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ink/ink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320" r:id="rId2"/>
    <p:sldId id="373" r:id="rId3"/>
    <p:sldId id="294" r:id="rId4"/>
    <p:sldId id="295" r:id="rId5"/>
    <p:sldId id="560" r:id="rId6"/>
    <p:sldId id="496" r:id="rId7"/>
    <p:sldId id="497" r:id="rId8"/>
    <p:sldId id="581" r:id="rId9"/>
    <p:sldId id="498" r:id="rId10"/>
    <p:sldId id="559" r:id="rId11"/>
    <p:sldId id="586" r:id="rId12"/>
    <p:sldId id="582" r:id="rId13"/>
    <p:sldId id="508" r:id="rId14"/>
    <p:sldId id="583" r:id="rId15"/>
    <p:sldId id="564" r:id="rId16"/>
    <p:sldId id="509" r:id="rId17"/>
    <p:sldId id="585" r:id="rId18"/>
    <p:sldId id="595" r:id="rId19"/>
    <p:sldId id="588" r:id="rId20"/>
    <p:sldId id="587" r:id="rId21"/>
    <p:sldId id="589" r:id="rId22"/>
    <p:sldId id="590" r:id="rId23"/>
    <p:sldId id="591" r:id="rId24"/>
    <p:sldId id="592" r:id="rId25"/>
    <p:sldId id="593" r:id="rId26"/>
    <p:sldId id="594" r:id="rId27"/>
    <p:sldId id="500" r:id="rId28"/>
    <p:sldId id="561" r:id="rId29"/>
    <p:sldId id="562" r:id="rId30"/>
    <p:sldId id="557" r:id="rId31"/>
    <p:sldId id="558" r:id="rId32"/>
    <p:sldId id="565" r:id="rId33"/>
    <p:sldId id="567" r:id="rId34"/>
    <p:sldId id="515" r:id="rId35"/>
    <p:sldId id="516" r:id="rId36"/>
    <p:sldId id="611" r:id="rId37"/>
    <p:sldId id="563" r:id="rId38"/>
    <p:sldId id="553" r:id="rId39"/>
    <p:sldId id="626" r:id="rId40"/>
    <p:sldId id="596" r:id="rId41"/>
    <p:sldId id="571" r:id="rId42"/>
    <p:sldId id="572" r:id="rId43"/>
    <p:sldId id="573" r:id="rId44"/>
    <p:sldId id="600" r:id="rId45"/>
    <p:sldId id="597" r:id="rId46"/>
    <p:sldId id="625" r:id="rId47"/>
    <p:sldId id="598" r:id="rId48"/>
    <p:sldId id="599" r:id="rId49"/>
    <p:sldId id="574" r:id="rId50"/>
    <p:sldId id="601" r:id="rId51"/>
    <p:sldId id="602" r:id="rId52"/>
    <p:sldId id="612" r:id="rId53"/>
    <p:sldId id="613" r:id="rId54"/>
    <p:sldId id="603" r:id="rId55"/>
    <p:sldId id="604" r:id="rId56"/>
    <p:sldId id="609" r:id="rId57"/>
    <p:sldId id="606" r:id="rId58"/>
    <p:sldId id="605" r:id="rId59"/>
    <p:sldId id="607" r:id="rId60"/>
    <p:sldId id="608" r:id="rId61"/>
    <p:sldId id="579" r:id="rId62"/>
    <p:sldId id="568" r:id="rId63"/>
    <p:sldId id="554" r:id="rId64"/>
    <p:sldId id="610" r:id="rId65"/>
    <p:sldId id="555" r:id="rId66"/>
    <p:sldId id="569" r:id="rId67"/>
    <p:sldId id="570" r:id="rId68"/>
    <p:sldId id="517" r:id="rId69"/>
    <p:sldId id="518" r:id="rId70"/>
    <p:sldId id="521" r:id="rId71"/>
    <p:sldId id="266" r:id="rId72"/>
    <p:sldId id="614" r:id="rId73"/>
    <p:sldId id="269" r:id="rId74"/>
    <p:sldId id="270" r:id="rId75"/>
    <p:sldId id="580" r:id="rId76"/>
    <p:sldId id="271" r:id="rId77"/>
    <p:sldId id="615" r:id="rId78"/>
    <p:sldId id="272" r:id="rId79"/>
    <p:sldId id="616" r:id="rId80"/>
    <p:sldId id="525" r:id="rId81"/>
    <p:sldId id="526" r:id="rId82"/>
    <p:sldId id="527" r:id="rId83"/>
    <p:sldId id="528" r:id="rId84"/>
    <p:sldId id="529" r:id="rId85"/>
    <p:sldId id="535" r:id="rId86"/>
    <p:sldId id="524" r:id="rId87"/>
    <p:sldId id="536" r:id="rId88"/>
    <p:sldId id="259" r:id="rId89"/>
    <p:sldId id="575" r:id="rId90"/>
    <p:sldId id="576" r:id="rId91"/>
    <p:sldId id="258" r:id="rId92"/>
    <p:sldId id="556" r:id="rId93"/>
    <p:sldId id="577" r:id="rId94"/>
    <p:sldId id="578" r:id="rId95"/>
    <p:sldId id="617" r:id="rId96"/>
    <p:sldId id="623" r:id="rId97"/>
    <p:sldId id="618" r:id="rId98"/>
    <p:sldId id="624" r:id="rId99"/>
    <p:sldId id="620" r:id="rId100"/>
    <p:sldId id="621" r:id="rId101"/>
    <p:sldId id="622"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74140" autoAdjust="0"/>
  </p:normalViewPr>
  <p:slideViewPr>
    <p:cSldViewPr snapToGrid="0">
      <p:cViewPr varScale="1">
        <p:scale>
          <a:sx n="61" d="100"/>
          <a:sy n="61" d="100"/>
        </p:scale>
        <p:origin x="15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17:19:38.2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7T03:57:00.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7T03:57:05.0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263 0,'384'15,"-204"-5,641 42,-162-8,607 53,-749-52,2 5,437 26,731-46,-1358-32,535 8,145 85,-793-63,413 33,-316-57,463-55,242-95,-824 123,222 0,-341 20,109-18,-6 0,109-5,72-4,-336 29,211-16,-87 7,154 8,-134 4,-126-1,-1 2,1 1,-1 2,0 2,0 1,43 17,-55-17,-18-6,-1 0,1 1,0 0,-1 0,0 1,11 7,-18-10,0 0,0 1,0-1,0 1,0-1,0 1,0-1,-1 1,1 0,-1 0,0 0,0 0,0 0,0 0,-1 0,1 0,-1 0,1 0,-1 0,0 0,-1 0,1 0,0 1,-1-1,-1 4,-1 2,0 0,0 0,-1 0,0 0,-1 0,0-1,-1 0,1 0,-1 0,-9 7,-12 12,-38 28,48-41,-19 13,-2-2,-1-1,0-2,-2-1,-1-3,0-1,-1-2,-66 13,-33-1,-193 11,-197-18,388-24,-244-40,186 7,-206-36,-5 26,-693 38,985 11,-810 42,0 34,746-61,-74 6,-579 48,-5-39,358-14,-708 42,805-46,-252-5,-43 2,-425 5,1054-16,-324 27,14-1,-397-27,434-26,0 1,309 25,0 2,-1 0,1 1,0 1,-22 6,34-7,0 0,0 0,1 1,-1 0,1 0,0 0,0 1,0 0,0 0,1 0,-1 1,1-1,0 1,1 0,-1 0,1 0,0 1,0-1,-3 9,-57 175,27-78,32-102,1 1,1 1,-1-1,1 0,1 0,0 1,0-1,1 1,1-1,0 1,0-1,1 1,0-1,1 0,0 0,0 0,1-1,1 1,-1-1,2 0,11 17,-9-15,1 0,0 0,1-1,0-1,1 1,0-2,0 1,0-2,1 1,1-2,-1 0,1 0,0-1,0 0,1-1,20 3,595 50,458-46,-723-13,785-11,62-1,-796 15,821-11,-622-30,-194 10,59 5,505-36,-557 9,90-7,370 43,-94 5,-410-12,629-20,-782 42,290 5,-17 23,-293-17,317 6,-266-17,-253 1,0 1,0-1,0 1,0 1,0-1,0 1,-1 1,1-1,0 1,-1 1,0-1,0 1,0 1,7 5,-9-5,0-1,0 1,-1 1,0-1,0 1,0-1,-1 1,1 0,-1 0,-1 1,1-1,-1 1,-1-1,1 1,-1 0,0-1,0 8,-1-7,1 0,-1 0,-1-1,0 1,0 0,0 0,0-1,-1 1,0-1,-6 11,3-8,-1-1,1 1,-2-2,1 1,-1-1,-14 12,18-17,-62 55,-2-3,-89 54,73-62,-1-3,-2-4,-2-3,-1-5,-100 22,-471 47,267-62,-5-25,0-29,117 4,-55 3,-173-6,-453 5,827 16,-182 32,-128 50,177-32,-775 96,796-137,-691 60,-135-7,-4-66,533-5,-3304 3,3797-4,28-2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13FA8-CBE5-42D8-858F-B6288C639134}" type="datetimeFigureOut">
              <a:rPr lang="en-IN" smtClean="0"/>
              <a:t>13-11-2024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C5F16-E504-446F-88AA-613DBD361394}" type="slidenum">
              <a:rPr lang="en-IN" smtClean="0"/>
              <a:t>‹#›</a:t>
            </a:fld>
            <a:endParaRPr lang="en-IN"/>
          </a:p>
        </p:txBody>
      </p:sp>
    </p:spTree>
    <p:extLst>
      <p:ext uri="{BB962C8B-B14F-4D97-AF65-F5344CB8AC3E}">
        <p14:creationId xmlns:p14="http://schemas.microsoft.com/office/powerpoint/2010/main" val="328675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1</a:t>
            </a:fld>
            <a:endParaRPr lang="en-IN"/>
          </a:p>
        </p:txBody>
      </p:sp>
    </p:spTree>
    <p:extLst>
      <p:ext uri="{BB962C8B-B14F-4D97-AF65-F5344CB8AC3E}">
        <p14:creationId xmlns:p14="http://schemas.microsoft.com/office/powerpoint/2010/main" val="2780510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2584AB-56DE-41D8-9BF3-2D79C2092262}" type="slidenum">
              <a:rPr lang="en-IN" smtClean="0"/>
              <a:t>68</a:t>
            </a:fld>
            <a:endParaRPr lang="en-IN"/>
          </a:p>
        </p:txBody>
      </p:sp>
    </p:spTree>
    <p:extLst>
      <p:ext uri="{BB962C8B-B14F-4D97-AF65-F5344CB8AC3E}">
        <p14:creationId xmlns:p14="http://schemas.microsoft.com/office/powerpoint/2010/main" val="668661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2584AB-56DE-41D8-9BF3-2D79C2092262}" type="slidenum">
              <a:rPr lang="en-IN" smtClean="0"/>
              <a:t>80</a:t>
            </a:fld>
            <a:endParaRPr lang="en-IN"/>
          </a:p>
        </p:txBody>
      </p:sp>
    </p:spTree>
    <p:extLst>
      <p:ext uri="{BB962C8B-B14F-4D97-AF65-F5344CB8AC3E}">
        <p14:creationId xmlns:p14="http://schemas.microsoft.com/office/powerpoint/2010/main" val="204920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C5F16-E504-446F-88AA-613DBD361394}" type="slidenum">
              <a:rPr lang="en-IN" smtClean="0"/>
              <a:t>98</a:t>
            </a:fld>
            <a:endParaRPr lang="en-IN"/>
          </a:p>
        </p:txBody>
      </p:sp>
    </p:spTree>
    <p:extLst>
      <p:ext uri="{BB962C8B-B14F-4D97-AF65-F5344CB8AC3E}">
        <p14:creationId xmlns:p14="http://schemas.microsoft.com/office/powerpoint/2010/main" val="370042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C5F16-E504-446F-88AA-613DBD361394}" type="slidenum">
              <a:rPr lang="en-IN" smtClean="0"/>
              <a:t>100</a:t>
            </a:fld>
            <a:endParaRPr lang="en-IN"/>
          </a:p>
        </p:txBody>
      </p:sp>
    </p:spTree>
    <p:extLst>
      <p:ext uri="{BB962C8B-B14F-4D97-AF65-F5344CB8AC3E}">
        <p14:creationId xmlns:p14="http://schemas.microsoft.com/office/powerpoint/2010/main" val="90999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3E7EDD2-592A-4A9F-A786-E0A78D869296}"/>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7F7898F-274E-4EBC-B832-3D6DF33D5BB8}" type="slidenum">
              <a:rPr lang="en-US" altLang="en-US"/>
              <a:pPr eaLnBrk="1" hangingPunct="1"/>
              <a:t>2</a:t>
            </a:fld>
            <a:endParaRPr lang="en-US" altLang="en-US"/>
          </a:p>
        </p:txBody>
      </p:sp>
      <p:sp>
        <p:nvSpPr>
          <p:cNvPr id="47107" name="Rectangle 2">
            <a:extLst>
              <a:ext uri="{FF2B5EF4-FFF2-40B4-BE49-F238E27FC236}">
                <a16:creationId xmlns:a16="http://schemas.microsoft.com/office/drawing/2014/main" id="{EB9F07A9-B9C6-4DDF-93EC-1DEC0314592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730F37F1-7647-4F0A-9B39-62FC72337B05}"/>
              </a:ext>
            </a:extLst>
          </p:cNvPr>
          <p:cNvSpPr>
            <a:spLocks noGrp="1" noChangeArrowheads="1"/>
          </p:cNvSpPr>
          <p:nvPr>
            <p:ph type="body" idx="1"/>
          </p:nvPr>
        </p:nvSpPr>
        <p:spPr>
          <a:xfrm>
            <a:off x="685800" y="4343400"/>
            <a:ext cx="5486400" cy="4114800"/>
          </a:xfrm>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8536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Axon finally branches out  and connects to other neurons through synaptic connections. During this process there is a multiplicative interaction</a:t>
            </a:r>
          </a:p>
        </p:txBody>
      </p:sp>
      <p:sp>
        <p:nvSpPr>
          <p:cNvPr id="4" name="Slide Number Placeholder 3"/>
          <p:cNvSpPr>
            <a:spLocks noGrp="1"/>
          </p:cNvSpPr>
          <p:nvPr>
            <p:ph type="sldNum" sz="quarter" idx="5"/>
          </p:nvPr>
        </p:nvSpPr>
        <p:spPr/>
        <p:txBody>
          <a:bodyPr/>
          <a:lstStyle/>
          <a:p>
            <a:fld id="{A41C5F16-E504-446F-88AA-613DBD361394}" type="slidenum">
              <a:rPr lang="en-IN" smtClean="0"/>
              <a:t>10</a:t>
            </a:fld>
            <a:endParaRPr lang="en-IN"/>
          </a:p>
        </p:txBody>
      </p:sp>
    </p:spTree>
    <p:extLst>
      <p:ext uri="{BB962C8B-B14F-4D97-AF65-F5344CB8AC3E}">
        <p14:creationId xmlns:p14="http://schemas.microsoft.com/office/powerpoint/2010/main" val="2181975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C5F16-E504-446F-88AA-613DBD361394}" type="slidenum">
              <a:rPr lang="en-IN" smtClean="0"/>
              <a:t>11</a:t>
            </a:fld>
            <a:endParaRPr lang="en-IN"/>
          </a:p>
        </p:txBody>
      </p:sp>
    </p:spTree>
    <p:extLst>
      <p:ext uri="{BB962C8B-B14F-4D97-AF65-F5344CB8AC3E}">
        <p14:creationId xmlns:p14="http://schemas.microsoft.com/office/powerpoint/2010/main" val="101748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2584AB-56DE-41D8-9BF3-2D79C2092262}" type="slidenum">
              <a:rPr lang="en-IN" smtClean="0"/>
              <a:t>35</a:t>
            </a:fld>
            <a:endParaRPr lang="en-IN"/>
          </a:p>
        </p:txBody>
      </p:sp>
    </p:spTree>
    <p:extLst>
      <p:ext uri="{BB962C8B-B14F-4D97-AF65-F5344CB8AC3E}">
        <p14:creationId xmlns:p14="http://schemas.microsoft.com/office/powerpoint/2010/main" val="3743127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XOR is not linearly separable function </a:t>
            </a:r>
          </a:p>
        </p:txBody>
      </p:sp>
      <p:sp>
        <p:nvSpPr>
          <p:cNvPr id="4" name="Slide Number Placeholder 3"/>
          <p:cNvSpPr>
            <a:spLocks noGrp="1"/>
          </p:cNvSpPr>
          <p:nvPr>
            <p:ph type="sldNum" sz="quarter" idx="5"/>
          </p:nvPr>
        </p:nvSpPr>
        <p:spPr/>
        <p:txBody>
          <a:bodyPr/>
          <a:lstStyle/>
          <a:p>
            <a:fld id="{A41C5F16-E504-446F-88AA-613DBD361394}" type="slidenum">
              <a:rPr lang="en-IN" smtClean="0"/>
              <a:t>38</a:t>
            </a:fld>
            <a:endParaRPr lang="en-IN"/>
          </a:p>
        </p:txBody>
      </p:sp>
    </p:spTree>
    <p:extLst>
      <p:ext uri="{BB962C8B-B14F-4D97-AF65-F5344CB8AC3E}">
        <p14:creationId xmlns:p14="http://schemas.microsoft.com/office/powerpoint/2010/main" val="2279350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C5F16-E504-446F-88AA-613DBD361394}" type="slidenum">
              <a:rPr lang="en-IN" smtClean="0"/>
              <a:t>43</a:t>
            </a:fld>
            <a:endParaRPr lang="en-IN"/>
          </a:p>
        </p:txBody>
      </p:sp>
    </p:spTree>
    <p:extLst>
      <p:ext uri="{BB962C8B-B14F-4D97-AF65-F5344CB8AC3E}">
        <p14:creationId xmlns:p14="http://schemas.microsoft.com/office/powerpoint/2010/main" val="3573197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GD is an optimization </a:t>
            </a:r>
            <a:r>
              <a:rPr lang="en-US" dirty="0" err="1"/>
              <a:t>algorith,m</a:t>
            </a:r>
            <a:r>
              <a:rPr lang="en-US" dirty="0"/>
              <a:t> that </a:t>
            </a:r>
          </a:p>
        </p:txBody>
      </p:sp>
      <p:sp>
        <p:nvSpPr>
          <p:cNvPr id="4" name="Slide Number Placeholder 3"/>
          <p:cNvSpPr>
            <a:spLocks noGrp="1"/>
          </p:cNvSpPr>
          <p:nvPr>
            <p:ph type="sldNum" sz="quarter" idx="5"/>
          </p:nvPr>
        </p:nvSpPr>
        <p:spPr/>
        <p:txBody>
          <a:bodyPr/>
          <a:lstStyle/>
          <a:p>
            <a:fld id="{A41C5F16-E504-446F-88AA-613DBD361394}" type="slidenum">
              <a:rPr lang="en-IN" smtClean="0"/>
              <a:t>51</a:t>
            </a:fld>
            <a:endParaRPr lang="en-IN"/>
          </a:p>
        </p:txBody>
      </p:sp>
    </p:spTree>
    <p:extLst>
      <p:ext uri="{BB962C8B-B14F-4D97-AF65-F5344CB8AC3E}">
        <p14:creationId xmlns:p14="http://schemas.microsoft.com/office/powerpoint/2010/main" val="27998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C5F16-E504-446F-88AA-613DBD361394}" type="slidenum">
              <a:rPr lang="en-IN" smtClean="0"/>
              <a:t>67</a:t>
            </a:fld>
            <a:endParaRPr lang="en-IN"/>
          </a:p>
        </p:txBody>
      </p:sp>
    </p:spTree>
    <p:extLst>
      <p:ext uri="{BB962C8B-B14F-4D97-AF65-F5344CB8AC3E}">
        <p14:creationId xmlns:p14="http://schemas.microsoft.com/office/powerpoint/2010/main" val="4232413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389E-773F-4F2D-86A5-AC2E5FA3B2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27CCF0-7F42-46EC-A3EE-0000A0377A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E48E01-DB9B-46FD-82BD-DC91A67EA70C}"/>
              </a:ext>
            </a:extLst>
          </p:cNvPr>
          <p:cNvSpPr>
            <a:spLocks noGrp="1"/>
          </p:cNvSpPr>
          <p:nvPr>
            <p:ph type="dt" sz="half" idx="10"/>
          </p:nvPr>
        </p:nvSpPr>
        <p:spPr/>
        <p:txBody>
          <a:bodyPr/>
          <a:lstStyle/>
          <a:p>
            <a:fld id="{735B1E1C-26F2-4F23-8C20-59C1A9BF659E}" type="datetimeFigureOut">
              <a:rPr lang="en-IN" smtClean="0"/>
              <a:t>13-11-2024</a:t>
            </a:fld>
            <a:endParaRPr lang="en-IN"/>
          </a:p>
        </p:txBody>
      </p:sp>
      <p:sp>
        <p:nvSpPr>
          <p:cNvPr id="5" name="Footer Placeholder 4">
            <a:extLst>
              <a:ext uri="{FF2B5EF4-FFF2-40B4-BE49-F238E27FC236}">
                <a16:creationId xmlns:a16="http://schemas.microsoft.com/office/drawing/2014/main" id="{16F02AAD-A28D-4E0E-BB04-C13F918F14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33F1BD-C518-4960-B0C2-A950D203E635}"/>
              </a:ext>
            </a:extLst>
          </p:cNvPr>
          <p:cNvSpPr>
            <a:spLocks noGrp="1"/>
          </p:cNvSpPr>
          <p:nvPr>
            <p:ph type="sldNum" sz="quarter" idx="12"/>
          </p:nvPr>
        </p:nvSpPr>
        <p:spPr/>
        <p:txBody>
          <a:bodyPr/>
          <a:lstStyle/>
          <a:p>
            <a:fld id="{C9B231F8-E16E-40CD-9DED-487819E2CD47}" type="slidenum">
              <a:rPr lang="en-IN" smtClean="0"/>
              <a:t>‹#›</a:t>
            </a:fld>
            <a:endParaRPr lang="en-IN"/>
          </a:p>
        </p:txBody>
      </p:sp>
    </p:spTree>
    <p:extLst>
      <p:ext uri="{BB962C8B-B14F-4D97-AF65-F5344CB8AC3E}">
        <p14:creationId xmlns:p14="http://schemas.microsoft.com/office/powerpoint/2010/main" val="887503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5D42-0108-4A4D-9C27-12D7293F932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FC4220-B7A7-4662-B27E-297933A24C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55A555-0FFD-4995-AF43-2C974E007266}"/>
              </a:ext>
            </a:extLst>
          </p:cNvPr>
          <p:cNvSpPr>
            <a:spLocks noGrp="1"/>
          </p:cNvSpPr>
          <p:nvPr>
            <p:ph type="dt" sz="half" idx="10"/>
          </p:nvPr>
        </p:nvSpPr>
        <p:spPr/>
        <p:txBody>
          <a:bodyPr/>
          <a:lstStyle/>
          <a:p>
            <a:fld id="{735B1E1C-26F2-4F23-8C20-59C1A9BF659E}" type="datetimeFigureOut">
              <a:rPr lang="en-IN" smtClean="0"/>
              <a:t>13-11-2024</a:t>
            </a:fld>
            <a:endParaRPr lang="en-IN"/>
          </a:p>
        </p:txBody>
      </p:sp>
      <p:sp>
        <p:nvSpPr>
          <p:cNvPr id="5" name="Footer Placeholder 4">
            <a:extLst>
              <a:ext uri="{FF2B5EF4-FFF2-40B4-BE49-F238E27FC236}">
                <a16:creationId xmlns:a16="http://schemas.microsoft.com/office/drawing/2014/main" id="{2268F106-BE8F-4AF6-81AE-FC1FF68165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0C7929-62A1-4B03-B366-5F20021CBFA0}"/>
              </a:ext>
            </a:extLst>
          </p:cNvPr>
          <p:cNvSpPr>
            <a:spLocks noGrp="1"/>
          </p:cNvSpPr>
          <p:nvPr>
            <p:ph type="sldNum" sz="quarter" idx="12"/>
          </p:nvPr>
        </p:nvSpPr>
        <p:spPr/>
        <p:txBody>
          <a:bodyPr/>
          <a:lstStyle/>
          <a:p>
            <a:fld id="{C9B231F8-E16E-40CD-9DED-487819E2CD47}" type="slidenum">
              <a:rPr lang="en-IN" smtClean="0"/>
              <a:t>‹#›</a:t>
            </a:fld>
            <a:endParaRPr lang="en-IN"/>
          </a:p>
        </p:txBody>
      </p:sp>
    </p:spTree>
    <p:extLst>
      <p:ext uri="{BB962C8B-B14F-4D97-AF65-F5344CB8AC3E}">
        <p14:creationId xmlns:p14="http://schemas.microsoft.com/office/powerpoint/2010/main" val="1090901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9D5B80-07BC-48C8-B87E-CB115A759E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7F4918-0365-4B10-8BF9-54503602BC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EE1120-B169-48E4-9E03-62AC8B3468F8}"/>
              </a:ext>
            </a:extLst>
          </p:cNvPr>
          <p:cNvSpPr>
            <a:spLocks noGrp="1"/>
          </p:cNvSpPr>
          <p:nvPr>
            <p:ph type="dt" sz="half" idx="10"/>
          </p:nvPr>
        </p:nvSpPr>
        <p:spPr/>
        <p:txBody>
          <a:bodyPr/>
          <a:lstStyle/>
          <a:p>
            <a:fld id="{735B1E1C-26F2-4F23-8C20-59C1A9BF659E}" type="datetimeFigureOut">
              <a:rPr lang="en-IN" smtClean="0"/>
              <a:t>13-11-2024</a:t>
            </a:fld>
            <a:endParaRPr lang="en-IN"/>
          </a:p>
        </p:txBody>
      </p:sp>
      <p:sp>
        <p:nvSpPr>
          <p:cNvPr id="5" name="Footer Placeholder 4">
            <a:extLst>
              <a:ext uri="{FF2B5EF4-FFF2-40B4-BE49-F238E27FC236}">
                <a16:creationId xmlns:a16="http://schemas.microsoft.com/office/drawing/2014/main" id="{5BD9D484-1E1D-4027-AFD9-B23D3C1B1B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B1CAD2-01E8-452C-8265-04873252CFB8}"/>
              </a:ext>
            </a:extLst>
          </p:cNvPr>
          <p:cNvSpPr>
            <a:spLocks noGrp="1"/>
          </p:cNvSpPr>
          <p:nvPr>
            <p:ph type="sldNum" sz="quarter" idx="12"/>
          </p:nvPr>
        </p:nvSpPr>
        <p:spPr/>
        <p:txBody>
          <a:bodyPr/>
          <a:lstStyle/>
          <a:p>
            <a:fld id="{C9B231F8-E16E-40CD-9DED-487819E2CD47}" type="slidenum">
              <a:rPr lang="en-IN" smtClean="0"/>
              <a:t>‹#›</a:t>
            </a:fld>
            <a:endParaRPr lang="en-IN"/>
          </a:p>
        </p:txBody>
      </p:sp>
    </p:spTree>
    <p:extLst>
      <p:ext uri="{BB962C8B-B14F-4D97-AF65-F5344CB8AC3E}">
        <p14:creationId xmlns:p14="http://schemas.microsoft.com/office/powerpoint/2010/main" val="373685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DF704-5423-40F5-AE1D-EB5F48AB37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F1E03E-C94B-4452-9BA6-3F707B6760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0B7870-5CD2-4A2C-9E03-162B0A8BB102}"/>
              </a:ext>
            </a:extLst>
          </p:cNvPr>
          <p:cNvSpPr>
            <a:spLocks noGrp="1"/>
          </p:cNvSpPr>
          <p:nvPr>
            <p:ph type="dt" sz="half" idx="10"/>
          </p:nvPr>
        </p:nvSpPr>
        <p:spPr/>
        <p:txBody>
          <a:bodyPr/>
          <a:lstStyle/>
          <a:p>
            <a:fld id="{735B1E1C-26F2-4F23-8C20-59C1A9BF659E}" type="datetimeFigureOut">
              <a:rPr lang="en-IN" smtClean="0"/>
              <a:t>13-11-2024</a:t>
            </a:fld>
            <a:endParaRPr lang="en-IN"/>
          </a:p>
        </p:txBody>
      </p:sp>
      <p:sp>
        <p:nvSpPr>
          <p:cNvPr id="5" name="Footer Placeholder 4">
            <a:extLst>
              <a:ext uri="{FF2B5EF4-FFF2-40B4-BE49-F238E27FC236}">
                <a16:creationId xmlns:a16="http://schemas.microsoft.com/office/drawing/2014/main" id="{41C0F72B-2FFA-4EB9-8C24-C48EA69DB8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5C2878-3110-4657-B619-B362AD251FF2}"/>
              </a:ext>
            </a:extLst>
          </p:cNvPr>
          <p:cNvSpPr>
            <a:spLocks noGrp="1"/>
          </p:cNvSpPr>
          <p:nvPr>
            <p:ph type="sldNum" sz="quarter" idx="12"/>
          </p:nvPr>
        </p:nvSpPr>
        <p:spPr/>
        <p:txBody>
          <a:bodyPr/>
          <a:lstStyle/>
          <a:p>
            <a:fld id="{C9B231F8-E16E-40CD-9DED-487819E2CD47}" type="slidenum">
              <a:rPr lang="en-IN" smtClean="0"/>
              <a:t>‹#›</a:t>
            </a:fld>
            <a:endParaRPr lang="en-IN"/>
          </a:p>
        </p:txBody>
      </p:sp>
    </p:spTree>
    <p:extLst>
      <p:ext uri="{BB962C8B-B14F-4D97-AF65-F5344CB8AC3E}">
        <p14:creationId xmlns:p14="http://schemas.microsoft.com/office/powerpoint/2010/main" val="424808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9A44-C8A8-4033-A5D3-8EC137EB9F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14E3B85-C0AE-4325-9735-4769F41EA6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8F07E3-47CA-4186-BCC0-F80329A45D11}"/>
              </a:ext>
            </a:extLst>
          </p:cNvPr>
          <p:cNvSpPr>
            <a:spLocks noGrp="1"/>
          </p:cNvSpPr>
          <p:nvPr>
            <p:ph type="dt" sz="half" idx="10"/>
          </p:nvPr>
        </p:nvSpPr>
        <p:spPr/>
        <p:txBody>
          <a:bodyPr/>
          <a:lstStyle/>
          <a:p>
            <a:fld id="{735B1E1C-26F2-4F23-8C20-59C1A9BF659E}" type="datetimeFigureOut">
              <a:rPr lang="en-IN" smtClean="0"/>
              <a:t>13-11-2024</a:t>
            </a:fld>
            <a:endParaRPr lang="en-IN"/>
          </a:p>
        </p:txBody>
      </p:sp>
      <p:sp>
        <p:nvSpPr>
          <p:cNvPr id="5" name="Footer Placeholder 4">
            <a:extLst>
              <a:ext uri="{FF2B5EF4-FFF2-40B4-BE49-F238E27FC236}">
                <a16:creationId xmlns:a16="http://schemas.microsoft.com/office/drawing/2014/main" id="{8421E391-8086-4757-A936-16E11E414A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11B5B4-737A-4BE0-AB06-C2D47489E629}"/>
              </a:ext>
            </a:extLst>
          </p:cNvPr>
          <p:cNvSpPr>
            <a:spLocks noGrp="1"/>
          </p:cNvSpPr>
          <p:nvPr>
            <p:ph type="sldNum" sz="quarter" idx="12"/>
          </p:nvPr>
        </p:nvSpPr>
        <p:spPr/>
        <p:txBody>
          <a:bodyPr/>
          <a:lstStyle/>
          <a:p>
            <a:fld id="{C9B231F8-E16E-40CD-9DED-487819E2CD47}" type="slidenum">
              <a:rPr lang="en-IN" smtClean="0"/>
              <a:t>‹#›</a:t>
            </a:fld>
            <a:endParaRPr lang="en-IN"/>
          </a:p>
        </p:txBody>
      </p:sp>
    </p:spTree>
    <p:extLst>
      <p:ext uri="{BB962C8B-B14F-4D97-AF65-F5344CB8AC3E}">
        <p14:creationId xmlns:p14="http://schemas.microsoft.com/office/powerpoint/2010/main" val="136866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66C2-AE4E-41C4-AF68-08CCEA62D1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3DCECD-7F49-4E25-B318-A7E6DA6CC8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D683E5-E96D-4C44-AE25-F1B4290CF7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97AD84-D314-4562-B0AE-1BBCCD02AAED}"/>
              </a:ext>
            </a:extLst>
          </p:cNvPr>
          <p:cNvSpPr>
            <a:spLocks noGrp="1"/>
          </p:cNvSpPr>
          <p:nvPr>
            <p:ph type="dt" sz="half" idx="10"/>
          </p:nvPr>
        </p:nvSpPr>
        <p:spPr/>
        <p:txBody>
          <a:bodyPr/>
          <a:lstStyle/>
          <a:p>
            <a:fld id="{735B1E1C-26F2-4F23-8C20-59C1A9BF659E}" type="datetimeFigureOut">
              <a:rPr lang="en-IN" smtClean="0"/>
              <a:t>13-11-2024</a:t>
            </a:fld>
            <a:endParaRPr lang="en-IN"/>
          </a:p>
        </p:txBody>
      </p:sp>
      <p:sp>
        <p:nvSpPr>
          <p:cNvPr id="6" name="Footer Placeholder 5">
            <a:extLst>
              <a:ext uri="{FF2B5EF4-FFF2-40B4-BE49-F238E27FC236}">
                <a16:creationId xmlns:a16="http://schemas.microsoft.com/office/drawing/2014/main" id="{DD80FC40-E1A1-43C1-908E-1DF154C754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87D8A3-7FAE-4DF6-AA2C-B35069D2124C}"/>
              </a:ext>
            </a:extLst>
          </p:cNvPr>
          <p:cNvSpPr>
            <a:spLocks noGrp="1"/>
          </p:cNvSpPr>
          <p:nvPr>
            <p:ph type="sldNum" sz="quarter" idx="12"/>
          </p:nvPr>
        </p:nvSpPr>
        <p:spPr/>
        <p:txBody>
          <a:bodyPr/>
          <a:lstStyle/>
          <a:p>
            <a:fld id="{C9B231F8-E16E-40CD-9DED-487819E2CD47}" type="slidenum">
              <a:rPr lang="en-IN" smtClean="0"/>
              <a:t>‹#›</a:t>
            </a:fld>
            <a:endParaRPr lang="en-IN"/>
          </a:p>
        </p:txBody>
      </p:sp>
    </p:spTree>
    <p:extLst>
      <p:ext uri="{BB962C8B-B14F-4D97-AF65-F5344CB8AC3E}">
        <p14:creationId xmlns:p14="http://schemas.microsoft.com/office/powerpoint/2010/main" val="288653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C661-3386-4548-92C7-1CC5038978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3CB325-A106-423D-B2AB-36F38C3751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7AD3BC-9068-4D16-A00A-4193C84870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65F18B-7040-420B-AEBF-91D81035C0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83AFC6-5900-44C1-A3C4-56A1C833C8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EA922D7-82E1-4AAB-896F-2186A58DA925}"/>
              </a:ext>
            </a:extLst>
          </p:cNvPr>
          <p:cNvSpPr>
            <a:spLocks noGrp="1"/>
          </p:cNvSpPr>
          <p:nvPr>
            <p:ph type="dt" sz="half" idx="10"/>
          </p:nvPr>
        </p:nvSpPr>
        <p:spPr/>
        <p:txBody>
          <a:bodyPr/>
          <a:lstStyle/>
          <a:p>
            <a:fld id="{735B1E1C-26F2-4F23-8C20-59C1A9BF659E}" type="datetimeFigureOut">
              <a:rPr lang="en-IN" smtClean="0"/>
              <a:t>13-11-2024</a:t>
            </a:fld>
            <a:endParaRPr lang="en-IN"/>
          </a:p>
        </p:txBody>
      </p:sp>
      <p:sp>
        <p:nvSpPr>
          <p:cNvPr id="8" name="Footer Placeholder 7">
            <a:extLst>
              <a:ext uri="{FF2B5EF4-FFF2-40B4-BE49-F238E27FC236}">
                <a16:creationId xmlns:a16="http://schemas.microsoft.com/office/drawing/2014/main" id="{0FB363FE-1B86-4B7E-823B-9A8F2CF8CCF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246290-51C8-4A1E-B961-AA5D8747D225}"/>
              </a:ext>
            </a:extLst>
          </p:cNvPr>
          <p:cNvSpPr>
            <a:spLocks noGrp="1"/>
          </p:cNvSpPr>
          <p:nvPr>
            <p:ph type="sldNum" sz="quarter" idx="12"/>
          </p:nvPr>
        </p:nvSpPr>
        <p:spPr/>
        <p:txBody>
          <a:bodyPr/>
          <a:lstStyle/>
          <a:p>
            <a:fld id="{C9B231F8-E16E-40CD-9DED-487819E2CD47}" type="slidenum">
              <a:rPr lang="en-IN" smtClean="0"/>
              <a:t>‹#›</a:t>
            </a:fld>
            <a:endParaRPr lang="en-IN"/>
          </a:p>
        </p:txBody>
      </p:sp>
    </p:spTree>
    <p:extLst>
      <p:ext uri="{BB962C8B-B14F-4D97-AF65-F5344CB8AC3E}">
        <p14:creationId xmlns:p14="http://schemas.microsoft.com/office/powerpoint/2010/main" val="2237526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71815-2BA8-47E4-8615-FF667517AA0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B695F4F-D233-4596-830A-39E3933104E2}"/>
              </a:ext>
            </a:extLst>
          </p:cNvPr>
          <p:cNvSpPr>
            <a:spLocks noGrp="1"/>
          </p:cNvSpPr>
          <p:nvPr>
            <p:ph type="dt" sz="half" idx="10"/>
          </p:nvPr>
        </p:nvSpPr>
        <p:spPr/>
        <p:txBody>
          <a:bodyPr/>
          <a:lstStyle/>
          <a:p>
            <a:fld id="{735B1E1C-26F2-4F23-8C20-59C1A9BF659E}" type="datetimeFigureOut">
              <a:rPr lang="en-IN" smtClean="0"/>
              <a:t>13-11-2024</a:t>
            </a:fld>
            <a:endParaRPr lang="en-IN"/>
          </a:p>
        </p:txBody>
      </p:sp>
      <p:sp>
        <p:nvSpPr>
          <p:cNvPr id="4" name="Footer Placeholder 3">
            <a:extLst>
              <a:ext uri="{FF2B5EF4-FFF2-40B4-BE49-F238E27FC236}">
                <a16:creationId xmlns:a16="http://schemas.microsoft.com/office/drawing/2014/main" id="{66BB8FAA-6F23-4808-AC74-CD35B7D564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C28A69-6373-4D3C-BE77-32EA84E1B886}"/>
              </a:ext>
            </a:extLst>
          </p:cNvPr>
          <p:cNvSpPr>
            <a:spLocks noGrp="1"/>
          </p:cNvSpPr>
          <p:nvPr>
            <p:ph type="sldNum" sz="quarter" idx="12"/>
          </p:nvPr>
        </p:nvSpPr>
        <p:spPr/>
        <p:txBody>
          <a:bodyPr/>
          <a:lstStyle/>
          <a:p>
            <a:fld id="{C9B231F8-E16E-40CD-9DED-487819E2CD47}" type="slidenum">
              <a:rPr lang="en-IN" smtClean="0"/>
              <a:t>‹#›</a:t>
            </a:fld>
            <a:endParaRPr lang="en-IN"/>
          </a:p>
        </p:txBody>
      </p:sp>
    </p:spTree>
    <p:extLst>
      <p:ext uri="{BB962C8B-B14F-4D97-AF65-F5344CB8AC3E}">
        <p14:creationId xmlns:p14="http://schemas.microsoft.com/office/powerpoint/2010/main" val="38931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0FDCEA-CF7D-42EA-904C-26B58A58DD96}"/>
              </a:ext>
            </a:extLst>
          </p:cNvPr>
          <p:cNvSpPr>
            <a:spLocks noGrp="1"/>
          </p:cNvSpPr>
          <p:nvPr>
            <p:ph type="dt" sz="half" idx="10"/>
          </p:nvPr>
        </p:nvSpPr>
        <p:spPr/>
        <p:txBody>
          <a:bodyPr/>
          <a:lstStyle/>
          <a:p>
            <a:fld id="{735B1E1C-26F2-4F23-8C20-59C1A9BF659E}" type="datetimeFigureOut">
              <a:rPr lang="en-IN" smtClean="0"/>
              <a:t>13-11-2024</a:t>
            </a:fld>
            <a:endParaRPr lang="en-IN"/>
          </a:p>
        </p:txBody>
      </p:sp>
      <p:sp>
        <p:nvSpPr>
          <p:cNvPr id="3" name="Footer Placeholder 2">
            <a:extLst>
              <a:ext uri="{FF2B5EF4-FFF2-40B4-BE49-F238E27FC236}">
                <a16:creationId xmlns:a16="http://schemas.microsoft.com/office/drawing/2014/main" id="{A4F47A4D-307A-48AF-9B7B-84BBB460056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627D17D-4A50-4793-8D52-55386F018E9B}"/>
              </a:ext>
            </a:extLst>
          </p:cNvPr>
          <p:cNvSpPr>
            <a:spLocks noGrp="1"/>
          </p:cNvSpPr>
          <p:nvPr>
            <p:ph type="sldNum" sz="quarter" idx="12"/>
          </p:nvPr>
        </p:nvSpPr>
        <p:spPr/>
        <p:txBody>
          <a:bodyPr/>
          <a:lstStyle/>
          <a:p>
            <a:fld id="{C9B231F8-E16E-40CD-9DED-487819E2CD47}" type="slidenum">
              <a:rPr lang="en-IN" smtClean="0"/>
              <a:t>‹#›</a:t>
            </a:fld>
            <a:endParaRPr lang="en-IN"/>
          </a:p>
        </p:txBody>
      </p:sp>
    </p:spTree>
    <p:extLst>
      <p:ext uri="{BB962C8B-B14F-4D97-AF65-F5344CB8AC3E}">
        <p14:creationId xmlns:p14="http://schemas.microsoft.com/office/powerpoint/2010/main" val="2329792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5C55-8731-4FB8-B9E1-AF13B26857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E771D98-467A-4ABB-9BAF-87BBAC558B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C02F8D-6DE6-44AF-83F9-27A9C90D0D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59DF52-D9A9-4EF4-AAF0-C6B5AAEEB3DA}"/>
              </a:ext>
            </a:extLst>
          </p:cNvPr>
          <p:cNvSpPr>
            <a:spLocks noGrp="1"/>
          </p:cNvSpPr>
          <p:nvPr>
            <p:ph type="dt" sz="half" idx="10"/>
          </p:nvPr>
        </p:nvSpPr>
        <p:spPr/>
        <p:txBody>
          <a:bodyPr/>
          <a:lstStyle/>
          <a:p>
            <a:fld id="{735B1E1C-26F2-4F23-8C20-59C1A9BF659E}" type="datetimeFigureOut">
              <a:rPr lang="en-IN" smtClean="0"/>
              <a:t>13-11-2024</a:t>
            </a:fld>
            <a:endParaRPr lang="en-IN"/>
          </a:p>
        </p:txBody>
      </p:sp>
      <p:sp>
        <p:nvSpPr>
          <p:cNvPr id="6" name="Footer Placeholder 5">
            <a:extLst>
              <a:ext uri="{FF2B5EF4-FFF2-40B4-BE49-F238E27FC236}">
                <a16:creationId xmlns:a16="http://schemas.microsoft.com/office/drawing/2014/main" id="{A02544BD-634E-421E-A686-4A1E820ADA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7F3882-57E9-49E8-900A-6AD0C326492A}"/>
              </a:ext>
            </a:extLst>
          </p:cNvPr>
          <p:cNvSpPr>
            <a:spLocks noGrp="1"/>
          </p:cNvSpPr>
          <p:nvPr>
            <p:ph type="sldNum" sz="quarter" idx="12"/>
          </p:nvPr>
        </p:nvSpPr>
        <p:spPr/>
        <p:txBody>
          <a:bodyPr/>
          <a:lstStyle/>
          <a:p>
            <a:fld id="{C9B231F8-E16E-40CD-9DED-487819E2CD47}" type="slidenum">
              <a:rPr lang="en-IN" smtClean="0"/>
              <a:t>‹#›</a:t>
            </a:fld>
            <a:endParaRPr lang="en-IN"/>
          </a:p>
        </p:txBody>
      </p:sp>
    </p:spTree>
    <p:extLst>
      <p:ext uri="{BB962C8B-B14F-4D97-AF65-F5344CB8AC3E}">
        <p14:creationId xmlns:p14="http://schemas.microsoft.com/office/powerpoint/2010/main" val="2998414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863FD-7DD4-4860-AB6B-8B6FD65E02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F76493-525D-401E-B9B1-17CF02A2E1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A538EA3-0D79-48A1-B5DF-341F49F7B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5BC733-1BDE-409C-A11A-96DCDE4E0C27}"/>
              </a:ext>
            </a:extLst>
          </p:cNvPr>
          <p:cNvSpPr>
            <a:spLocks noGrp="1"/>
          </p:cNvSpPr>
          <p:nvPr>
            <p:ph type="dt" sz="half" idx="10"/>
          </p:nvPr>
        </p:nvSpPr>
        <p:spPr/>
        <p:txBody>
          <a:bodyPr/>
          <a:lstStyle/>
          <a:p>
            <a:fld id="{735B1E1C-26F2-4F23-8C20-59C1A9BF659E}" type="datetimeFigureOut">
              <a:rPr lang="en-IN" smtClean="0"/>
              <a:t>13-11-2024</a:t>
            </a:fld>
            <a:endParaRPr lang="en-IN"/>
          </a:p>
        </p:txBody>
      </p:sp>
      <p:sp>
        <p:nvSpPr>
          <p:cNvPr id="6" name="Footer Placeholder 5">
            <a:extLst>
              <a:ext uri="{FF2B5EF4-FFF2-40B4-BE49-F238E27FC236}">
                <a16:creationId xmlns:a16="http://schemas.microsoft.com/office/drawing/2014/main" id="{30AB2694-0F2A-4F36-908B-3746AD65FB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041011-2531-4792-A6B1-F3039A1C56EC}"/>
              </a:ext>
            </a:extLst>
          </p:cNvPr>
          <p:cNvSpPr>
            <a:spLocks noGrp="1"/>
          </p:cNvSpPr>
          <p:nvPr>
            <p:ph type="sldNum" sz="quarter" idx="12"/>
          </p:nvPr>
        </p:nvSpPr>
        <p:spPr/>
        <p:txBody>
          <a:bodyPr/>
          <a:lstStyle/>
          <a:p>
            <a:fld id="{C9B231F8-E16E-40CD-9DED-487819E2CD47}" type="slidenum">
              <a:rPr lang="en-IN" smtClean="0"/>
              <a:t>‹#›</a:t>
            </a:fld>
            <a:endParaRPr lang="en-IN"/>
          </a:p>
        </p:txBody>
      </p:sp>
    </p:spTree>
    <p:extLst>
      <p:ext uri="{BB962C8B-B14F-4D97-AF65-F5344CB8AC3E}">
        <p14:creationId xmlns:p14="http://schemas.microsoft.com/office/powerpoint/2010/main" val="94879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06D23E-0F3A-426C-909E-C8183CC7FC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7C6105-BF1C-4388-BEC3-E30AA11D1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EA6A69-9ACA-444B-BBDD-03C5FA946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5B1E1C-26F2-4F23-8C20-59C1A9BF659E}" type="datetimeFigureOut">
              <a:rPr lang="en-IN" smtClean="0"/>
              <a:t>13-11-2024</a:t>
            </a:fld>
            <a:endParaRPr lang="en-IN"/>
          </a:p>
        </p:txBody>
      </p:sp>
      <p:sp>
        <p:nvSpPr>
          <p:cNvPr id="5" name="Footer Placeholder 4">
            <a:extLst>
              <a:ext uri="{FF2B5EF4-FFF2-40B4-BE49-F238E27FC236}">
                <a16:creationId xmlns:a16="http://schemas.microsoft.com/office/drawing/2014/main" id="{7B1BB93F-376F-496E-BB57-7FFFD7201B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7B693BB-3291-49B3-AC22-18C7183349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231F8-E16E-40CD-9DED-487819E2CD47}" type="slidenum">
              <a:rPr lang="en-IN" smtClean="0"/>
              <a:t>‹#›</a:t>
            </a:fld>
            <a:endParaRPr lang="en-IN"/>
          </a:p>
        </p:txBody>
      </p:sp>
    </p:spTree>
    <p:extLst>
      <p:ext uri="{BB962C8B-B14F-4D97-AF65-F5344CB8AC3E}">
        <p14:creationId xmlns:p14="http://schemas.microsoft.com/office/powerpoint/2010/main" val="4158097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eeksforgeeks.org/gradient-descent-in-linear-regression/" TargetMode="External"/><Relationship Id="rId2" Type="http://schemas.openxmlformats.org/officeDocument/2006/relationships/hyperlink" Target="https://www.geeksforgeeks.org/backpropagation-in-data-minin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geeksforgeeks.org/machine-learn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3.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4D4819-D7DD-F22A-4C68-D50A73BD631A}"/>
              </a:ext>
            </a:extLst>
          </p:cNvPr>
          <p:cNvSpPr>
            <a:spLocks noChangeArrowheads="1"/>
          </p:cNvSpPr>
          <p:nvPr/>
        </p:nvSpPr>
        <p:spPr bwMode="auto">
          <a:xfrm>
            <a:off x="258058" y="147008"/>
            <a:ext cx="11801419"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VALLURUPALLI NAGESWARA RAO VIGNANA JYOTHI </a:t>
            </a:r>
            <a:r>
              <a:rPr lang="en-US" altLang="en-US" sz="2800" dirty="0"/>
              <a:t> </a:t>
            </a:r>
            <a:r>
              <a:rPr kumimoji="0" lang="en-US" altLang="en-US" sz="2800" b="1" i="0" u="none" strike="noStrike" cap="none" normalizeH="0" baseline="0" dirty="0">
                <a:ln>
                  <a:noFill/>
                </a:ln>
                <a:solidFill>
                  <a:srgbClr val="000000"/>
                </a:solidFill>
                <a:effectLst/>
                <a:latin typeface="Cambria" panose="02040503050406030204" pitchFamily="18" charset="0"/>
                <a:ea typeface="Calibri" panose="020F0502020204030204" pitchFamily="34" charset="0"/>
                <a:cs typeface="Arial" panose="020B0604020202020204" pitchFamily="34" charset="0"/>
              </a:rPr>
              <a:t>INSTITUTE OF ENGINEERING AND TECHNOLOGY</a:t>
            </a:r>
            <a:endParaRPr kumimoji="0" lang="en-US" altLang="en-US" sz="28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40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Department of Computer Science and Engineering</a:t>
            </a:r>
          </a:p>
          <a:p>
            <a:pPr marL="0" marR="0" lvl="0" indent="457200" algn="ctr" defTabSz="914400" rtl="0" eaLnBrk="0" fontAlgn="base" latinLnBrk="0" hangingPunct="0">
              <a:lnSpc>
                <a:spcPct val="100000"/>
              </a:lnSpc>
              <a:spcBef>
                <a:spcPct val="0"/>
              </a:spcBef>
              <a:spcAft>
                <a:spcPct val="0"/>
              </a:spcAft>
              <a:buClrTx/>
              <a:buSzTx/>
              <a:buFontTx/>
              <a:buNone/>
              <a:tabLst/>
            </a:pPr>
            <a:endParaRPr lang="en-US" altLang="en-US" sz="2200" b="1" dirty="0">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lang="en-US" altLang="en-US" b="1" dirty="0">
                <a:latin typeface="Calibri" panose="020F0502020204030204" pitchFamily="34" charset="0"/>
                <a:ea typeface="Calibri" panose="020F0502020204030204" pitchFamily="34" charset="0"/>
                <a:cs typeface="Times New Roman" panose="02020603050405020304" pitchFamily="18" charset="0"/>
              </a:rPr>
              <a:t>Neural networks</a:t>
            </a:r>
          </a:p>
        </p:txBody>
      </p:sp>
      <p:pic>
        <p:nvPicPr>
          <p:cNvPr id="1025" name="Picture 3">
            <a:extLst>
              <a:ext uri="{FF2B5EF4-FFF2-40B4-BE49-F238E27FC236}">
                <a16:creationId xmlns:a16="http://schemas.microsoft.com/office/drawing/2014/main" id="{1F402572-1AC1-C244-FE3C-D3880CA04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417" y="1335521"/>
            <a:ext cx="1790700" cy="166846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FF3375C2-6977-6830-5E74-51E3850230E9}"/>
              </a:ext>
            </a:extLst>
          </p:cNvPr>
          <p:cNvSpPr>
            <a:spLocks noGrp="1"/>
          </p:cNvSpPr>
          <p:nvPr>
            <p:ph type="ftr" sz="quarter" idx="11"/>
          </p:nvPr>
        </p:nvSpPr>
        <p:spPr/>
        <p:txBody>
          <a:bodyPr/>
          <a:lstStyle/>
          <a:p>
            <a:r>
              <a:rPr lang="en-IN"/>
              <a:t>Machine Learning</a:t>
            </a:r>
          </a:p>
        </p:txBody>
      </p:sp>
      <p:sp>
        <p:nvSpPr>
          <p:cNvPr id="7" name="Date Placeholder 6">
            <a:extLst>
              <a:ext uri="{FF2B5EF4-FFF2-40B4-BE49-F238E27FC236}">
                <a16:creationId xmlns:a16="http://schemas.microsoft.com/office/drawing/2014/main" id="{104C03E4-1F28-2FB0-9B80-AE079E772F4D}"/>
              </a:ext>
            </a:extLst>
          </p:cNvPr>
          <p:cNvSpPr>
            <a:spLocks noGrp="1"/>
          </p:cNvSpPr>
          <p:nvPr>
            <p:ph type="dt" sz="half" idx="10"/>
          </p:nvPr>
        </p:nvSpPr>
        <p:spPr/>
        <p:txBody>
          <a:bodyPr/>
          <a:lstStyle/>
          <a:p>
            <a:r>
              <a:rPr lang="en-US"/>
              <a:t>Kriti Ohri</a:t>
            </a:r>
            <a:endParaRPr lang="en-IN"/>
          </a:p>
        </p:txBody>
      </p:sp>
    </p:spTree>
    <p:extLst>
      <p:ext uri="{BB962C8B-B14F-4D97-AF65-F5344CB8AC3E}">
        <p14:creationId xmlns:p14="http://schemas.microsoft.com/office/powerpoint/2010/main" val="96633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CE60-7F2B-41F5-A328-54B74B31832F}"/>
              </a:ext>
            </a:extLst>
          </p:cNvPr>
          <p:cNvSpPr>
            <a:spLocks noGrp="1"/>
          </p:cNvSpPr>
          <p:nvPr>
            <p:ph type="title"/>
          </p:nvPr>
        </p:nvSpPr>
        <p:spPr/>
        <p:txBody>
          <a:bodyPr/>
          <a:lstStyle/>
          <a:p>
            <a:r>
              <a:rPr lang="en-US" dirty="0"/>
              <a:t>Biological neuron</a:t>
            </a:r>
            <a:endParaRPr lang="en-IN" dirty="0"/>
          </a:p>
        </p:txBody>
      </p:sp>
      <p:pic>
        <p:nvPicPr>
          <p:cNvPr id="4" name="Picture 3">
            <a:extLst>
              <a:ext uri="{FF2B5EF4-FFF2-40B4-BE49-F238E27FC236}">
                <a16:creationId xmlns:a16="http://schemas.microsoft.com/office/drawing/2014/main" id="{04F5C640-C9E1-4D2F-8D0F-B5B9C35E82D4}"/>
              </a:ext>
            </a:extLst>
          </p:cNvPr>
          <p:cNvPicPr>
            <a:picLocks noChangeAspect="1"/>
          </p:cNvPicPr>
          <p:nvPr/>
        </p:nvPicPr>
        <p:blipFill>
          <a:blip r:embed="rId3"/>
          <a:stretch>
            <a:fillRect/>
          </a:stretch>
        </p:blipFill>
        <p:spPr>
          <a:xfrm>
            <a:off x="150829" y="1639810"/>
            <a:ext cx="6857511" cy="4530845"/>
          </a:xfrm>
          <a:prstGeom prst="rect">
            <a:avLst/>
          </a:prstGeom>
        </p:spPr>
      </p:pic>
      <p:pic>
        <p:nvPicPr>
          <p:cNvPr id="7" name="Picture 6">
            <a:extLst>
              <a:ext uri="{FF2B5EF4-FFF2-40B4-BE49-F238E27FC236}">
                <a16:creationId xmlns:a16="http://schemas.microsoft.com/office/drawing/2014/main" id="{6FC4B0EE-4918-473C-B04D-7EEBFBA65FCF}"/>
              </a:ext>
            </a:extLst>
          </p:cNvPr>
          <p:cNvPicPr>
            <a:picLocks noChangeAspect="1"/>
          </p:cNvPicPr>
          <p:nvPr/>
        </p:nvPicPr>
        <p:blipFill>
          <a:blip r:embed="rId4"/>
          <a:stretch>
            <a:fillRect/>
          </a:stretch>
        </p:blipFill>
        <p:spPr>
          <a:xfrm>
            <a:off x="3833567" y="4351440"/>
            <a:ext cx="3862144" cy="2306659"/>
          </a:xfrm>
          <a:prstGeom prst="rect">
            <a:avLst/>
          </a:prstGeom>
        </p:spPr>
      </p:pic>
      <p:pic>
        <p:nvPicPr>
          <p:cNvPr id="3" name="Picture 2">
            <a:extLst>
              <a:ext uri="{FF2B5EF4-FFF2-40B4-BE49-F238E27FC236}">
                <a16:creationId xmlns:a16="http://schemas.microsoft.com/office/drawing/2014/main" id="{B4DB98C5-1ED7-7DD6-CC79-A6051A8964AA}"/>
              </a:ext>
            </a:extLst>
          </p:cNvPr>
          <p:cNvPicPr>
            <a:picLocks noChangeAspect="1"/>
          </p:cNvPicPr>
          <p:nvPr/>
        </p:nvPicPr>
        <p:blipFill>
          <a:blip r:embed="rId5"/>
          <a:stretch>
            <a:fillRect/>
          </a:stretch>
        </p:blipFill>
        <p:spPr>
          <a:xfrm>
            <a:off x="7221791" y="1928762"/>
            <a:ext cx="4970209" cy="2881777"/>
          </a:xfrm>
          <a:prstGeom prst="rect">
            <a:avLst/>
          </a:prstGeom>
        </p:spPr>
      </p:pic>
      <p:sp>
        <p:nvSpPr>
          <p:cNvPr id="5" name="TextBox 4">
            <a:extLst>
              <a:ext uri="{FF2B5EF4-FFF2-40B4-BE49-F238E27FC236}">
                <a16:creationId xmlns:a16="http://schemas.microsoft.com/office/drawing/2014/main" id="{7AA3C16C-5B95-1CA4-0DCD-4F01A33501FA}"/>
              </a:ext>
            </a:extLst>
          </p:cNvPr>
          <p:cNvSpPr txBox="1"/>
          <p:nvPr/>
        </p:nvSpPr>
        <p:spPr>
          <a:xfrm>
            <a:off x="7695711" y="1470581"/>
            <a:ext cx="3878725" cy="369332"/>
          </a:xfrm>
          <a:prstGeom prst="rect">
            <a:avLst/>
          </a:prstGeom>
          <a:noFill/>
        </p:spPr>
        <p:txBody>
          <a:bodyPr wrap="square" rtlCol="0">
            <a:spAutoFit/>
          </a:bodyPr>
          <a:lstStyle/>
          <a:p>
            <a:r>
              <a:rPr lang="en-IN" dirty="0"/>
              <a:t>Artificial Neuron</a:t>
            </a:r>
          </a:p>
        </p:txBody>
      </p:sp>
    </p:spTree>
    <p:extLst>
      <p:ext uri="{BB962C8B-B14F-4D97-AF65-F5344CB8AC3E}">
        <p14:creationId xmlns:p14="http://schemas.microsoft.com/office/powerpoint/2010/main" val="33146868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B92F-7F23-D905-DA35-983A5F76B2D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D9E1D4D-861D-FDB4-6B7B-5950E6EA8BF5}"/>
              </a:ext>
            </a:extLst>
          </p:cNvPr>
          <p:cNvPicPr>
            <a:picLocks noGrp="1" noChangeAspect="1"/>
          </p:cNvPicPr>
          <p:nvPr>
            <p:ph idx="1"/>
          </p:nvPr>
        </p:nvPicPr>
        <p:blipFill>
          <a:blip r:embed="rId3"/>
          <a:stretch>
            <a:fillRect/>
          </a:stretch>
        </p:blipFill>
        <p:spPr>
          <a:xfrm>
            <a:off x="453243" y="463462"/>
            <a:ext cx="11504155" cy="5937337"/>
          </a:xfrm>
        </p:spPr>
      </p:pic>
    </p:spTree>
    <p:extLst>
      <p:ext uri="{BB962C8B-B14F-4D97-AF65-F5344CB8AC3E}">
        <p14:creationId xmlns:p14="http://schemas.microsoft.com/office/powerpoint/2010/main" val="14773253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BA72-5101-55D2-49D6-143D8A103B1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9600867-274C-C897-797E-4C4BBC1E1AF1}"/>
              </a:ext>
            </a:extLst>
          </p:cNvPr>
          <p:cNvPicPr>
            <a:picLocks noGrp="1" noChangeAspect="1"/>
          </p:cNvPicPr>
          <p:nvPr>
            <p:ph idx="1"/>
          </p:nvPr>
        </p:nvPicPr>
        <p:blipFill>
          <a:blip r:embed="rId2"/>
          <a:stretch>
            <a:fillRect/>
          </a:stretch>
        </p:blipFill>
        <p:spPr>
          <a:xfrm>
            <a:off x="691042" y="1167682"/>
            <a:ext cx="10388222" cy="5325193"/>
          </a:xfrm>
        </p:spPr>
      </p:pic>
    </p:spTree>
    <p:extLst>
      <p:ext uri="{BB962C8B-B14F-4D97-AF65-F5344CB8AC3E}">
        <p14:creationId xmlns:p14="http://schemas.microsoft.com/office/powerpoint/2010/main" val="96318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E210-00F1-4245-0379-4863130909F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E0FF855-D969-7DB4-2BC2-C275E6FA63B9}"/>
              </a:ext>
            </a:extLst>
          </p:cNvPr>
          <p:cNvPicPr>
            <a:picLocks noChangeAspect="1"/>
          </p:cNvPicPr>
          <p:nvPr/>
        </p:nvPicPr>
        <p:blipFill>
          <a:blip r:embed="rId3"/>
          <a:stretch>
            <a:fillRect/>
          </a:stretch>
        </p:blipFill>
        <p:spPr>
          <a:xfrm>
            <a:off x="1616766" y="365125"/>
            <a:ext cx="8680174" cy="6479851"/>
          </a:xfrm>
          <a:prstGeom prst="rect">
            <a:avLst/>
          </a:prstGeom>
        </p:spPr>
      </p:pic>
    </p:spTree>
    <p:extLst>
      <p:ext uri="{BB962C8B-B14F-4D97-AF65-F5344CB8AC3E}">
        <p14:creationId xmlns:p14="http://schemas.microsoft.com/office/powerpoint/2010/main" val="2664535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4F0E3-AC72-B265-3791-CF3036348E0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1C30F18-F614-59B8-E41A-8DEC13F4BF6D}"/>
              </a:ext>
            </a:extLst>
          </p:cNvPr>
          <p:cNvPicPr>
            <a:picLocks noChangeAspect="1"/>
          </p:cNvPicPr>
          <p:nvPr/>
        </p:nvPicPr>
        <p:blipFill>
          <a:blip r:embed="rId2"/>
          <a:stretch>
            <a:fillRect/>
          </a:stretch>
        </p:blipFill>
        <p:spPr>
          <a:xfrm>
            <a:off x="838200" y="190117"/>
            <a:ext cx="10515600" cy="6721290"/>
          </a:xfrm>
          <a:prstGeom prst="rect">
            <a:avLst/>
          </a:prstGeom>
        </p:spPr>
      </p:pic>
    </p:spTree>
    <p:extLst>
      <p:ext uri="{BB962C8B-B14F-4D97-AF65-F5344CB8AC3E}">
        <p14:creationId xmlns:p14="http://schemas.microsoft.com/office/powerpoint/2010/main" val="2193638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5C4E-D117-4833-B716-B7FD901C02E5}"/>
              </a:ext>
            </a:extLst>
          </p:cNvPr>
          <p:cNvSpPr>
            <a:spLocks noGrp="1"/>
          </p:cNvSpPr>
          <p:nvPr>
            <p:ph type="title"/>
          </p:nvPr>
        </p:nvSpPr>
        <p:spPr/>
        <p:txBody>
          <a:bodyPr>
            <a:normAutofit fontScale="90000"/>
          </a:bodyPr>
          <a:lstStyle/>
          <a:p>
            <a:r>
              <a:rPr lang="en-US" b="0" i="0" dirty="0">
                <a:solidFill>
                  <a:srgbClr val="333333"/>
                </a:solidFill>
                <a:effectLst/>
                <a:latin typeface="Helvetica Neue"/>
              </a:rPr>
              <a:t>McCulloch Pitts Neuron, Thresholding Logic</a:t>
            </a:r>
            <a:br>
              <a:rPr lang="en-US" b="0" i="0" dirty="0">
                <a:solidFill>
                  <a:srgbClr val="333333"/>
                </a:solidFill>
                <a:effectLst/>
                <a:latin typeface="Helvetica Neue"/>
              </a:rPr>
            </a:br>
            <a:endParaRPr lang="en-IN" dirty="0"/>
          </a:p>
        </p:txBody>
      </p:sp>
      <p:pic>
        <p:nvPicPr>
          <p:cNvPr id="4" name="Picture 3">
            <a:extLst>
              <a:ext uri="{FF2B5EF4-FFF2-40B4-BE49-F238E27FC236}">
                <a16:creationId xmlns:a16="http://schemas.microsoft.com/office/drawing/2014/main" id="{3079D1F6-F994-4A46-A84A-EC7446416E9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6000"/>
                    </a14:imgEffect>
                  </a14:imgLayer>
                </a14:imgProps>
              </a:ext>
            </a:extLst>
          </a:blip>
          <a:stretch>
            <a:fillRect/>
          </a:stretch>
        </p:blipFill>
        <p:spPr>
          <a:xfrm>
            <a:off x="1039268" y="1495166"/>
            <a:ext cx="10043070" cy="5157425"/>
          </a:xfrm>
          <a:prstGeom prst="rect">
            <a:avLst/>
          </a:prstGeom>
        </p:spPr>
      </p:pic>
    </p:spTree>
    <p:extLst>
      <p:ext uri="{BB962C8B-B14F-4D97-AF65-F5344CB8AC3E}">
        <p14:creationId xmlns:p14="http://schemas.microsoft.com/office/powerpoint/2010/main" val="946318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EC8E-F04D-BFDF-6F9E-62798B874E2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27F75D0-97EC-300E-5F52-0D8FFB55F5FF}"/>
              </a:ext>
            </a:extLst>
          </p:cNvPr>
          <p:cNvPicPr>
            <a:picLocks noGrp="1" noChangeAspect="1"/>
          </p:cNvPicPr>
          <p:nvPr>
            <p:ph idx="1"/>
          </p:nvPr>
        </p:nvPicPr>
        <p:blipFill>
          <a:blip r:embed="rId2"/>
          <a:stretch>
            <a:fillRect/>
          </a:stretch>
        </p:blipFill>
        <p:spPr>
          <a:xfrm>
            <a:off x="1702904" y="248689"/>
            <a:ext cx="8786191" cy="6244186"/>
          </a:xfrm>
        </p:spPr>
      </p:pic>
    </p:spTree>
    <p:extLst>
      <p:ext uri="{BB962C8B-B14F-4D97-AF65-F5344CB8AC3E}">
        <p14:creationId xmlns:p14="http://schemas.microsoft.com/office/powerpoint/2010/main" val="2358642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29FD-20F8-2494-17A4-94035F066D8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04BA4729-3BF7-F7D7-F034-6428F60B3D14}"/>
              </a:ext>
            </a:extLst>
          </p:cNvPr>
          <p:cNvPicPr>
            <a:picLocks noChangeAspect="1"/>
          </p:cNvPicPr>
          <p:nvPr/>
        </p:nvPicPr>
        <p:blipFill>
          <a:blip r:embed="rId2"/>
          <a:stretch>
            <a:fillRect/>
          </a:stretch>
        </p:blipFill>
        <p:spPr>
          <a:xfrm>
            <a:off x="1138232" y="2315761"/>
            <a:ext cx="10309314" cy="2538059"/>
          </a:xfrm>
          <a:prstGeom prst="rect">
            <a:avLst/>
          </a:prstGeom>
        </p:spPr>
      </p:pic>
    </p:spTree>
    <p:extLst>
      <p:ext uri="{BB962C8B-B14F-4D97-AF65-F5344CB8AC3E}">
        <p14:creationId xmlns:p14="http://schemas.microsoft.com/office/powerpoint/2010/main" val="1016243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13E7-7A45-4478-947D-3566D75224DE}"/>
              </a:ext>
            </a:extLst>
          </p:cNvPr>
          <p:cNvSpPr>
            <a:spLocks noGrp="1"/>
          </p:cNvSpPr>
          <p:nvPr>
            <p:ph type="title"/>
          </p:nvPr>
        </p:nvSpPr>
        <p:spPr/>
        <p:txBody>
          <a:bodyPr/>
          <a:lstStyle/>
          <a:p>
            <a:endParaRPr lang="en-IN"/>
          </a:p>
        </p:txBody>
      </p:sp>
      <p:pic>
        <p:nvPicPr>
          <p:cNvPr id="2050" name="Picture 2" descr="Artificial Neural Networks : An Introduction - ppt video online download">
            <a:extLst>
              <a:ext uri="{FF2B5EF4-FFF2-40B4-BE49-F238E27FC236}">
                <a16:creationId xmlns:a16="http://schemas.microsoft.com/office/drawing/2014/main" id="{8D227AE8-E188-4C13-B5B1-E27A3F5CB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9284" y="1534994"/>
            <a:ext cx="6803827" cy="51028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D37039-1D37-66DC-A47B-3EC2CFF5D883}"/>
              </a:ext>
            </a:extLst>
          </p:cNvPr>
          <p:cNvPicPr>
            <a:picLocks noChangeAspect="1"/>
          </p:cNvPicPr>
          <p:nvPr/>
        </p:nvPicPr>
        <p:blipFill>
          <a:blip r:embed="rId3"/>
          <a:stretch>
            <a:fillRect/>
          </a:stretch>
        </p:blipFill>
        <p:spPr>
          <a:xfrm>
            <a:off x="3402910" y="5138440"/>
            <a:ext cx="5730737" cy="731583"/>
          </a:xfrm>
          <a:prstGeom prst="rect">
            <a:avLst/>
          </a:prstGeom>
        </p:spPr>
      </p:pic>
    </p:spTree>
    <p:extLst>
      <p:ext uri="{BB962C8B-B14F-4D97-AF65-F5344CB8AC3E}">
        <p14:creationId xmlns:p14="http://schemas.microsoft.com/office/powerpoint/2010/main" val="1252404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F2FE-9FF7-8030-B81A-91213A05DBA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0182682-C8E2-2160-3845-9BD29084F220}"/>
              </a:ext>
            </a:extLst>
          </p:cNvPr>
          <p:cNvPicPr>
            <a:picLocks noChangeAspect="1"/>
          </p:cNvPicPr>
          <p:nvPr/>
        </p:nvPicPr>
        <p:blipFill>
          <a:blip r:embed="rId2"/>
          <a:stretch>
            <a:fillRect/>
          </a:stretch>
        </p:blipFill>
        <p:spPr>
          <a:xfrm>
            <a:off x="1630018" y="263614"/>
            <a:ext cx="8123033" cy="6229261"/>
          </a:xfrm>
          <a:prstGeom prst="rect">
            <a:avLst/>
          </a:prstGeom>
        </p:spPr>
      </p:pic>
    </p:spTree>
    <p:extLst>
      <p:ext uri="{BB962C8B-B14F-4D97-AF65-F5344CB8AC3E}">
        <p14:creationId xmlns:p14="http://schemas.microsoft.com/office/powerpoint/2010/main" val="477659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C50C-AB72-7531-1AFE-34CA88317181}"/>
              </a:ext>
            </a:extLst>
          </p:cNvPr>
          <p:cNvSpPr>
            <a:spLocks noGrp="1"/>
          </p:cNvSpPr>
          <p:nvPr>
            <p:ph type="title"/>
          </p:nvPr>
        </p:nvSpPr>
        <p:spPr/>
        <p:txBody>
          <a:bodyPr/>
          <a:lstStyle/>
          <a:p>
            <a:r>
              <a:rPr lang="en-IN" dirty="0"/>
              <a:t>Perceptron</a:t>
            </a:r>
          </a:p>
        </p:txBody>
      </p:sp>
      <p:pic>
        <p:nvPicPr>
          <p:cNvPr id="5" name="Content Placeholder 4">
            <a:extLst>
              <a:ext uri="{FF2B5EF4-FFF2-40B4-BE49-F238E27FC236}">
                <a16:creationId xmlns:a16="http://schemas.microsoft.com/office/drawing/2014/main" id="{3C464E40-D320-DBBB-9AE6-62633DC311D3}"/>
              </a:ext>
            </a:extLst>
          </p:cNvPr>
          <p:cNvPicPr>
            <a:picLocks noGrp="1" noChangeAspect="1"/>
          </p:cNvPicPr>
          <p:nvPr>
            <p:ph idx="1"/>
          </p:nvPr>
        </p:nvPicPr>
        <p:blipFill>
          <a:blip r:embed="rId2"/>
          <a:stretch>
            <a:fillRect/>
          </a:stretch>
        </p:blipFill>
        <p:spPr>
          <a:xfrm>
            <a:off x="1751345" y="1825625"/>
            <a:ext cx="9320161" cy="4667250"/>
          </a:xfrm>
        </p:spPr>
      </p:pic>
      <p:sp>
        <p:nvSpPr>
          <p:cNvPr id="3" name="Oval 2">
            <a:extLst>
              <a:ext uri="{FF2B5EF4-FFF2-40B4-BE49-F238E27FC236}">
                <a16:creationId xmlns:a16="http://schemas.microsoft.com/office/drawing/2014/main" id="{20B67AA4-F7BE-DD85-5220-303716E6EFEC}"/>
              </a:ext>
            </a:extLst>
          </p:cNvPr>
          <p:cNvSpPr/>
          <p:nvPr/>
        </p:nvSpPr>
        <p:spPr>
          <a:xfrm>
            <a:off x="8136835" y="1166191"/>
            <a:ext cx="742122" cy="6594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 name="Oval 3">
            <a:extLst>
              <a:ext uri="{FF2B5EF4-FFF2-40B4-BE49-F238E27FC236}">
                <a16:creationId xmlns:a16="http://schemas.microsoft.com/office/drawing/2014/main" id="{B7C5DA11-DC6B-26EA-6B23-82466D451D3D}"/>
              </a:ext>
            </a:extLst>
          </p:cNvPr>
          <p:cNvSpPr/>
          <p:nvPr/>
        </p:nvSpPr>
        <p:spPr>
          <a:xfrm>
            <a:off x="8136835" y="3573739"/>
            <a:ext cx="742122" cy="6594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172BEF67-8AC9-3806-6315-D4A6FDD45217}"/>
              </a:ext>
            </a:extLst>
          </p:cNvPr>
          <p:cNvSpPr/>
          <p:nvPr/>
        </p:nvSpPr>
        <p:spPr>
          <a:xfrm>
            <a:off x="1914939" y="4644886"/>
            <a:ext cx="742122" cy="6594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43552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A547-0BB3-E128-6207-990C98A9A0C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8CAAC95-4958-708F-F39F-540FDAF52CC1}"/>
              </a:ext>
            </a:extLst>
          </p:cNvPr>
          <p:cNvPicPr>
            <a:picLocks noChangeAspect="1"/>
          </p:cNvPicPr>
          <p:nvPr/>
        </p:nvPicPr>
        <p:blipFill>
          <a:blip r:embed="rId2"/>
          <a:stretch>
            <a:fillRect/>
          </a:stretch>
        </p:blipFill>
        <p:spPr>
          <a:xfrm>
            <a:off x="1696278" y="633267"/>
            <a:ext cx="7959861" cy="5859608"/>
          </a:xfrm>
          <a:prstGeom prst="rect">
            <a:avLst/>
          </a:prstGeom>
        </p:spPr>
      </p:pic>
    </p:spTree>
    <p:extLst>
      <p:ext uri="{BB962C8B-B14F-4D97-AF65-F5344CB8AC3E}">
        <p14:creationId xmlns:p14="http://schemas.microsoft.com/office/powerpoint/2010/main" val="48041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id="{7A1D1D78-80CC-4070-BB64-A5C2FD6F9E73}"/>
              </a:ext>
            </a:extLst>
          </p:cNvPr>
          <p:cNvSpPr txBox="1">
            <a:spLocks noChangeArrowheads="1"/>
          </p:cNvSpPr>
          <p:nvPr/>
        </p:nvSpPr>
        <p:spPr bwMode="auto">
          <a:xfrm>
            <a:off x="2286000" y="685800"/>
            <a:ext cx="7162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600" b="1" i="1">
                <a:solidFill>
                  <a:srgbClr val="D93145"/>
                </a:solidFill>
                <a:latin typeface="Times New Roman" panose="02020603050405020304" pitchFamily="18" charset="0"/>
              </a:rPr>
              <a:t>The idea of ANNs..?</a:t>
            </a:r>
          </a:p>
        </p:txBody>
      </p:sp>
      <p:grpSp>
        <p:nvGrpSpPr>
          <p:cNvPr id="4099" name="Group 3">
            <a:extLst>
              <a:ext uri="{FF2B5EF4-FFF2-40B4-BE49-F238E27FC236}">
                <a16:creationId xmlns:a16="http://schemas.microsoft.com/office/drawing/2014/main" id="{FE92C5DC-2A44-4127-A661-E132BDFFC8BB}"/>
              </a:ext>
            </a:extLst>
          </p:cNvPr>
          <p:cNvGrpSpPr>
            <a:grpSpLocks/>
          </p:cNvGrpSpPr>
          <p:nvPr/>
        </p:nvGrpSpPr>
        <p:grpSpPr bwMode="auto">
          <a:xfrm>
            <a:off x="2209800" y="1600200"/>
            <a:ext cx="7924800" cy="1200150"/>
            <a:chOff x="432" y="1008"/>
            <a:chExt cx="4992" cy="756"/>
          </a:xfrm>
        </p:grpSpPr>
        <p:pic>
          <p:nvPicPr>
            <p:cNvPr id="4274" name="Picture 4" descr="bd10264_">
              <a:extLst>
                <a:ext uri="{FF2B5EF4-FFF2-40B4-BE49-F238E27FC236}">
                  <a16:creationId xmlns:a16="http://schemas.microsoft.com/office/drawing/2014/main" id="{97CB346E-6905-4351-8927-C7E7BA5CF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1056"/>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75" name="Text Box 5">
              <a:extLst>
                <a:ext uri="{FF2B5EF4-FFF2-40B4-BE49-F238E27FC236}">
                  <a16:creationId xmlns:a16="http://schemas.microsoft.com/office/drawing/2014/main" id="{D26170EF-E81B-4CF1-9121-E92A6A07A55B}"/>
                </a:ext>
              </a:extLst>
            </p:cNvPr>
            <p:cNvSpPr txBox="1">
              <a:spLocks noChangeArrowheads="1"/>
            </p:cNvSpPr>
            <p:nvPr/>
          </p:nvSpPr>
          <p:spPr bwMode="auto">
            <a:xfrm>
              <a:off x="566" y="1008"/>
              <a:ext cx="485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2400" b="1">
                  <a:solidFill>
                    <a:schemeClr val="accent2"/>
                  </a:solidFill>
                </a:rPr>
                <a:t>NNs learn relationship between cause and effect or organize large volumes of data into orderly and informative patterns.</a:t>
              </a:r>
              <a:endParaRPr lang="en-US" altLang="en-US" b="1">
                <a:solidFill>
                  <a:schemeClr val="accent2"/>
                </a:solidFill>
              </a:endParaRPr>
            </a:p>
          </p:txBody>
        </p:sp>
      </p:grpSp>
      <p:grpSp>
        <p:nvGrpSpPr>
          <p:cNvPr id="171014" name="Group 6">
            <a:extLst>
              <a:ext uri="{FF2B5EF4-FFF2-40B4-BE49-F238E27FC236}">
                <a16:creationId xmlns:a16="http://schemas.microsoft.com/office/drawing/2014/main" id="{6D6E7CF2-8205-4BC1-8AFC-B4485439417A}"/>
              </a:ext>
            </a:extLst>
          </p:cNvPr>
          <p:cNvGrpSpPr>
            <a:grpSpLocks/>
          </p:cNvGrpSpPr>
          <p:nvPr/>
        </p:nvGrpSpPr>
        <p:grpSpPr bwMode="auto">
          <a:xfrm>
            <a:off x="3505200" y="5029200"/>
            <a:ext cx="1284288" cy="1238250"/>
            <a:chOff x="3936" y="1970"/>
            <a:chExt cx="809" cy="780"/>
          </a:xfrm>
        </p:grpSpPr>
        <p:sp>
          <p:nvSpPr>
            <p:cNvPr id="4228" name="Freeform 7">
              <a:extLst>
                <a:ext uri="{FF2B5EF4-FFF2-40B4-BE49-F238E27FC236}">
                  <a16:creationId xmlns:a16="http://schemas.microsoft.com/office/drawing/2014/main" id="{E3735FFF-41AD-4777-B8C2-B66B69167BCF}"/>
                </a:ext>
              </a:extLst>
            </p:cNvPr>
            <p:cNvSpPr>
              <a:spLocks/>
            </p:cNvSpPr>
            <p:nvPr/>
          </p:nvSpPr>
          <p:spPr bwMode="auto">
            <a:xfrm>
              <a:off x="3941" y="1982"/>
              <a:ext cx="789" cy="753"/>
            </a:xfrm>
            <a:custGeom>
              <a:avLst/>
              <a:gdLst>
                <a:gd name="T0" fmla="*/ 163 w 2367"/>
                <a:gd name="T1" fmla="*/ 64 h 2257"/>
                <a:gd name="T2" fmla="*/ 223 w 2367"/>
                <a:gd name="T3" fmla="*/ 26 h 2257"/>
                <a:gd name="T4" fmla="*/ 338 w 2367"/>
                <a:gd name="T5" fmla="*/ 0 h 2257"/>
                <a:gd name="T6" fmla="*/ 381 w 2367"/>
                <a:gd name="T7" fmla="*/ 17 h 2257"/>
                <a:gd name="T8" fmla="*/ 469 w 2367"/>
                <a:gd name="T9" fmla="*/ 76 h 2257"/>
                <a:gd name="T10" fmla="*/ 642 w 2367"/>
                <a:gd name="T11" fmla="*/ 158 h 2257"/>
                <a:gd name="T12" fmla="*/ 681 w 2367"/>
                <a:gd name="T13" fmla="*/ 139 h 2257"/>
                <a:gd name="T14" fmla="*/ 732 w 2367"/>
                <a:gd name="T15" fmla="*/ 129 h 2257"/>
                <a:gd name="T16" fmla="*/ 786 w 2367"/>
                <a:gd name="T17" fmla="*/ 240 h 2257"/>
                <a:gd name="T18" fmla="*/ 787 w 2367"/>
                <a:gd name="T19" fmla="*/ 403 h 2257"/>
                <a:gd name="T20" fmla="*/ 747 w 2367"/>
                <a:gd name="T21" fmla="*/ 474 h 2257"/>
                <a:gd name="T22" fmla="*/ 706 w 2367"/>
                <a:gd name="T23" fmla="*/ 533 h 2257"/>
                <a:gd name="T24" fmla="*/ 710 w 2367"/>
                <a:gd name="T25" fmla="*/ 602 h 2257"/>
                <a:gd name="T26" fmla="*/ 670 w 2367"/>
                <a:gd name="T27" fmla="*/ 612 h 2257"/>
                <a:gd name="T28" fmla="*/ 423 w 2367"/>
                <a:gd name="T29" fmla="*/ 646 h 2257"/>
                <a:gd name="T30" fmla="*/ 301 w 2367"/>
                <a:gd name="T31" fmla="*/ 744 h 2257"/>
                <a:gd name="T32" fmla="*/ 261 w 2367"/>
                <a:gd name="T33" fmla="*/ 750 h 2257"/>
                <a:gd name="T34" fmla="*/ 255 w 2367"/>
                <a:gd name="T35" fmla="*/ 717 h 2257"/>
                <a:gd name="T36" fmla="*/ 285 w 2367"/>
                <a:gd name="T37" fmla="*/ 698 h 2257"/>
                <a:gd name="T38" fmla="*/ 359 w 2367"/>
                <a:gd name="T39" fmla="*/ 638 h 2257"/>
                <a:gd name="T40" fmla="*/ 249 w 2367"/>
                <a:gd name="T41" fmla="*/ 635 h 2257"/>
                <a:gd name="T42" fmla="*/ 218 w 2367"/>
                <a:gd name="T43" fmla="*/ 624 h 2257"/>
                <a:gd name="T44" fmla="*/ 224 w 2367"/>
                <a:gd name="T45" fmla="*/ 588 h 2257"/>
                <a:gd name="T46" fmla="*/ 258 w 2367"/>
                <a:gd name="T47" fmla="*/ 588 h 2257"/>
                <a:gd name="T48" fmla="*/ 348 w 2367"/>
                <a:gd name="T49" fmla="*/ 603 h 2257"/>
                <a:gd name="T50" fmla="*/ 284 w 2367"/>
                <a:gd name="T51" fmla="*/ 561 h 2257"/>
                <a:gd name="T52" fmla="*/ 264 w 2367"/>
                <a:gd name="T53" fmla="*/ 526 h 2257"/>
                <a:gd name="T54" fmla="*/ 300 w 2367"/>
                <a:gd name="T55" fmla="*/ 507 h 2257"/>
                <a:gd name="T56" fmla="*/ 316 w 2367"/>
                <a:gd name="T57" fmla="*/ 539 h 2257"/>
                <a:gd name="T58" fmla="*/ 447 w 2367"/>
                <a:gd name="T59" fmla="*/ 575 h 2257"/>
                <a:gd name="T60" fmla="*/ 378 w 2367"/>
                <a:gd name="T61" fmla="*/ 524 h 2257"/>
                <a:gd name="T62" fmla="*/ 366 w 2367"/>
                <a:gd name="T63" fmla="*/ 470 h 2257"/>
                <a:gd name="T64" fmla="*/ 369 w 2367"/>
                <a:gd name="T65" fmla="*/ 403 h 2257"/>
                <a:gd name="T66" fmla="*/ 293 w 2367"/>
                <a:gd name="T67" fmla="*/ 441 h 2257"/>
                <a:gd name="T68" fmla="*/ 202 w 2367"/>
                <a:gd name="T69" fmla="*/ 411 h 2257"/>
                <a:gd name="T70" fmla="*/ 42 w 2367"/>
                <a:gd name="T71" fmla="*/ 321 h 2257"/>
                <a:gd name="T72" fmla="*/ 15 w 2367"/>
                <a:gd name="T73" fmla="*/ 326 h 2257"/>
                <a:gd name="T74" fmla="*/ 0 w 2367"/>
                <a:gd name="T75" fmla="*/ 302 h 2257"/>
                <a:gd name="T76" fmla="*/ 24 w 2367"/>
                <a:gd name="T77" fmla="*/ 282 h 2257"/>
                <a:gd name="T78" fmla="*/ 49 w 2367"/>
                <a:gd name="T79" fmla="*/ 302 h 2257"/>
                <a:gd name="T80" fmla="*/ 110 w 2367"/>
                <a:gd name="T81" fmla="*/ 252 h 2257"/>
                <a:gd name="T82" fmla="*/ 89 w 2367"/>
                <a:gd name="T83" fmla="*/ 211 h 2257"/>
                <a:gd name="T84" fmla="*/ 125 w 2367"/>
                <a:gd name="T85" fmla="*/ 203 h 2257"/>
                <a:gd name="T86" fmla="*/ 129 w 2367"/>
                <a:gd name="T87" fmla="*/ 235 h 2257"/>
                <a:gd name="T88" fmla="*/ 178 w 2367"/>
                <a:gd name="T89" fmla="*/ 255 h 2257"/>
                <a:gd name="T90" fmla="*/ 172 w 2367"/>
                <a:gd name="T91" fmla="*/ 232 h 2257"/>
                <a:gd name="T92" fmla="*/ 193 w 2367"/>
                <a:gd name="T93" fmla="*/ 215 h 2257"/>
                <a:gd name="T94" fmla="*/ 218 w 2367"/>
                <a:gd name="T95" fmla="*/ 233 h 2257"/>
                <a:gd name="T96" fmla="*/ 205 w 2367"/>
                <a:gd name="T97" fmla="*/ 259 h 2257"/>
                <a:gd name="T98" fmla="*/ 189 w 2367"/>
                <a:gd name="T99" fmla="*/ 321 h 2257"/>
                <a:gd name="T100" fmla="*/ 319 w 2367"/>
                <a:gd name="T101" fmla="*/ 312 h 2257"/>
                <a:gd name="T102" fmla="*/ 162 w 2367"/>
                <a:gd name="T103" fmla="*/ 132 h 2257"/>
                <a:gd name="T104" fmla="*/ 172 w 2367"/>
                <a:gd name="T105" fmla="*/ 97 h 225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367" h="2257">
                  <a:moveTo>
                    <a:pt x="517" y="291"/>
                  </a:moveTo>
                  <a:lnTo>
                    <a:pt x="489" y="192"/>
                  </a:lnTo>
                  <a:lnTo>
                    <a:pt x="543" y="115"/>
                  </a:lnTo>
                  <a:lnTo>
                    <a:pt x="669" y="77"/>
                  </a:lnTo>
                  <a:lnTo>
                    <a:pt x="867" y="51"/>
                  </a:lnTo>
                  <a:lnTo>
                    <a:pt x="1014" y="0"/>
                  </a:lnTo>
                  <a:lnTo>
                    <a:pt x="1091" y="5"/>
                  </a:lnTo>
                  <a:lnTo>
                    <a:pt x="1144" y="51"/>
                  </a:lnTo>
                  <a:lnTo>
                    <a:pt x="1152" y="145"/>
                  </a:lnTo>
                  <a:lnTo>
                    <a:pt x="1407" y="228"/>
                  </a:lnTo>
                  <a:lnTo>
                    <a:pt x="1748" y="368"/>
                  </a:lnTo>
                  <a:lnTo>
                    <a:pt x="1927" y="473"/>
                  </a:lnTo>
                  <a:lnTo>
                    <a:pt x="1976" y="514"/>
                  </a:lnTo>
                  <a:lnTo>
                    <a:pt x="2042" y="418"/>
                  </a:lnTo>
                  <a:lnTo>
                    <a:pt x="2114" y="386"/>
                  </a:lnTo>
                  <a:lnTo>
                    <a:pt x="2197" y="386"/>
                  </a:lnTo>
                  <a:lnTo>
                    <a:pt x="2291" y="459"/>
                  </a:lnTo>
                  <a:lnTo>
                    <a:pt x="2358" y="718"/>
                  </a:lnTo>
                  <a:lnTo>
                    <a:pt x="2367" y="944"/>
                  </a:lnTo>
                  <a:lnTo>
                    <a:pt x="2362" y="1208"/>
                  </a:lnTo>
                  <a:lnTo>
                    <a:pt x="2300" y="1353"/>
                  </a:lnTo>
                  <a:lnTo>
                    <a:pt x="2242" y="1422"/>
                  </a:lnTo>
                  <a:lnTo>
                    <a:pt x="2166" y="1458"/>
                  </a:lnTo>
                  <a:lnTo>
                    <a:pt x="2118" y="1598"/>
                  </a:lnTo>
                  <a:lnTo>
                    <a:pt x="2153" y="1731"/>
                  </a:lnTo>
                  <a:lnTo>
                    <a:pt x="2131" y="1803"/>
                  </a:lnTo>
                  <a:lnTo>
                    <a:pt x="2082" y="1839"/>
                  </a:lnTo>
                  <a:lnTo>
                    <a:pt x="2011" y="1835"/>
                  </a:lnTo>
                  <a:lnTo>
                    <a:pt x="1957" y="1816"/>
                  </a:lnTo>
                  <a:lnTo>
                    <a:pt x="1269" y="1935"/>
                  </a:lnTo>
                  <a:lnTo>
                    <a:pt x="922" y="2171"/>
                  </a:lnTo>
                  <a:lnTo>
                    <a:pt x="903" y="2230"/>
                  </a:lnTo>
                  <a:lnTo>
                    <a:pt x="851" y="2257"/>
                  </a:lnTo>
                  <a:lnTo>
                    <a:pt x="784" y="2248"/>
                  </a:lnTo>
                  <a:lnTo>
                    <a:pt x="757" y="2208"/>
                  </a:lnTo>
                  <a:lnTo>
                    <a:pt x="765" y="2148"/>
                  </a:lnTo>
                  <a:lnTo>
                    <a:pt x="805" y="2103"/>
                  </a:lnTo>
                  <a:lnTo>
                    <a:pt x="855" y="2093"/>
                  </a:lnTo>
                  <a:lnTo>
                    <a:pt x="890" y="2112"/>
                  </a:lnTo>
                  <a:lnTo>
                    <a:pt x="1077" y="1912"/>
                  </a:lnTo>
                  <a:lnTo>
                    <a:pt x="792" y="1867"/>
                  </a:lnTo>
                  <a:lnTo>
                    <a:pt x="748" y="1903"/>
                  </a:lnTo>
                  <a:lnTo>
                    <a:pt x="694" y="1912"/>
                  </a:lnTo>
                  <a:lnTo>
                    <a:pt x="654" y="1871"/>
                  </a:lnTo>
                  <a:lnTo>
                    <a:pt x="654" y="1808"/>
                  </a:lnTo>
                  <a:lnTo>
                    <a:pt x="672" y="1762"/>
                  </a:lnTo>
                  <a:lnTo>
                    <a:pt x="726" y="1739"/>
                  </a:lnTo>
                  <a:lnTo>
                    <a:pt x="775" y="1762"/>
                  </a:lnTo>
                  <a:lnTo>
                    <a:pt x="810" y="1803"/>
                  </a:lnTo>
                  <a:lnTo>
                    <a:pt x="1045" y="1808"/>
                  </a:lnTo>
                  <a:lnTo>
                    <a:pt x="908" y="1667"/>
                  </a:lnTo>
                  <a:lnTo>
                    <a:pt x="851" y="1681"/>
                  </a:lnTo>
                  <a:lnTo>
                    <a:pt x="797" y="1635"/>
                  </a:lnTo>
                  <a:lnTo>
                    <a:pt x="792" y="1577"/>
                  </a:lnTo>
                  <a:lnTo>
                    <a:pt x="832" y="1535"/>
                  </a:lnTo>
                  <a:lnTo>
                    <a:pt x="899" y="1521"/>
                  </a:lnTo>
                  <a:lnTo>
                    <a:pt x="939" y="1554"/>
                  </a:lnTo>
                  <a:lnTo>
                    <a:pt x="948" y="1617"/>
                  </a:lnTo>
                  <a:lnTo>
                    <a:pt x="1264" y="1753"/>
                  </a:lnTo>
                  <a:lnTo>
                    <a:pt x="1340" y="1722"/>
                  </a:lnTo>
                  <a:lnTo>
                    <a:pt x="1273" y="1598"/>
                  </a:lnTo>
                  <a:lnTo>
                    <a:pt x="1135" y="1571"/>
                  </a:lnTo>
                  <a:lnTo>
                    <a:pt x="1073" y="1517"/>
                  </a:lnTo>
                  <a:lnTo>
                    <a:pt x="1099" y="1408"/>
                  </a:lnTo>
                  <a:lnTo>
                    <a:pt x="1175" y="1258"/>
                  </a:lnTo>
                  <a:lnTo>
                    <a:pt x="1108" y="1208"/>
                  </a:lnTo>
                  <a:lnTo>
                    <a:pt x="1001" y="1281"/>
                  </a:lnTo>
                  <a:lnTo>
                    <a:pt x="878" y="1322"/>
                  </a:lnTo>
                  <a:lnTo>
                    <a:pt x="748" y="1322"/>
                  </a:lnTo>
                  <a:lnTo>
                    <a:pt x="606" y="1232"/>
                  </a:lnTo>
                  <a:lnTo>
                    <a:pt x="454" y="1058"/>
                  </a:lnTo>
                  <a:lnTo>
                    <a:pt x="125" y="963"/>
                  </a:lnTo>
                  <a:lnTo>
                    <a:pt x="85" y="986"/>
                  </a:lnTo>
                  <a:lnTo>
                    <a:pt x="46" y="976"/>
                  </a:lnTo>
                  <a:lnTo>
                    <a:pt x="14" y="944"/>
                  </a:lnTo>
                  <a:lnTo>
                    <a:pt x="0" y="904"/>
                  </a:lnTo>
                  <a:lnTo>
                    <a:pt x="27" y="863"/>
                  </a:lnTo>
                  <a:lnTo>
                    <a:pt x="71" y="846"/>
                  </a:lnTo>
                  <a:lnTo>
                    <a:pt x="121" y="859"/>
                  </a:lnTo>
                  <a:lnTo>
                    <a:pt x="148" y="904"/>
                  </a:lnTo>
                  <a:lnTo>
                    <a:pt x="379" y="936"/>
                  </a:lnTo>
                  <a:lnTo>
                    <a:pt x="330" y="754"/>
                  </a:lnTo>
                  <a:lnTo>
                    <a:pt x="267" y="691"/>
                  </a:lnTo>
                  <a:lnTo>
                    <a:pt x="267" y="631"/>
                  </a:lnTo>
                  <a:lnTo>
                    <a:pt x="311" y="609"/>
                  </a:lnTo>
                  <a:lnTo>
                    <a:pt x="374" y="609"/>
                  </a:lnTo>
                  <a:lnTo>
                    <a:pt x="401" y="654"/>
                  </a:lnTo>
                  <a:lnTo>
                    <a:pt x="388" y="704"/>
                  </a:lnTo>
                  <a:lnTo>
                    <a:pt x="481" y="890"/>
                  </a:lnTo>
                  <a:lnTo>
                    <a:pt x="535" y="763"/>
                  </a:lnTo>
                  <a:lnTo>
                    <a:pt x="517" y="727"/>
                  </a:lnTo>
                  <a:lnTo>
                    <a:pt x="517" y="695"/>
                  </a:lnTo>
                  <a:lnTo>
                    <a:pt x="543" y="663"/>
                  </a:lnTo>
                  <a:lnTo>
                    <a:pt x="579" y="645"/>
                  </a:lnTo>
                  <a:lnTo>
                    <a:pt x="623" y="663"/>
                  </a:lnTo>
                  <a:lnTo>
                    <a:pt x="654" y="699"/>
                  </a:lnTo>
                  <a:lnTo>
                    <a:pt x="641" y="750"/>
                  </a:lnTo>
                  <a:lnTo>
                    <a:pt x="614" y="777"/>
                  </a:lnTo>
                  <a:lnTo>
                    <a:pt x="588" y="782"/>
                  </a:lnTo>
                  <a:lnTo>
                    <a:pt x="566" y="963"/>
                  </a:lnTo>
                  <a:lnTo>
                    <a:pt x="828" y="1085"/>
                  </a:lnTo>
                  <a:lnTo>
                    <a:pt x="957" y="936"/>
                  </a:lnTo>
                  <a:lnTo>
                    <a:pt x="575" y="522"/>
                  </a:lnTo>
                  <a:lnTo>
                    <a:pt x="485" y="396"/>
                  </a:lnTo>
                  <a:lnTo>
                    <a:pt x="485" y="341"/>
                  </a:lnTo>
                  <a:lnTo>
                    <a:pt x="517" y="2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29" name="Freeform 8">
              <a:extLst>
                <a:ext uri="{FF2B5EF4-FFF2-40B4-BE49-F238E27FC236}">
                  <a16:creationId xmlns:a16="http://schemas.microsoft.com/office/drawing/2014/main" id="{69B45228-4443-46B1-8CC5-85833B045B51}"/>
                </a:ext>
              </a:extLst>
            </p:cNvPr>
            <p:cNvSpPr>
              <a:spLocks/>
            </p:cNvSpPr>
            <p:nvPr/>
          </p:nvSpPr>
          <p:spPr bwMode="auto">
            <a:xfrm>
              <a:off x="4273" y="2030"/>
              <a:ext cx="417" cy="410"/>
            </a:xfrm>
            <a:custGeom>
              <a:avLst/>
              <a:gdLst>
                <a:gd name="T0" fmla="*/ 91 w 1251"/>
                <a:gd name="T1" fmla="*/ 13 h 1229"/>
                <a:gd name="T2" fmla="*/ 143 w 1251"/>
                <a:gd name="T3" fmla="*/ 30 h 1229"/>
                <a:gd name="T4" fmla="*/ 194 w 1251"/>
                <a:gd name="T5" fmla="*/ 48 h 1229"/>
                <a:gd name="T6" fmla="*/ 242 w 1251"/>
                <a:gd name="T7" fmla="*/ 68 h 1229"/>
                <a:gd name="T8" fmla="*/ 283 w 1251"/>
                <a:gd name="T9" fmla="*/ 87 h 1229"/>
                <a:gd name="T10" fmla="*/ 313 w 1251"/>
                <a:gd name="T11" fmla="*/ 107 h 1229"/>
                <a:gd name="T12" fmla="*/ 336 w 1251"/>
                <a:gd name="T13" fmla="*/ 127 h 1229"/>
                <a:gd name="T14" fmla="*/ 355 w 1251"/>
                <a:gd name="T15" fmla="*/ 148 h 1229"/>
                <a:gd name="T16" fmla="*/ 369 w 1251"/>
                <a:gd name="T17" fmla="*/ 169 h 1229"/>
                <a:gd name="T18" fmla="*/ 379 w 1251"/>
                <a:gd name="T19" fmla="*/ 189 h 1229"/>
                <a:gd name="T20" fmla="*/ 388 w 1251"/>
                <a:gd name="T21" fmla="*/ 209 h 1229"/>
                <a:gd name="T22" fmla="*/ 402 w 1251"/>
                <a:gd name="T23" fmla="*/ 249 h 1229"/>
                <a:gd name="T24" fmla="*/ 378 w 1251"/>
                <a:gd name="T25" fmla="*/ 410 h 1229"/>
                <a:gd name="T26" fmla="*/ 367 w 1251"/>
                <a:gd name="T27" fmla="*/ 388 h 1229"/>
                <a:gd name="T28" fmla="*/ 359 w 1251"/>
                <a:gd name="T29" fmla="*/ 372 h 1229"/>
                <a:gd name="T30" fmla="*/ 349 w 1251"/>
                <a:gd name="T31" fmla="*/ 353 h 1229"/>
                <a:gd name="T32" fmla="*/ 336 w 1251"/>
                <a:gd name="T33" fmla="*/ 332 h 1229"/>
                <a:gd name="T34" fmla="*/ 323 w 1251"/>
                <a:gd name="T35" fmla="*/ 309 h 1229"/>
                <a:gd name="T36" fmla="*/ 308 w 1251"/>
                <a:gd name="T37" fmla="*/ 286 h 1229"/>
                <a:gd name="T38" fmla="*/ 292 w 1251"/>
                <a:gd name="T39" fmla="*/ 263 h 1229"/>
                <a:gd name="T40" fmla="*/ 276 w 1251"/>
                <a:gd name="T41" fmla="*/ 241 h 1229"/>
                <a:gd name="T42" fmla="*/ 259 w 1251"/>
                <a:gd name="T43" fmla="*/ 222 h 1229"/>
                <a:gd name="T44" fmla="*/ 239 w 1251"/>
                <a:gd name="T45" fmla="*/ 202 h 1229"/>
                <a:gd name="T46" fmla="*/ 204 w 1251"/>
                <a:gd name="T47" fmla="*/ 180 h 1229"/>
                <a:gd name="T48" fmla="*/ 161 w 1251"/>
                <a:gd name="T49" fmla="*/ 160 h 1229"/>
                <a:gd name="T50" fmla="*/ 114 w 1251"/>
                <a:gd name="T51" fmla="*/ 140 h 1229"/>
                <a:gd name="T52" fmla="*/ 69 w 1251"/>
                <a:gd name="T53" fmla="*/ 124 h 1229"/>
                <a:gd name="T54" fmla="*/ 15 w 1251"/>
                <a:gd name="T55" fmla="*/ 105 h 1229"/>
                <a:gd name="T56" fmla="*/ 38 w 1251"/>
                <a:gd name="T57" fmla="*/ 96 h 1229"/>
                <a:gd name="T58" fmla="*/ 118 w 1251"/>
                <a:gd name="T59" fmla="*/ 119 h 1229"/>
                <a:gd name="T60" fmla="*/ 166 w 1251"/>
                <a:gd name="T61" fmla="*/ 136 h 1229"/>
                <a:gd name="T62" fmla="*/ 215 w 1251"/>
                <a:gd name="T63" fmla="*/ 156 h 1229"/>
                <a:gd name="T64" fmla="*/ 255 w 1251"/>
                <a:gd name="T65" fmla="*/ 179 h 1229"/>
                <a:gd name="T66" fmla="*/ 276 w 1251"/>
                <a:gd name="T67" fmla="*/ 196 h 1229"/>
                <a:gd name="T68" fmla="*/ 294 w 1251"/>
                <a:gd name="T69" fmla="*/ 216 h 1229"/>
                <a:gd name="T70" fmla="*/ 311 w 1251"/>
                <a:gd name="T71" fmla="*/ 236 h 1229"/>
                <a:gd name="T72" fmla="*/ 327 w 1251"/>
                <a:gd name="T73" fmla="*/ 258 h 1229"/>
                <a:gd name="T74" fmla="*/ 340 w 1251"/>
                <a:gd name="T75" fmla="*/ 279 h 1229"/>
                <a:gd name="T76" fmla="*/ 352 w 1251"/>
                <a:gd name="T77" fmla="*/ 300 h 1229"/>
                <a:gd name="T78" fmla="*/ 362 w 1251"/>
                <a:gd name="T79" fmla="*/ 320 h 1229"/>
                <a:gd name="T80" fmla="*/ 371 w 1251"/>
                <a:gd name="T81" fmla="*/ 338 h 1229"/>
                <a:gd name="T82" fmla="*/ 385 w 1251"/>
                <a:gd name="T83" fmla="*/ 372 h 1229"/>
                <a:gd name="T84" fmla="*/ 388 w 1251"/>
                <a:gd name="T85" fmla="*/ 295 h 1229"/>
                <a:gd name="T86" fmla="*/ 375 w 1251"/>
                <a:gd name="T87" fmla="*/ 251 h 1229"/>
                <a:gd name="T88" fmla="*/ 360 w 1251"/>
                <a:gd name="T89" fmla="*/ 213 h 1229"/>
                <a:gd name="T90" fmla="*/ 347 w 1251"/>
                <a:gd name="T91" fmla="*/ 190 h 1229"/>
                <a:gd name="T92" fmla="*/ 332 w 1251"/>
                <a:gd name="T93" fmla="*/ 167 h 1229"/>
                <a:gd name="T94" fmla="*/ 316 w 1251"/>
                <a:gd name="T95" fmla="*/ 147 h 1229"/>
                <a:gd name="T96" fmla="*/ 296 w 1251"/>
                <a:gd name="T97" fmla="*/ 128 h 1229"/>
                <a:gd name="T98" fmla="*/ 274 w 1251"/>
                <a:gd name="T99" fmla="*/ 113 h 1229"/>
                <a:gd name="T100" fmla="*/ 240 w 1251"/>
                <a:gd name="T101" fmla="*/ 93 h 1229"/>
                <a:gd name="T102" fmla="*/ 188 w 1251"/>
                <a:gd name="T103" fmla="*/ 69 h 1229"/>
                <a:gd name="T104" fmla="*/ 137 w 1251"/>
                <a:gd name="T105" fmla="*/ 49 h 1229"/>
                <a:gd name="T106" fmla="*/ 77 w 1251"/>
                <a:gd name="T107" fmla="*/ 29 h 1229"/>
                <a:gd name="T108" fmla="*/ 48 w 1251"/>
                <a:gd name="T109" fmla="*/ 0 h 122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51" h="1229">
                  <a:moveTo>
                    <a:pt x="145" y="0"/>
                  </a:moveTo>
                  <a:lnTo>
                    <a:pt x="168" y="7"/>
                  </a:lnTo>
                  <a:lnTo>
                    <a:pt x="194" y="15"/>
                  </a:lnTo>
                  <a:lnTo>
                    <a:pt x="230" y="26"/>
                  </a:lnTo>
                  <a:lnTo>
                    <a:pt x="272" y="38"/>
                  </a:lnTo>
                  <a:lnTo>
                    <a:pt x="320" y="54"/>
                  </a:lnTo>
                  <a:lnTo>
                    <a:pt x="346" y="62"/>
                  </a:lnTo>
                  <a:lnTo>
                    <a:pt x="373" y="71"/>
                  </a:lnTo>
                  <a:lnTo>
                    <a:pt x="401" y="81"/>
                  </a:lnTo>
                  <a:lnTo>
                    <a:pt x="429" y="91"/>
                  </a:lnTo>
                  <a:lnTo>
                    <a:pt x="459" y="101"/>
                  </a:lnTo>
                  <a:lnTo>
                    <a:pt x="489" y="112"/>
                  </a:lnTo>
                  <a:lnTo>
                    <a:pt x="520" y="122"/>
                  </a:lnTo>
                  <a:lnTo>
                    <a:pt x="550" y="133"/>
                  </a:lnTo>
                  <a:lnTo>
                    <a:pt x="581" y="144"/>
                  </a:lnTo>
                  <a:lnTo>
                    <a:pt x="610" y="156"/>
                  </a:lnTo>
                  <a:lnTo>
                    <a:pt x="640" y="167"/>
                  </a:lnTo>
                  <a:lnTo>
                    <a:pt x="669" y="178"/>
                  </a:lnTo>
                  <a:lnTo>
                    <a:pt x="698" y="191"/>
                  </a:lnTo>
                  <a:lnTo>
                    <a:pt x="726" y="203"/>
                  </a:lnTo>
                  <a:lnTo>
                    <a:pt x="753" y="215"/>
                  </a:lnTo>
                  <a:lnTo>
                    <a:pt x="779" y="226"/>
                  </a:lnTo>
                  <a:lnTo>
                    <a:pt x="804" y="238"/>
                  </a:lnTo>
                  <a:lnTo>
                    <a:pt x="827" y="251"/>
                  </a:lnTo>
                  <a:lnTo>
                    <a:pt x="849" y="262"/>
                  </a:lnTo>
                  <a:lnTo>
                    <a:pt x="869" y="273"/>
                  </a:lnTo>
                  <a:lnTo>
                    <a:pt x="887" y="285"/>
                  </a:lnTo>
                  <a:lnTo>
                    <a:pt x="906" y="296"/>
                  </a:lnTo>
                  <a:lnTo>
                    <a:pt x="922" y="308"/>
                  </a:lnTo>
                  <a:lnTo>
                    <a:pt x="939" y="321"/>
                  </a:lnTo>
                  <a:lnTo>
                    <a:pt x="954" y="332"/>
                  </a:lnTo>
                  <a:lnTo>
                    <a:pt x="970" y="344"/>
                  </a:lnTo>
                  <a:lnTo>
                    <a:pt x="983" y="356"/>
                  </a:lnTo>
                  <a:lnTo>
                    <a:pt x="996" y="368"/>
                  </a:lnTo>
                  <a:lnTo>
                    <a:pt x="1009" y="381"/>
                  </a:lnTo>
                  <a:lnTo>
                    <a:pt x="1021" y="394"/>
                  </a:lnTo>
                  <a:lnTo>
                    <a:pt x="1032" y="406"/>
                  </a:lnTo>
                  <a:lnTo>
                    <a:pt x="1044" y="418"/>
                  </a:lnTo>
                  <a:lnTo>
                    <a:pt x="1054" y="431"/>
                  </a:lnTo>
                  <a:lnTo>
                    <a:pt x="1064" y="443"/>
                  </a:lnTo>
                  <a:lnTo>
                    <a:pt x="1073" y="455"/>
                  </a:lnTo>
                  <a:lnTo>
                    <a:pt x="1082" y="468"/>
                  </a:lnTo>
                  <a:lnTo>
                    <a:pt x="1089" y="480"/>
                  </a:lnTo>
                  <a:lnTo>
                    <a:pt x="1098" y="492"/>
                  </a:lnTo>
                  <a:lnTo>
                    <a:pt x="1106" y="506"/>
                  </a:lnTo>
                  <a:lnTo>
                    <a:pt x="1113" y="518"/>
                  </a:lnTo>
                  <a:lnTo>
                    <a:pt x="1119" y="531"/>
                  </a:lnTo>
                  <a:lnTo>
                    <a:pt x="1126" y="542"/>
                  </a:lnTo>
                  <a:lnTo>
                    <a:pt x="1132" y="555"/>
                  </a:lnTo>
                  <a:lnTo>
                    <a:pt x="1138" y="567"/>
                  </a:lnTo>
                  <a:lnTo>
                    <a:pt x="1144" y="579"/>
                  </a:lnTo>
                  <a:lnTo>
                    <a:pt x="1150" y="591"/>
                  </a:lnTo>
                  <a:lnTo>
                    <a:pt x="1155" y="603"/>
                  </a:lnTo>
                  <a:lnTo>
                    <a:pt x="1160" y="614"/>
                  </a:lnTo>
                  <a:lnTo>
                    <a:pt x="1165" y="626"/>
                  </a:lnTo>
                  <a:lnTo>
                    <a:pt x="1170" y="638"/>
                  </a:lnTo>
                  <a:lnTo>
                    <a:pt x="1176" y="649"/>
                  </a:lnTo>
                  <a:lnTo>
                    <a:pt x="1182" y="660"/>
                  </a:lnTo>
                  <a:lnTo>
                    <a:pt x="1199" y="713"/>
                  </a:lnTo>
                  <a:lnTo>
                    <a:pt x="1207" y="745"/>
                  </a:lnTo>
                  <a:lnTo>
                    <a:pt x="1215" y="779"/>
                  </a:lnTo>
                  <a:lnTo>
                    <a:pt x="1226" y="852"/>
                  </a:lnTo>
                  <a:lnTo>
                    <a:pt x="1235" y="926"/>
                  </a:lnTo>
                  <a:lnTo>
                    <a:pt x="1251" y="1103"/>
                  </a:lnTo>
                  <a:lnTo>
                    <a:pt x="1135" y="1229"/>
                  </a:lnTo>
                  <a:lnTo>
                    <a:pt x="1132" y="1223"/>
                  </a:lnTo>
                  <a:lnTo>
                    <a:pt x="1124" y="1206"/>
                  </a:lnTo>
                  <a:lnTo>
                    <a:pt x="1118" y="1194"/>
                  </a:lnTo>
                  <a:lnTo>
                    <a:pt x="1111" y="1180"/>
                  </a:lnTo>
                  <a:lnTo>
                    <a:pt x="1102" y="1164"/>
                  </a:lnTo>
                  <a:lnTo>
                    <a:pt x="1098" y="1155"/>
                  </a:lnTo>
                  <a:lnTo>
                    <a:pt x="1093" y="1145"/>
                  </a:lnTo>
                  <a:lnTo>
                    <a:pt x="1088" y="1136"/>
                  </a:lnTo>
                  <a:lnTo>
                    <a:pt x="1083" y="1126"/>
                  </a:lnTo>
                  <a:lnTo>
                    <a:pt x="1077" y="1115"/>
                  </a:lnTo>
                  <a:lnTo>
                    <a:pt x="1071" y="1104"/>
                  </a:lnTo>
                  <a:lnTo>
                    <a:pt x="1065" y="1093"/>
                  </a:lnTo>
                  <a:lnTo>
                    <a:pt x="1058" y="1081"/>
                  </a:lnTo>
                  <a:lnTo>
                    <a:pt x="1052" y="1069"/>
                  </a:lnTo>
                  <a:lnTo>
                    <a:pt x="1046" y="1058"/>
                  </a:lnTo>
                  <a:lnTo>
                    <a:pt x="1039" y="1045"/>
                  </a:lnTo>
                  <a:lnTo>
                    <a:pt x="1031" y="1032"/>
                  </a:lnTo>
                  <a:lnTo>
                    <a:pt x="1023" y="1020"/>
                  </a:lnTo>
                  <a:lnTo>
                    <a:pt x="1017" y="1006"/>
                  </a:lnTo>
                  <a:lnTo>
                    <a:pt x="1009" y="994"/>
                  </a:lnTo>
                  <a:lnTo>
                    <a:pt x="1001" y="981"/>
                  </a:lnTo>
                  <a:lnTo>
                    <a:pt x="992" y="966"/>
                  </a:lnTo>
                  <a:lnTo>
                    <a:pt x="984" y="953"/>
                  </a:lnTo>
                  <a:lnTo>
                    <a:pt x="976" y="939"/>
                  </a:lnTo>
                  <a:lnTo>
                    <a:pt x="968" y="925"/>
                  </a:lnTo>
                  <a:lnTo>
                    <a:pt x="958" y="912"/>
                  </a:lnTo>
                  <a:lnTo>
                    <a:pt x="950" y="897"/>
                  </a:lnTo>
                  <a:lnTo>
                    <a:pt x="941" y="884"/>
                  </a:lnTo>
                  <a:lnTo>
                    <a:pt x="933" y="869"/>
                  </a:lnTo>
                  <a:lnTo>
                    <a:pt x="923" y="856"/>
                  </a:lnTo>
                  <a:lnTo>
                    <a:pt x="914" y="842"/>
                  </a:lnTo>
                  <a:lnTo>
                    <a:pt x="905" y="828"/>
                  </a:lnTo>
                  <a:lnTo>
                    <a:pt x="896" y="814"/>
                  </a:lnTo>
                  <a:lnTo>
                    <a:pt x="886" y="800"/>
                  </a:lnTo>
                  <a:lnTo>
                    <a:pt x="876" y="787"/>
                  </a:lnTo>
                  <a:lnTo>
                    <a:pt x="867" y="775"/>
                  </a:lnTo>
                  <a:lnTo>
                    <a:pt x="856" y="760"/>
                  </a:lnTo>
                  <a:lnTo>
                    <a:pt x="847" y="747"/>
                  </a:lnTo>
                  <a:lnTo>
                    <a:pt x="837" y="735"/>
                  </a:lnTo>
                  <a:lnTo>
                    <a:pt x="827" y="723"/>
                  </a:lnTo>
                  <a:lnTo>
                    <a:pt x="817" y="711"/>
                  </a:lnTo>
                  <a:lnTo>
                    <a:pt x="807" y="698"/>
                  </a:lnTo>
                  <a:lnTo>
                    <a:pt x="798" y="687"/>
                  </a:lnTo>
                  <a:lnTo>
                    <a:pt x="787" y="676"/>
                  </a:lnTo>
                  <a:lnTo>
                    <a:pt x="776" y="664"/>
                  </a:lnTo>
                  <a:lnTo>
                    <a:pt x="757" y="644"/>
                  </a:lnTo>
                  <a:lnTo>
                    <a:pt x="747" y="634"/>
                  </a:lnTo>
                  <a:lnTo>
                    <a:pt x="737" y="624"/>
                  </a:lnTo>
                  <a:lnTo>
                    <a:pt x="727" y="616"/>
                  </a:lnTo>
                  <a:lnTo>
                    <a:pt x="717" y="607"/>
                  </a:lnTo>
                  <a:lnTo>
                    <a:pt x="697" y="591"/>
                  </a:lnTo>
                  <a:lnTo>
                    <a:pt x="676" y="578"/>
                  </a:lnTo>
                  <a:lnTo>
                    <a:pt x="657" y="566"/>
                  </a:lnTo>
                  <a:lnTo>
                    <a:pt x="635" y="553"/>
                  </a:lnTo>
                  <a:lnTo>
                    <a:pt x="611" y="541"/>
                  </a:lnTo>
                  <a:lnTo>
                    <a:pt x="588" y="529"/>
                  </a:lnTo>
                  <a:lnTo>
                    <a:pt x="563" y="516"/>
                  </a:lnTo>
                  <a:lnTo>
                    <a:pt x="537" y="504"/>
                  </a:lnTo>
                  <a:lnTo>
                    <a:pt x="511" y="491"/>
                  </a:lnTo>
                  <a:lnTo>
                    <a:pt x="484" y="480"/>
                  </a:lnTo>
                  <a:lnTo>
                    <a:pt x="455" y="468"/>
                  </a:lnTo>
                  <a:lnTo>
                    <a:pt x="427" y="455"/>
                  </a:lnTo>
                  <a:lnTo>
                    <a:pt x="399" y="444"/>
                  </a:lnTo>
                  <a:lnTo>
                    <a:pt x="372" y="433"/>
                  </a:lnTo>
                  <a:lnTo>
                    <a:pt x="343" y="421"/>
                  </a:lnTo>
                  <a:lnTo>
                    <a:pt x="315" y="411"/>
                  </a:lnTo>
                  <a:lnTo>
                    <a:pt x="287" y="401"/>
                  </a:lnTo>
                  <a:lnTo>
                    <a:pt x="259" y="390"/>
                  </a:lnTo>
                  <a:lnTo>
                    <a:pt x="234" y="381"/>
                  </a:lnTo>
                  <a:lnTo>
                    <a:pt x="208" y="371"/>
                  </a:lnTo>
                  <a:lnTo>
                    <a:pt x="183" y="363"/>
                  </a:lnTo>
                  <a:lnTo>
                    <a:pt x="158" y="353"/>
                  </a:lnTo>
                  <a:lnTo>
                    <a:pt x="114" y="339"/>
                  </a:lnTo>
                  <a:lnTo>
                    <a:pt x="76" y="326"/>
                  </a:lnTo>
                  <a:lnTo>
                    <a:pt x="44" y="315"/>
                  </a:lnTo>
                  <a:lnTo>
                    <a:pt x="21" y="307"/>
                  </a:lnTo>
                  <a:lnTo>
                    <a:pt x="0" y="300"/>
                  </a:lnTo>
                  <a:lnTo>
                    <a:pt x="12" y="266"/>
                  </a:lnTo>
                  <a:lnTo>
                    <a:pt x="79" y="280"/>
                  </a:lnTo>
                  <a:lnTo>
                    <a:pt x="113" y="289"/>
                  </a:lnTo>
                  <a:lnTo>
                    <a:pt x="153" y="299"/>
                  </a:lnTo>
                  <a:lnTo>
                    <a:pt x="199" y="310"/>
                  </a:lnTo>
                  <a:lnTo>
                    <a:pt x="247" y="324"/>
                  </a:lnTo>
                  <a:lnTo>
                    <a:pt x="300" y="339"/>
                  </a:lnTo>
                  <a:lnTo>
                    <a:pt x="355" y="356"/>
                  </a:lnTo>
                  <a:lnTo>
                    <a:pt x="383" y="366"/>
                  </a:lnTo>
                  <a:lnTo>
                    <a:pt x="412" y="375"/>
                  </a:lnTo>
                  <a:lnTo>
                    <a:pt x="441" y="385"/>
                  </a:lnTo>
                  <a:lnTo>
                    <a:pt x="470" y="396"/>
                  </a:lnTo>
                  <a:lnTo>
                    <a:pt x="499" y="407"/>
                  </a:lnTo>
                  <a:lnTo>
                    <a:pt x="528" y="418"/>
                  </a:lnTo>
                  <a:lnTo>
                    <a:pt x="558" y="431"/>
                  </a:lnTo>
                  <a:lnTo>
                    <a:pt x="587" y="443"/>
                  </a:lnTo>
                  <a:lnTo>
                    <a:pt x="616" y="454"/>
                  </a:lnTo>
                  <a:lnTo>
                    <a:pt x="644" y="469"/>
                  </a:lnTo>
                  <a:lnTo>
                    <a:pt x="672" y="482"/>
                  </a:lnTo>
                  <a:lnTo>
                    <a:pt x="700" y="497"/>
                  </a:lnTo>
                  <a:lnTo>
                    <a:pt x="727" y="511"/>
                  </a:lnTo>
                  <a:lnTo>
                    <a:pt x="752" y="529"/>
                  </a:lnTo>
                  <a:lnTo>
                    <a:pt x="766" y="538"/>
                  </a:lnTo>
                  <a:lnTo>
                    <a:pt x="778" y="547"/>
                  </a:lnTo>
                  <a:lnTo>
                    <a:pt x="790" y="556"/>
                  </a:lnTo>
                  <a:lnTo>
                    <a:pt x="802" y="567"/>
                  </a:lnTo>
                  <a:lnTo>
                    <a:pt x="814" y="577"/>
                  </a:lnTo>
                  <a:lnTo>
                    <a:pt x="827" y="588"/>
                  </a:lnTo>
                  <a:lnTo>
                    <a:pt x="838" y="599"/>
                  </a:lnTo>
                  <a:lnTo>
                    <a:pt x="849" y="611"/>
                  </a:lnTo>
                  <a:lnTo>
                    <a:pt x="861" y="621"/>
                  </a:lnTo>
                  <a:lnTo>
                    <a:pt x="871" y="634"/>
                  </a:lnTo>
                  <a:lnTo>
                    <a:pt x="882" y="646"/>
                  </a:lnTo>
                  <a:lnTo>
                    <a:pt x="892" y="657"/>
                  </a:lnTo>
                  <a:lnTo>
                    <a:pt x="903" y="670"/>
                  </a:lnTo>
                  <a:lnTo>
                    <a:pt x="914" y="682"/>
                  </a:lnTo>
                  <a:lnTo>
                    <a:pt x="923" y="694"/>
                  </a:lnTo>
                  <a:lnTo>
                    <a:pt x="934" y="708"/>
                  </a:lnTo>
                  <a:lnTo>
                    <a:pt x="943" y="720"/>
                  </a:lnTo>
                  <a:lnTo>
                    <a:pt x="952" y="733"/>
                  </a:lnTo>
                  <a:lnTo>
                    <a:pt x="962" y="746"/>
                  </a:lnTo>
                  <a:lnTo>
                    <a:pt x="971" y="759"/>
                  </a:lnTo>
                  <a:lnTo>
                    <a:pt x="980" y="773"/>
                  </a:lnTo>
                  <a:lnTo>
                    <a:pt x="988" y="785"/>
                  </a:lnTo>
                  <a:lnTo>
                    <a:pt x="996" y="798"/>
                  </a:lnTo>
                  <a:lnTo>
                    <a:pt x="1005" y="811"/>
                  </a:lnTo>
                  <a:lnTo>
                    <a:pt x="1013" y="824"/>
                  </a:lnTo>
                  <a:lnTo>
                    <a:pt x="1021" y="837"/>
                  </a:lnTo>
                  <a:lnTo>
                    <a:pt x="1027" y="850"/>
                  </a:lnTo>
                  <a:lnTo>
                    <a:pt x="1036" y="863"/>
                  </a:lnTo>
                  <a:lnTo>
                    <a:pt x="1043" y="875"/>
                  </a:lnTo>
                  <a:lnTo>
                    <a:pt x="1050" y="888"/>
                  </a:lnTo>
                  <a:lnTo>
                    <a:pt x="1056" y="900"/>
                  </a:lnTo>
                  <a:lnTo>
                    <a:pt x="1063" y="913"/>
                  </a:lnTo>
                  <a:lnTo>
                    <a:pt x="1070" y="925"/>
                  </a:lnTo>
                  <a:lnTo>
                    <a:pt x="1075" y="936"/>
                  </a:lnTo>
                  <a:lnTo>
                    <a:pt x="1082" y="949"/>
                  </a:lnTo>
                  <a:lnTo>
                    <a:pt x="1087" y="960"/>
                  </a:lnTo>
                  <a:lnTo>
                    <a:pt x="1092" y="970"/>
                  </a:lnTo>
                  <a:lnTo>
                    <a:pt x="1097" y="982"/>
                  </a:lnTo>
                  <a:lnTo>
                    <a:pt x="1102" y="992"/>
                  </a:lnTo>
                  <a:lnTo>
                    <a:pt x="1108" y="1002"/>
                  </a:lnTo>
                  <a:lnTo>
                    <a:pt x="1112" y="1012"/>
                  </a:lnTo>
                  <a:lnTo>
                    <a:pt x="1116" y="1022"/>
                  </a:lnTo>
                  <a:lnTo>
                    <a:pt x="1123" y="1039"/>
                  </a:lnTo>
                  <a:lnTo>
                    <a:pt x="1136" y="1071"/>
                  </a:lnTo>
                  <a:lnTo>
                    <a:pt x="1147" y="1095"/>
                  </a:lnTo>
                  <a:lnTo>
                    <a:pt x="1154" y="1115"/>
                  </a:lnTo>
                  <a:lnTo>
                    <a:pt x="1195" y="1047"/>
                  </a:lnTo>
                  <a:lnTo>
                    <a:pt x="1191" y="1026"/>
                  </a:lnTo>
                  <a:lnTo>
                    <a:pt x="1182" y="968"/>
                  </a:lnTo>
                  <a:lnTo>
                    <a:pt x="1173" y="929"/>
                  </a:lnTo>
                  <a:lnTo>
                    <a:pt x="1164" y="884"/>
                  </a:lnTo>
                  <a:lnTo>
                    <a:pt x="1157" y="858"/>
                  </a:lnTo>
                  <a:lnTo>
                    <a:pt x="1150" y="833"/>
                  </a:lnTo>
                  <a:lnTo>
                    <a:pt x="1143" y="807"/>
                  </a:lnTo>
                  <a:lnTo>
                    <a:pt x="1134" y="780"/>
                  </a:lnTo>
                  <a:lnTo>
                    <a:pt x="1124" y="753"/>
                  </a:lnTo>
                  <a:lnTo>
                    <a:pt x="1114" y="724"/>
                  </a:lnTo>
                  <a:lnTo>
                    <a:pt x="1103" y="696"/>
                  </a:lnTo>
                  <a:lnTo>
                    <a:pt x="1091" y="668"/>
                  </a:lnTo>
                  <a:lnTo>
                    <a:pt x="1085" y="654"/>
                  </a:lnTo>
                  <a:lnTo>
                    <a:pt x="1079" y="639"/>
                  </a:lnTo>
                  <a:lnTo>
                    <a:pt x="1071" y="625"/>
                  </a:lnTo>
                  <a:lnTo>
                    <a:pt x="1064" y="611"/>
                  </a:lnTo>
                  <a:lnTo>
                    <a:pt x="1056" y="596"/>
                  </a:lnTo>
                  <a:lnTo>
                    <a:pt x="1049" y="583"/>
                  </a:lnTo>
                  <a:lnTo>
                    <a:pt x="1041" y="569"/>
                  </a:lnTo>
                  <a:lnTo>
                    <a:pt x="1032" y="555"/>
                  </a:lnTo>
                  <a:lnTo>
                    <a:pt x="1024" y="542"/>
                  </a:lnTo>
                  <a:lnTo>
                    <a:pt x="1016" y="527"/>
                  </a:lnTo>
                  <a:lnTo>
                    <a:pt x="1007" y="515"/>
                  </a:lnTo>
                  <a:lnTo>
                    <a:pt x="997" y="502"/>
                  </a:lnTo>
                  <a:lnTo>
                    <a:pt x="988" y="489"/>
                  </a:lnTo>
                  <a:lnTo>
                    <a:pt x="978" y="476"/>
                  </a:lnTo>
                  <a:lnTo>
                    <a:pt x="968" y="464"/>
                  </a:lnTo>
                  <a:lnTo>
                    <a:pt x="957" y="451"/>
                  </a:lnTo>
                  <a:lnTo>
                    <a:pt x="947" y="440"/>
                  </a:lnTo>
                  <a:lnTo>
                    <a:pt x="936" y="428"/>
                  </a:lnTo>
                  <a:lnTo>
                    <a:pt x="923" y="417"/>
                  </a:lnTo>
                  <a:lnTo>
                    <a:pt x="913" y="406"/>
                  </a:lnTo>
                  <a:lnTo>
                    <a:pt x="901" y="396"/>
                  </a:lnTo>
                  <a:lnTo>
                    <a:pt x="887" y="385"/>
                  </a:lnTo>
                  <a:lnTo>
                    <a:pt x="875" y="375"/>
                  </a:lnTo>
                  <a:lnTo>
                    <a:pt x="863" y="366"/>
                  </a:lnTo>
                  <a:lnTo>
                    <a:pt x="849" y="357"/>
                  </a:lnTo>
                  <a:lnTo>
                    <a:pt x="835" y="348"/>
                  </a:lnTo>
                  <a:lnTo>
                    <a:pt x="821" y="339"/>
                  </a:lnTo>
                  <a:lnTo>
                    <a:pt x="807" y="330"/>
                  </a:lnTo>
                  <a:lnTo>
                    <a:pt x="793" y="322"/>
                  </a:lnTo>
                  <a:lnTo>
                    <a:pt x="778" y="312"/>
                  </a:lnTo>
                  <a:lnTo>
                    <a:pt x="749" y="296"/>
                  </a:lnTo>
                  <a:lnTo>
                    <a:pt x="720" y="280"/>
                  </a:lnTo>
                  <a:lnTo>
                    <a:pt x="689" y="264"/>
                  </a:lnTo>
                  <a:lnTo>
                    <a:pt x="658" y="250"/>
                  </a:lnTo>
                  <a:lnTo>
                    <a:pt x="627" y="234"/>
                  </a:lnTo>
                  <a:lnTo>
                    <a:pt x="595" y="221"/>
                  </a:lnTo>
                  <a:lnTo>
                    <a:pt x="564" y="207"/>
                  </a:lnTo>
                  <a:lnTo>
                    <a:pt x="533" y="193"/>
                  </a:lnTo>
                  <a:lnTo>
                    <a:pt x="502" y="181"/>
                  </a:lnTo>
                  <a:lnTo>
                    <a:pt x="471" y="168"/>
                  </a:lnTo>
                  <a:lnTo>
                    <a:pt x="442" y="157"/>
                  </a:lnTo>
                  <a:lnTo>
                    <a:pt x="412" y="147"/>
                  </a:lnTo>
                  <a:lnTo>
                    <a:pt x="383" y="135"/>
                  </a:lnTo>
                  <a:lnTo>
                    <a:pt x="355" y="126"/>
                  </a:lnTo>
                  <a:lnTo>
                    <a:pt x="328" y="117"/>
                  </a:lnTo>
                  <a:lnTo>
                    <a:pt x="277" y="100"/>
                  </a:lnTo>
                  <a:lnTo>
                    <a:pt x="232" y="86"/>
                  </a:lnTo>
                  <a:lnTo>
                    <a:pt x="192" y="73"/>
                  </a:lnTo>
                  <a:lnTo>
                    <a:pt x="136" y="58"/>
                  </a:lnTo>
                  <a:lnTo>
                    <a:pt x="115" y="52"/>
                  </a:lnTo>
                  <a:lnTo>
                    <a:pt x="145" y="0"/>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30" name="Freeform 9">
              <a:extLst>
                <a:ext uri="{FF2B5EF4-FFF2-40B4-BE49-F238E27FC236}">
                  <a16:creationId xmlns:a16="http://schemas.microsoft.com/office/drawing/2014/main" id="{AE25537B-CE9E-41D3-A848-11E178E59393}"/>
                </a:ext>
              </a:extLst>
            </p:cNvPr>
            <p:cNvSpPr>
              <a:spLocks/>
            </p:cNvSpPr>
            <p:nvPr/>
          </p:nvSpPr>
          <p:spPr bwMode="auto">
            <a:xfrm>
              <a:off x="4091" y="2076"/>
              <a:ext cx="173" cy="233"/>
            </a:xfrm>
            <a:custGeom>
              <a:avLst/>
              <a:gdLst>
                <a:gd name="T0" fmla="*/ 21 w 517"/>
                <a:gd name="T1" fmla="*/ 0 h 697"/>
                <a:gd name="T2" fmla="*/ 11 w 517"/>
                <a:gd name="T3" fmla="*/ 5 h 697"/>
                <a:gd name="T4" fmla="*/ 0 w 517"/>
                <a:gd name="T5" fmla="*/ 26 h 697"/>
                <a:gd name="T6" fmla="*/ 3 w 517"/>
                <a:gd name="T7" fmla="*/ 43 h 697"/>
                <a:gd name="T8" fmla="*/ 8 w 517"/>
                <a:gd name="T9" fmla="*/ 52 h 697"/>
                <a:gd name="T10" fmla="*/ 12 w 517"/>
                <a:gd name="T11" fmla="*/ 62 h 697"/>
                <a:gd name="T12" fmla="*/ 22 w 517"/>
                <a:gd name="T13" fmla="*/ 76 h 697"/>
                <a:gd name="T14" fmla="*/ 26 w 517"/>
                <a:gd name="T15" fmla="*/ 81 h 697"/>
                <a:gd name="T16" fmla="*/ 72 w 517"/>
                <a:gd name="T17" fmla="*/ 136 h 697"/>
                <a:gd name="T18" fmla="*/ 162 w 517"/>
                <a:gd name="T19" fmla="*/ 233 h 697"/>
                <a:gd name="T20" fmla="*/ 173 w 517"/>
                <a:gd name="T21" fmla="*/ 215 h 697"/>
                <a:gd name="T22" fmla="*/ 170 w 517"/>
                <a:gd name="T23" fmla="*/ 213 h 697"/>
                <a:gd name="T24" fmla="*/ 163 w 517"/>
                <a:gd name="T25" fmla="*/ 206 h 697"/>
                <a:gd name="T26" fmla="*/ 159 w 517"/>
                <a:gd name="T27" fmla="*/ 202 h 697"/>
                <a:gd name="T28" fmla="*/ 153 w 517"/>
                <a:gd name="T29" fmla="*/ 197 h 697"/>
                <a:gd name="T30" fmla="*/ 148 w 517"/>
                <a:gd name="T31" fmla="*/ 192 h 697"/>
                <a:gd name="T32" fmla="*/ 141 w 517"/>
                <a:gd name="T33" fmla="*/ 185 h 697"/>
                <a:gd name="T34" fmla="*/ 135 w 517"/>
                <a:gd name="T35" fmla="*/ 180 h 697"/>
                <a:gd name="T36" fmla="*/ 127 w 517"/>
                <a:gd name="T37" fmla="*/ 173 h 697"/>
                <a:gd name="T38" fmla="*/ 121 w 517"/>
                <a:gd name="T39" fmla="*/ 166 h 697"/>
                <a:gd name="T40" fmla="*/ 114 w 517"/>
                <a:gd name="T41" fmla="*/ 159 h 697"/>
                <a:gd name="T42" fmla="*/ 107 w 517"/>
                <a:gd name="T43" fmla="*/ 152 h 697"/>
                <a:gd name="T44" fmla="*/ 101 w 517"/>
                <a:gd name="T45" fmla="*/ 145 h 697"/>
                <a:gd name="T46" fmla="*/ 95 w 517"/>
                <a:gd name="T47" fmla="*/ 139 h 697"/>
                <a:gd name="T48" fmla="*/ 90 w 517"/>
                <a:gd name="T49" fmla="*/ 133 h 697"/>
                <a:gd name="T50" fmla="*/ 85 w 517"/>
                <a:gd name="T51" fmla="*/ 127 h 697"/>
                <a:gd name="T52" fmla="*/ 80 w 517"/>
                <a:gd name="T53" fmla="*/ 121 h 697"/>
                <a:gd name="T54" fmla="*/ 74 w 517"/>
                <a:gd name="T55" fmla="*/ 114 h 697"/>
                <a:gd name="T56" fmla="*/ 68 w 517"/>
                <a:gd name="T57" fmla="*/ 107 h 697"/>
                <a:gd name="T58" fmla="*/ 62 w 517"/>
                <a:gd name="T59" fmla="*/ 100 h 697"/>
                <a:gd name="T60" fmla="*/ 56 w 517"/>
                <a:gd name="T61" fmla="*/ 93 h 697"/>
                <a:gd name="T62" fmla="*/ 51 w 517"/>
                <a:gd name="T63" fmla="*/ 86 h 697"/>
                <a:gd name="T64" fmla="*/ 45 w 517"/>
                <a:gd name="T65" fmla="*/ 79 h 697"/>
                <a:gd name="T66" fmla="*/ 39 w 517"/>
                <a:gd name="T67" fmla="*/ 73 h 697"/>
                <a:gd name="T68" fmla="*/ 34 w 517"/>
                <a:gd name="T69" fmla="*/ 66 h 697"/>
                <a:gd name="T70" fmla="*/ 26 w 517"/>
                <a:gd name="T71" fmla="*/ 55 h 697"/>
                <a:gd name="T72" fmla="*/ 17 w 517"/>
                <a:gd name="T73" fmla="*/ 39 h 697"/>
                <a:gd name="T74" fmla="*/ 19 w 517"/>
                <a:gd name="T75" fmla="*/ 32 h 697"/>
                <a:gd name="T76" fmla="*/ 23 w 517"/>
                <a:gd name="T77" fmla="*/ 26 h 697"/>
                <a:gd name="T78" fmla="*/ 29 w 517"/>
                <a:gd name="T79" fmla="*/ 22 h 697"/>
                <a:gd name="T80" fmla="*/ 21 w 517"/>
                <a:gd name="T81" fmla="*/ 0 h 697"/>
                <a:gd name="T82" fmla="*/ 21 w 517"/>
                <a:gd name="T83" fmla="*/ 0 h 69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17" h="697">
                  <a:moveTo>
                    <a:pt x="62" y="0"/>
                  </a:moveTo>
                  <a:lnTo>
                    <a:pt x="33" y="16"/>
                  </a:lnTo>
                  <a:lnTo>
                    <a:pt x="0" y="79"/>
                  </a:lnTo>
                  <a:lnTo>
                    <a:pt x="10" y="129"/>
                  </a:lnTo>
                  <a:lnTo>
                    <a:pt x="23" y="157"/>
                  </a:lnTo>
                  <a:lnTo>
                    <a:pt x="36" y="184"/>
                  </a:lnTo>
                  <a:lnTo>
                    <a:pt x="65" y="226"/>
                  </a:lnTo>
                  <a:lnTo>
                    <a:pt x="77" y="242"/>
                  </a:lnTo>
                  <a:lnTo>
                    <a:pt x="215" y="408"/>
                  </a:lnTo>
                  <a:lnTo>
                    <a:pt x="484" y="697"/>
                  </a:lnTo>
                  <a:lnTo>
                    <a:pt x="517" y="642"/>
                  </a:lnTo>
                  <a:lnTo>
                    <a:pt x="509" y="637"/>
                  </a:lnTo>
                  <a:lnTo>
                    <a:pt x="488" y="617"/>
                  </a:lnTo>
                  <a:lnTo>
                    <a:pt x="475" y="604"/>
                  </a:lnTo>
                  <a:lnTo>
                    <a:pt x="458" y="590"/>
                  </a:lnTo>
                  <a:lnTo>
                    <a:pt x="441" y="573"/>
                  </a:lnTo>
                  <a:lnTo>
                    <a:pt x="422" y="554"/>
                  </a:lnTo>
                  <a:lnTo>
                    <a:pt x="403" y="537"/>
                  </a:lnTo>
                  <a:lnTo>
                    <a:pt x="381" y="517"/>
                  </a:lnTo>
                  <a:lnTo>
                    <a:pt x="361" y="496"/>
                  </a:lnTo>
                  <a:lnTo>
                    <a:pt x="341" y="475"/>
                  </a:lnTo>
                  <a:lnTo>
                    <a:pt x="320" y="455"/>
                  </a:lnTo>
                  <a:lnTo>
                    <a:pt x="302" y="435"/>
                  </a:lnTo>
                  <a:lnTo>
                    <a:pt x="285" y="417"/>
                  </a:lnTo>
                  <a:lnTo>
                    <a:pt x="270" y="399"/>
                  </a:lnTo>
                  <a:lnTo>
                    <a:pt x="255" y="379"/>
                  </a:lnTo>
                  <a:lnTo>
                    <a:pt x="238" y="362"/>
                  </a:lnTo>
                  <a:lnTo>
                    <a:pt x="221" y="341"/>
                  </a:lnTo>
                  <a:lnTo>
                    <a:pt x="203" y="321"/>
                  </a:lnTo>
                  <a:lnTo>
                    <a:pt x="186" y="299"/>
                  </a:lnTo>
                  <a:lnTo>
                    <a:pt x="168" y="278"/>
                  </a:lnTo>
                  <a:lnTo>
                    <a:pt x="151" y="258"/>
                  </a:lnTo>
                  <a:lnTo>
                    <a:pt x="133" y="237"/>
                  </a:lnTo>
                  <a:lnTo>
                    <a:pt x="117" y="217"/>
                  </a:lnTo>
                  <a:lnTo>
                    <a:pt x="102" y="198"/>
                  </a:lnTo>
                  <a:lnTo>
                    <a:pt x="77" y="164"/>
                  </a:lnTo>
                  <a:lnTo>
                    <a:pt x="52" y="118"/>
                  </a:lnTo>
                  <a:lnTo>
                    <a:pt x="56" y="95"/>
                  </a:lnTo>
                  <a:lnTo>
                    <a:pt x="69" y="79"/>
                  </a:lnTo>
                  <a:lnTo>
                    <a:pt x="88" y="65"/>
                  </a:lnTo>
                  <a:lnTo>
                    <a:pt x="62" y="0"/>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31" name="Freeform 10">
              <a:extLst>
                <a:ext uri="{FF2B5EF4-FFF2-40B4-BE49-F238E27FC236}">
                  <a16:creationId xmlns:a16="http://schemas.microsoft.com/office/drawing/2014/main" id="{E3E2AEDE-B5B1-460F-BCC5-9CF2E70FB9B8}"/>
                </a:ext>
              </a:extLst>
            </p:cNvPr>
            <p:cNvSpPr>
              <a:spLocks/>
            </p:cNvSpPr>
            <p:nvPr/>
          </p:nvSpPr>
          <p:spPr bwMode="auto">
            <a:xfrm>
              <a:off x="4590" y="2107"/>
              <a:ext cx="152" cy="385"/>
            </a:xfrm>
            <a:custGeom>
              <a:avLst/>
              <a:gdLst>
                <a:gd name="T0" fmla="*/ 0 w 458"/>
                <a:gd name="T1" fmla="*/ 42 h 1156"/>
                <a:gd name="T2" fmla="*/ 3 w 458"/>
                <a:gd name="T3" fmla="*/ 38 h 1156"/>
                <a:gd name="T4" fmla="*/ 6 w 458"/>
                <a:gd name="T5" fmla="*/ 34 h 1156"/>
                <a:gd name="T6" fmla="*/ 10 w 458"/>
                <a:gd name="T7" fmla="*/ 29 h 1156"/>
                <a:gd name="T8" fmla="*/ 15 w 458"/>
                <a:gd name="T9" fmla="*/ 24 h 1156"/>
                <a:gd name="T10" fmla="*/ 21 w 458"/>
                <a:gd name="T11" fmla="*/ 19 h 1156"/>
                <a:gd name="T12" fmla="*/ 27 w 458"/>
                <a:gd name="T13" fmla="*/ 13 h 1156"/>
                <a:gd name="T14" fmla="*/ 35 w 458"/>
                <a:gd name="T15" fmla="*/ 8 h 1156"/>
                <a:gd name="T16" fmla="*/ 43 w 458"/>
                <a:gd name="T17" fmla="*/ 4 h 1156"/>
                <a:gd name="T18" fmla="*/ 51 w 458"/>
                <a:gd name="T19" fmla="*/ 1 h 1156"/>
                <a:gd name="T20" fmla="*/ 70 w 458"/>
                <a:gd name="T21" fmla="*/ 0 h 1156"/>
                <a:gd name="T22" fmla="*/ 90 w 458"/>
                <a:gd name="T23" fmla="*/ 7 h 1156"/>
                <a:gd name="T24" fmla="*/ 101 w 458"/>
                <a:gd name="T25" fmla="*/ 14 h 1156"/>
                <a:gd name="T26" fmla="*/ 105 w 458"/>
                <a:gd name="T27" fmla="*/ 20 h 1156"/>
                <a:gd name="T28" fmla="*/ 111 w 458"/>
                <a:gd name="T29" fmla="*/ 25 h 1156"/>
                <a:gd name="T30" fmla="*/ 128 w 458"/>
                <a:gd name="T31" fmla="*/ 55 h 1156"/>
                <a:gd name="T32" fmla="*/ 135 w 458"/>
                <a:gd name="T33" fmla="*/ 72 h 1156"/>
                <a:gd name="T34" fmla="*/ 140 w 458"/>
                <a:gd name="T35" fmla="*/ 90 h 1156"/>
                <a:gd name="T36" fmla="*/ 147 w 458"/>
                <a:gd name="T37" fmla="*/ 130 h 1156"/>
                <a:gd name="T38" fmla="*/ 151 w 458"/>
                <a:gd name="T39" fmla="*/ 171 h 1156"/>
                <a:gd name="T40" fmla="*/ 152 w 458"/>
                <a:gd name="T41" fmla="*/ 201 h 1156"/>
                <a:gd name="T42" fmla="*/ 151 w 458"/>
                <a:gd name="T43" fmla="*/ 241 h 1156"/>
                <a:gd name="T44" fmla="*/ 147 w 458"/>
                <a:gd name="T45" fmla="*/ 275 h 1156"/>
                <a:gd name="T46" fmla="*/ 143 w 458"/>
                <a:gd name="T47" fmla="*/ 292 h 1156"/>
                <a:gd name="T48" fmla="*/ 138 w 458"/>
                <a:gd name="T49" fmla="*/ 309 h 1156"/>
                <a:gd name="T50" fmla="*/ 132 w 458"/>
                <a:gd name="T51" fmla="*/ 322 h 1156"/>
                <a:gd name="T52" fmla="*/ 126 w 458"/>
                <a:gd name="T53" fmla="*/ 334 h 1156"/>
                <a:gd name="T54" fmla="*/ 120 w 458"/>
                <a:gd name="T55" fmla="*/ 342 h 1156"/>
                <a:gd name="T56" fmla="*/ 115 w 458"/>
                <a:gd name="T57" fmla="*/ 349 h 1156"/>
                <a:gd name="T58" fmla="*/ 111 w 458"/>
                <a:gd name="T59" fmla="*/ 354 h 1156"/>
                <a:gd name="T60" fmla="*/ 106 w 458"/>
                <a:gd name="T61" fmla="*/ 359 h 1156"/>
                <a:gd name="T62" fmla="*/ 98 w 458"/>
                <a:gd name="T63" fmla="*/ 367 h 1156"/>
                <a:gd name="T64" fmla="*/ 86 w 458"/>
                <a:gd name="T65" fmla="*/ 375 h 1156"/>
                <a:gd name="T66" fmla="*/ 69 w 458"/>
                <a:gd name="T67" fmla="*/ 385 h 1156"/>
                <a:gd name="T68" fmla="*/ 67 w 458"/>
                <a:gd name="T69" fmla="*/ 367 h 1156"/>
                <a:gd name="T70" fmla="*/ 81 w 458"/>
                <a:gd name="T71" fmla="*/ 358 h 1156"/>
                <a:gd name="T72" fmla="*/ 90 w 458"/>
                <a:gd name="T73" fmla="*/ 348 h 1156"/>
                <a:gd name="T74" fmla="*/ 98 w 458"/>
                <a:gd name="T75" fmla="*/ 337 h 1156"/>
                <a:gd name="T76" fmla="*/ 106 w 458"/>
                <a:gd name="T77" fmla="*/ 324 h 1156"/>
                <a:gd name="T78" fmla="*/ 114 w 458"/>
                <a:gd name="T79" fmla="*/ 306 h 1156"/>
                <a:gd name="T80" fmla="*/ 120 w 458"/>
                <a:gd name="T81" fmla="*/ 285 h 1156"/>
                <a:gd name="T82" fmla="*/ 126 w 458"/>
                <a:gd name="T83" fmla="*/ 259 h 1156"/>
                <a:gd name="T84" fmla="*/ 127 w 458"/>
                <a:gd name="T85" fmla="*/ 229 h 1156"/>
                <a:gd name="T86" fmla="*/ 128 w 458"/>
                <a:gd name="T87" fmla="*/ 196 h 1156"/>
                <a:gd name="T88" fmla="*/ 123 w 458"/>
                <a:gd name="T89" fmla="*/ 133 h 1156"/>
                <a:gd name="T90" fmla="*/ 118 w 458"/>
                <a:gd name="T91" fmla="*/ 99 h 1156"/>
                <a:gd name="T92" fmla="*/ 114 w 458"/>
                <a:gd name="T93" fmla="*/ 84 h 1156"/>
                <a:gd name="T94" fmla="*/ 109 w 458"/>
                <a:gd name="T95" fmla="*/ 69 h 1156"/>
                <a:gd name="T96" fmla="*/ 104 w 458"/>
                <a:gd name="T97" fmla="*/ 56 h 1156"/>
                <a:gd name="T98" fmla="*/ 98 w 458"/>
                <a:gd name="T99" fmla="*/ 45 h 1156"/>
                <a:gd name="T100" fmla="*/ 91 w 458"/>
                <a:gd name="T101" fmla="*/ 36 h 1156"/>
                <a:gd name="T102" fmla="*/ 88 w 458"/>
                <a:gd name="T103" fmla="*/ 33 h 1156"/>
                <a:gd name="T104" fmla="*/ 84 w 458"/>
                <a:gd name="T105" fmla="*/ 29 h 1156"/>
                <a:gd name="T106" fmla="*/ 75 w 458"/>
                <a:gd name="T107" fmla="*/ 25 h 1156"/>
                <a:gd name="T108" fmla="*/ 68 w 458"/>
                <a:gd name="T109" fmla="*/ 23 h 1156"/>
                <a:gd name="T110" fmla="*/ 55 w 458"/>
                <a:gd name="T111" fmla="*/ 23 h 1156"/>
                <a:gd name="T112" fmla="*/ 44 w 458"/>
                <a:gd name="T113" fmla="*/ 28 h 1156"/>
                <a:gd name="T114" fmla="*/ 35 w 458"/>
                <a:gd name="T115" fmla="*/ 37 h 1156"/>
                <a:gd name="T116" fmla="*/ 24 w 458"/>
                <a:gd name="T117" fmla="*/ 56 h 1156"/>
                <a:gd name="T118" fmla="*/ 20 w 458"/>
                <a:gd name="T119" fmla="*/ 67 h 1156"/>
                <a:gd name="T120" fmla="*/ 0 w 458"/>
                <a:gd name="T121" fmla="*/ 42 h 1156"/>
                <a:gd name="T122" fmla="*/ 0 w 458"/>
                <a:gd name="T123" fmla="*/ 42 h 11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58" h="1156">
                  <a:moveTo>
                    <a:pt x="0" y="125"/>
                  </a:moveTo>
                  <a:lnTo>
                    <a:pt x="8" y="114"/>
                  </a:lnTo>
                  <a:lnTo>
                    <a:pt x="18" y="102"/>
                  </a:lnTo>
                  <a:lnTo>
                    <a:pt x="29" y="88"/>
                  </a:lnTo>
                  <a:lnTo>
                    <a:pt x="44" y="73"/>
                  </a:lnTo>
                  <a:lnTo>
                    <a:pt x="62" y="57"/>
                  </a:lnTo>
                  <a:lnTo>
                    <a:pt x="82" y="40"/>
                  </a:lnTo>
                  <a:lnTo>
                    <a:pt x="104" y="25"/>
                  </a:lnTo>
                  <a:lnTo>
                    <a:pt x="130" y="13"/>
                  </a:lnTo>
                  <a:lnTo>
                    <a:pt x="154" y="4"/>
                  </a:lnTo>
                  <a:lnTo>
                    <a:pt x="211" y="0"/>
                  </a:lnTo>
                  <a:lnTo>
                    <a:pt x="271" y="22"/>
                  </a:lnTo>
                  <a:lnTo>
                    <a:pt x="303" y="43"/>
                  </a:lnTo>
                  <a:lnTo>
                    <a:pt x="317" y="59"/>
                  </a:lnTo>
                  <a:lnTo>
                    <a:pt x="334" y="76"/>
                  </a:lnTo>
                  <a:lnTo>
                    <a:pt x="386" y="164"/>
                  </a:lnTo>
                  <a:lnTo>
                    <a:pt x="406" y="215"/>
                  </a:lnTo>
                  <a:lnTo>
                    <a:pt x="423" y="271"/>
                  </a:lnTo>
                  <a:lnTo>
                    <a:pt x="444" y="391"/>
                  </a:lnTo>
                  <a:lnTo>
                    <a:pt x="455" y="514"/>
                  </a:lnTo>
                  <a:lnTo>
                    <a:pt x="458" y="603"/>
                  </a:lnTo>
                  <a:lnTo>
                    <a:pt x="455" y="725"/>
                  </a:lnTo>
                  <a:lnTo>
                    <a:pt x="444" y="826"/>
                  </a:lnTo>
                  <a:lnTo>
                    <a:pt x="430" y="878"/>
                  </a:lnTo>
                  <a:lnTo>
                    <a:pt x="415" y="928"/>
                  </a:lnTo>
                  <a:lnTo>
                    <a:pt x="397" y="968"/>
                  </a:lnTo>
                  <a:lnTo>
                    <a:pt x="380" y="1002"/>
                  </a:lnTo>
                  <a:lnTo>
                    <a:pt x="362" y="1028"/>
                  </a:lnTo>
                  <a:lnTo>
                    <a:pt x="346" y="1048"/>
                  </a:lnTo>
                  <a:lnTo>
                    <a:pt x="333" y="1062"/>
                  </a:lnTo>
                  <a:lnTo>
                    <a:pt x="318" y="1078"/>
                  </a:lnTo>
                  <a:lnTo>
                    <a:pt x="294" y="1102"/>
                  </a:lnTo>
                  <a:lnTo>
                    <a:pt x="259" y="1127"/>
                  </a:lnTo>
                  <a:lnTo>
                    <a:pt x="208" y="1156"/>
                  </a:lnTo>
                  <a:lnTo>
                    <a:pt x="203" y="1101"/>
                  </a:lnTo>
                  <a:lnTo>
                    <a:pt x="244" y="1074"/>
                  </a:lnTo>
                  <a:lnTo>
                    <a:pt x="271" y="1046"/>
                  </a:lnTo>
                  <a:lnTo>
                    <a:pt x="296" y="1013"/>
                  </a:lnTo>
                  <a:lnTo>
                    <a:pt x="320" y="972"/>
                  </a:lnTo>
                  <a:lnTo>
                    <a:pt x="344" y="920"/>
                  </a:lnTo>
                  <a:lnTo>
                    <a:pt x="363" y="857"/>
                  </a:lnTo>
                  <a:lnTo>
                    <a:pt x="379" y="779"/>
                  </a:lnTo>
                  <a:lnTo>
                    <a:pt x="383" y="689"/>
                  </a:lnTo>
                  <a:lnTo>
                    <a:pt x="386" y="589"/>
                  </a:lnTo>
                  <a:lnTo>
                    <a:pt x="371" y="398"/>
                  </a:lnTo>
                  <a:lnTo>
                    <a:pt x="355" y="296"/>
                  </a:lnTo>
                  <a:lnTo>
                    <a:pt x="343" y="251"/>
                  </a:lnTo>
                  <a:lnTo>
                    <a:pt x="329" y="208"/>
                  </a:lnTo>
                  <a:lnTo>
                    <a:pt x="314" y="169"/>
                  </a:lnTo>
                  <a:lnTo>
                    <a:pt x="296" y="136"/>
                  </a:lnTo>
                  <a:lnTo>
                    <a:pt x="275" y="108"/>
                  </a:lnTo>
                  <a:lnTo>
                    <a:pt x="264" y="98"/>
                  </a:lnTo>
                  <a:lnTo>
                    <a:pt x="252" y="88"/>
                  </a:lnTo>
                  <a:lnTo>
                    <a:pt x="227" y="75"/>
                  </a:lnTo>
                  <a:lnTo>
                    <a:pt x="205" y="68"/>
                  </a:lnTo>
                  <a:lnTo>
                    <a:pt x="165" y="68"/>
                  </a:lnTo>
                  <a:lnTo>
                    <a:pt x="132" y="85"/>
                  </a:lnTo>
                  <a:lnTo>
                    <a:pt x="105" y="111"/>
                  </a:lnTo>
                  <a:lnTo>
                    <a:pt x="72" y="169"/>
                  </a:lnTo>
                  <a:lnTo>
                    <a:pt x="61" y="200"/>
                  </a:lnTo>
                  <a:lnTo>
                    <a:pt x="0" y="125"/>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32" name="Freeform 11">
              <a:extLst>
                <a:ext uri="{FF2B5EF4-FFF2-40B4-BE49-F238E27FC236}">
                  <a16:creationId xmlns:a16="http://schemas.microsoft.com/office/drawing/2014/main" id="{054BB977-66D6-4C1D-82CC-06D68E60D3E9}"/>
                </a:ext>
              </a:extLst>
            </p:cNvPr>
            <p:cNvSpPr>
              <a:spLocks/>
            </p:cNvSpPr>
            <p:nvPr/>
          </p:nvSpPr>
          <p:spPr bwMode="auto">
            <a:xfrm>
              <a:off x="4175" y="2058"/>
              <a:ext cx="129" cy="206"/>
            </a:xfrm>
            <a:custGeom>
              <a:avLst/>
              <a:gdLst>
                <a:gd name="T0" fmla="*/ 33 w 389"/>
                <a:gd name="T1" fmla="*/ 154 h 618"/>
                <a:gd name="T2" fmla="*/ 42 w 389"/>
                <a:gd name="T3" fmla="*/ 162 h 618"/>
                <a:gd name="T4" fmla="*/ 51 w 389"/>
                <a:gd name="T5" fmla="*/ 170 h 618"/>
                <a:gd name="T6" fmla="*/ 61 w 389"/>
                <a:gd name="T7" fmla="*/ 178 h 618"/>
                <a:gd name="T8" fmla="*/ 78 w 389"/>
                <a:gd name="T9" fmla="*/ 188 h 618"/>
                <a:gd name="T10" fmla="*/ 98 w 389"/>
                <a:gd name="T11" fmla="*/ 188 h 618"/>
                <a:gd name="T12" fmla="*/ 109 w 389"/>
                <a:gd name="T13" fmla="*/ 176 h 618"/>
                <a:gd name="T14" fmla="*/ 107 w 389"/>
                <a:gd name="T15" fmla="*/ 144 h 618"/>
                <a:gd name="T16" fmla="*/ 98 w 389"/>
                <a:gd name="T17" fmla="*/ 128 h 618"/>
                <a:gd name="T18" fmla="*/ 89 w 389"/>
                <a:gd name="T19" fmla="*/ 120 h 618"/>
                <a:gd name="T20" fmla="*/ 74 w 389"/>
                <a:gd name="T21" fmla="*/ 110 h 618"/>
                <a:gd name="T22" fmla="*/ 56 w 389"/>
                <a:gd name="T23" fmla="*/ 98 h 618"/>
                <a:gd name="T24" fmla="*/ 38 w 389"/>
                <a:gd name="T25" fmla="*/ 84 h 618"/>
                <a:gd name="T26" fmla="*/ 25 w 389"/>
                <a:gd name="T27" fmla="*/ 73 h 618"/>
                <a:gd name="T28" fmla="*/ 18 w 389"/>
                <a:gd name="T29" fmla="*/ 65 h 618"/>
                <a:gd name="T30" fmla="*/ 4 w 389"/>
                <a:gd name="T31" fmla="*/ 45 h 618"/>
                <a:gd name="T32" fmla="*/ 4 w 389"/>
                <a:gd name="T33" fmla="*/ 15 h 618"/>
                <a:gd name="T34" fmla="*/ 14 w 389"/>
                <a:gd name="T35" fmla="*/ 6 h 618"/>
                <a:gd name="T36" fmla="*/ 27 w 389"/>
                <a:gd name="T37" fmla="*/ 1 h 618"/>
                <a:gd name="T38" fmla="*/ 73 w 389"/>
                <a:gd name="T39" fmla="*/ 8 h 618"/>
                <a:gd name="T40" fmla="*/ 91 w 389"/>
                <a:gd name="T41" fmla="*/ 27 h 618"/>
                <a:gd name="T42" fmla="*/ 88 w 389"/>
                <a:gd name="T43" fmla="*/ 56 h 618"/>
                <a:gd name="T44" fmla="*/ 73 w 389"/>
                <a:gd name="T45" fmla="*/ 65 h 618"/>
                <a:gd name="T46" fmla="*/ 43 w 389"/>
                <a:gd name="T47" fmla="*/ 56 h 618"/>
                <a:gd name="T48" fmla="*/ 30 w 389"/>
                <a:gd name="T49" fmla="*/ 40 h 618"/>
                <a:gd name="T50" fmla="*/ 35 w 389"/>
                <a:gd name="T51" fmla="*/ 22 h 618"/>
                <a:gd name="T52" fmla="*/ 55 w 389"/>
                <a:gd name="T53" fmla="*/ 22 h 618"/>
                <a:gd name="T54" fmla="*/ 44 w 389"/>
                <a:gd name="T55" fmla="*/ 33 h 618"/>
                <a:gd name="T56" fmla="*/ 46 w 389"/>
                <a:gd name="T57" fmla="*/ 45 h 618"/>
                <a:gd name="T58" fmla="*/ 70 w 389"/>
                <a:gd name="T59" fmla="*/ 49 h 618"/>
                <a:gd name="T60" fmla="*/ 72 w 389"/>
                <a:gd name="T61" fmla="*/ 28 h 618"/>
                <a:gd name="T62" fmla="*/ 64 w 389"/>
                <a:gd name="T63" fmla="*/ 19 h 618"/>
                <a:gd name="T64" fmla="*/ 52 w 389"/>
                <a:gd name="T65" fmla="*/ 14 h 618"/>
                <a:gd name="T66" fmla="*/ 26 w 389"/>
                <a:gd name="T67" fmla="*/ 16 h 618"/>
                <a:gd name="T68" fmla="*/ 20 w 389"/>
                <a:gd name="T69" fmla="*/ 33 h 618"/>
                <a:gd name="T70" fmla="*/ 25 w 389"/>
                <a:gd name="T71" fmla="*/ 49 h 618"/>
                <a:gd name="T72" fmla="*/ 34 w 389"/>
                <a:gd name="T73" fmla="*/ 60 h 618"/>
                <a:gd name="T74" fmla="*/ 50 w 389"/>
                <a:gd name="T75" fmla="*/ 74 h 618"/>
                <a:gd name="T76" fmla="*/ 61 w 389"/>
                <a:gd name="T77" fmla="*/ 82 h 618"/>
                <a:gd name="T78" fmla="*/ 74 w 389"/>
                <a:gd name="T79" fmla="*/ 91 h 618"/>
                <a:gd name="T80" fmla="*/ 88 w 389"/>
                <a:gd name="T81" fmla="*/ 100 h 618"/>
                <a:gd name="T82" fmla="*/ 100 w 389"/>
                <a:gd name="T83" fmla="*/ 110 h 618"/>
                <a:gd name="T84" fmla="*/ 112 w 389"/>
                <a:gd name="T85" fmla="*/ 122 h 618"/>
                <a:gd name="T86" fmla="*/ 129 w 389"/>
                <a:gd name="T87" fmla="*/ 163 h 618"/>
                <a:gd name="T88" fmla="*/ 123 w 389"/>
                <a:gd name="T89" fmla="*/ 189 h 618"/>
                <a:gd name="T90" fmla="*/ 110 w 389"/>
                <a:gd name="T91" fmla="*/ 202 h 618"/>
                <a:gd name="T92" fmla="*/ 95 w 389"/>
                <a:gd name="T93" fmla="*/ 206 h 618"/>
                <a:gd name="T94" fmla="*/ 64 w 389"/>
                <a:gd name="T95" fmla="*/ 198 h 618"/>
                <a:gd name="T96" fmla="*/ 49 w 389"/>
                <a:gd name="T97" fmla="*/ 188 h 618"/>
                <a:gd name="T98" fmla="*/ 36 w 389"/>
                <a:gd name="T99" fmla="*/ 178 h 618"/>
                <a:gd name="T100" fmla="*/ 31 w 389"/>
                <a:gd name="T101" fmla="*/ 152 h 6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89" h="618">
                  <a:moveTo>
                    <a:pt x="94" y="455"/>
                  </a:moveTo>
                  <a:lnTo>
                    <a:pt x="100" y="461"/>
                  </a:lnTo>
                  <a:lnTo>
                    <a:pt x="116" y="476"/>
                  </a:lnTo>
                  <a:lnTo>
                    <a:pt x="126" y="487"/>
                  </a:lnTo>
                  <a:lnTo>
                    <a:pt x="139" y="499"/>
                  </a:lnTo>
                  <a:lnTo>
                    <a:pt x="153" y="510"/>
                  </a:lnTo>
                  <a:lnTo>
                    <a:pt x="169" y="524"/>
                  </a:lnTo>
                  <a:lnTo>
                    <a:pt x="185" y="534"/>
                  </a:lnTo>
                  <a:lnTo>
                    <a:pt x="201" y="545"/>
                  </a:lnTo>
                  <a:lnTo>
                    <a:pt x="234" y="563"/>
                  </a:lnTo>
                  <a:lnTo>
                    <a:pt x="266" y="571"/>
                  </a:lnTo>
                  <a:lnTo>
                    <a:pt x="295" y="565"/>
                  </a:lnTo>
                  <a:lnTo>
                    <a:pt x="315" y="550"/>
                  </a:lnTo>
                  <a:lnTo>
                    <a:pt x="329" y="529"/>
                  </a:lnTo>
                  <a:lnTo>
                    <a:pt x="334" y="480"/>
                  </a:lnTo>
                  <a:lnTo>
                    <a:pt x="322" y="432"/>
                  </a:lnTo>
                  <a:lnTo>
                    <a:pt x="304" y="393"/>
                  </a:lnTo>
                  <a:lnTo>
                    <a:pt x="297" y="385"/>
                  </a:lnTo>
                  <a:lnTo>
                    <a:pt x="284" y="373"/>
                  </a:lnTo>
                  <a:lnTo>
                    <a:pt x="267" y="360"/>
                  </a:lnTo>
                  <a:lnTo>
                    <a:pt x="247" y="346"/>
                  </a:lnTo>
                  <a:lnTo>
                    <a:pt x="222" y="330"/>
                  </a:lnTo>
                  <a:lnTo>
                    <a:pt x="196" y="313"/>
                  </a:lnTo>
                  <a:lnTo>
                    <a:pt x="169" y="293"/>
                  </a:lnTo>
                  <a:lnTo>
                    <a:pt x="142" y="273"/>
                  </a:lnTo>
                  <a:lnTo>
                    <a:pt x="115" y="251"/>
                  </a:lnTo>
                  <a:lnTo>
                    <a:pt x="89" y="229"/>
                  </a:lnTo>
                  <a:lnTo>
                    <a:pt x="76" y="218"/>
                  </a:lnTo>
                  <a:lnTo>
                    <a:pt x="64" y="207"/>
                  </a:lnTo>
                  <a:lnTo>
                    <a:pt x="53" y="194"/>
                  </a:lnTo>
                  <a:lnTo>
                    <a:pt x="43" y="182"/>
                  </a:lnTo>
                  <a:lnTo>
                    <a:pt x="12" y="135"/>
                  </a:lnTo>
                  <a:lnTo>
                    <a:pt x="0" y="85"/>
                  </a:lnTo>
                  <a:lnTo>
                    <a:pt x="13" y="44"/>
                  </a:lnTo>
                  <a:lnTo>
                    <a:pt x="25" y="30"/>
                  </a:lnTo>
                  <a:lnTo>
                    <a:pt x="41" y="17"/>
                  </a:lnTo>
                  <a:lnTo>
                    <a:pt x="60" y="8"/>
                  </a:lnTo>
                  <a:lnTo>
                    <a:pt x="82" y="3"/>
                  </a:lnTo>
                  <a:lnTo>
                    <a:pt x="127" y="0"/>
                  </a:lnTo>
                  <a:lnTo>
                    <a:pt x="220" y="23"/>
                  </a:lnTo>
                  <a:lnTo>
                    <a:pt x="254" y="48"/>
                  </a:lnTo>
                  <a:lnTo>
                    <a:pt x="274" y="81"/>
                  </a:lnTo>
                  <a:lnTo>
                    <a:pt x="276" y="143"/>
                  </a:lnTo>
                  <a:lnTo>
                    <a:pt x="265" y="169"/>
                  </a:lnTo>
                  <a:lnTo>
                    <a:pt x="245" y="185"/>
                  </a:lnTo>
                  <a:lnTo>
                    <a:pt x="221" y="195"/>
                  </a:lnTo>
                  <a:lnTo>
                    <a:pt x="192" y="196"/>
                  </a:lnTo>
                  <a:lnTo>
                    <a:pt x="129" y="168"/>
                  </a:lnTo>
                  <a:lnTo>
                    <a:pt x="104" y="142"/>
                  </a:lnTo>
                  <a:lnTo>
                    <a:pt x="91" y="120"/>
                  </a:lnTo>
                  <a:lnTo>
                    <a:pt x="90" y="86"/>
                  </a:lnTo>
                  <a:lnTo>
                    <a:pt x="105" y="66"/>
                  </a:lnTo>
                  <a:lnTo>
                    <a:pt x="116" y="59"/>
                  </a:lnTo>
                  <a:lnTo>
                    <a:pt x="165" y="66"/>
                  </a:lnTo>
                  <a:lnTo>
                    <a:pt x="153" y="75"/>
                  </a:lnTo>
                  <a:lnTo>
                    <a:pt x="133" y="98"/>
                  </a:lnTo>
                  <a:lnTo>
                    <a:pt x="129" y="124"/>
                  </a:lnTo>
                  <a:lnTo>
                    <a:pt x="140" y="136"/>
                  </a:lnTo>
                  <a:lnTo>
                    <a:pt x="165" y="146"/>
                  </a:lnTo>
                  <a:lnTo>
                    <a:pt x="210" y="146"/>
                  </a:lnTo>
                  <a:lnTo>
                    <a:pt x="225" y="119"/>
                  </a:lnTo>
                  <a:lnTo>
                    <a:pt x="217" y="85"/>
                  </a:lnTo>
                  <a:lnTo>
                    <a:pt x="206" y="70"/>
                  </a:lnTo>
                  <a:lnTo>
                    <a:pt x="193" y="56"/>
                  </a:lnTo>
                  <a:lnTo>
                    <a:pt x="178" y="48"/>
                  </a:lnTo>
                  <a:lnTo>
                    <a:pt x="158" y="41"/>
                  </a:lnTo>
                  <a:lnTo>
                    <a:pt x="116" y="38"/>
                  </a:lnTo>
                  <a:lnTo>
                    <a:pt x="79" y="49"/>
                  </a:lnTo>
                  <a:lnTo>
                    <a:pt x="60" y="81"/>
                  </a:lnTo>
                  <a:lnTo>
                    <a:pt x="59" y="100"/>
                  </a:lnTo>
                  <a:lnTo>
                    <a:pt x="60" y="116"/>
                  </a:lnTo>
                  <a:lnTo>
                    <a:pt x="74" y="147"/>
                  </a:lnTo>
                  <a:lnTo>
                    <a:pt x="86" y="161"/>
                  </a:lnTo>
                  <a:lnTo>
                    <a:pt x="103" y="179"/>
                  </a:lnTo>
                  <a:lnTo>
                    <a:pt x="125" y="197"/>
                  </a:lnTo>
                  <a:lnTo>
                    <a:pt x="152" y="221"/>
                  </a:lnTo>
                  <a:lnTo>
                    <a:pt x="167" y="233"/>
                  </a:lnTo>
                  <a:lnTo>
                    <a:pt x="185" y="246"/>
                  </a:lnTo>
                  <a:lnTo>
                    <a:pt x="203" y="259"/>
                  </a:lnTo>
                  <a:lnTo>
                    <a:pt x="223" y="272"/>
                  </a:lnTo>
                  <a:lnTo>
                    <a:pt x="242" y="285"/>
                  </a:lnTo>
                  <a:lnTo>
                    <a:pt x="264" y="300"/>
                  </a:lnTo>
                  <a:lnTo>
                    <a:pt x="284" y="315"/>
                  </a:lnTo>
                  <a:lnTo>
                    <a:pt x="303" y="331"/>
                  </a:lnTo>
                  <a:lnTo>
                    <a:pt x="321" y="347"/>
                  </a:lnTo>
                  <a:lnTo>
                    <a:pt x="338" y="365"/>
                  </a:lnTo>
                  <a:lnTo>
                    <a:pt x="367" y="401"/>
                  </a:lnTo>
                  <a:lnTo>
                    <a:pt x="389" y="490"/>
                  </a:lnTo>
                  <a:lnTo>
                    <a:pt x="382" y="533"/>
                  </a:lnTo>
                  <a:lnTo>
                    <a:pt x="371" y="566"/>
                  </a:lnTo>
                  <a:lnTo>
                    <a:pt x="353" y="590"/>
                  </a:lnTo>
                  <a:lnTo>
                    <a:pt x="333" y="606"/>
                  </a:lnTo>
                  <a:lnTo>
                    <a:pt x="309" y="615"/>
                  </a:lnTo>
                  <a:lnTo>
                    <a:pt x="286" y="618"/>
                  </a:lnTo>
                  <a:lnTo>
                    <a:pt x="239" y="614"/>
                  </a:lnTo>
                  <a:lnTo>
                    <a:pt x="193" y="594"/>
                  </a:lnTo>
                  <a:lnTo>
                    <a:pt x="169" y="580"/>
                  </a:lnTo>
                  <a:lnTo>
                    <a:pt x="147" y="564"/>
                  </a:lnTo>
                  <a:lnTo>
                    <a:pt x="126" y="550"/>
                  </a:lnTo>
                  <a:lnTo>
                    <a:pt x="109" y="535"/>
                  </a:lnTo>
                  <a:lnTo>
                    <a:pt x="94" y="524"/>
                  </a:lnTo>
                  <a:lnTo>
                    <a:pt x="94" y="455"/>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33" name="Freeform 12">
              <a:extLst>
                <a:ext uri="{FF2B5EF4-FFF2-40B4-BE49-F238E27FC236}">
                  <a16:creationId xmlns:a16="http://schemas.microsoft.com/office/drawing/2014/main" id="{76248534-CAB8-4E1A-8CCB-410DF19765E9}"/>
                </a:ext>
              </a:extLst>
            </p:cNvPr>
            <p:cNvSpPr>
              <a:spLocks/>
            </p:cNvSpPr>
            <p:nvPr/>
          </p:nvSpPr>
          <p:spPr bwMode="auto">
            <a:xfrm>
              <a:off x="4196" y="2491"/>
              <a:ext cx="65" cy="68"/>
            </a:xfrm>
            <a:custGeom>
              <a:avLst/>
              <a:gdLst>
                <a:gd name="T0" fmla="*/ 64 w 196"/>
                <a:gd name="T1" fmla="*/ 42 h 203"/>
                <a:gd name="T2" fmla="*/ 65 w 196"/>
                <a:gd name="T3" fmla="*/ 29 h 203"/>
                <a:gd name="T4" fmla="*/ 61 w 196"/>
                <a:gd name="T5" fmla="*/ 18 h 203"/>
                <a:gd name="T6" fmla="*/ 55 w 196"/>
                <a:gd name="T7" fmla="*/ 9 h 203"/>
                <a:gd name="T8" fmla="*/ 45 w 196"/>
                <a:gd name="T9" fmla="*/ 2 h 203"/>
                <a:gd name="T10" fmla="*/ 34 w 196"/>
                <a:gd name="T11" fmla="*/ 0 h 203"/>
                <a:gd name="T12" fmla="*/ 23 w 196"/>
                <a:gd name="T13" fmla="*/ 1 h 203"/>
                <a:gd name="T14" fmla="*/ 13 w 196"/>
                <a:gd name="T15" fmla="*/ 7 h 203"/>
                <a:gd name="T16" fmla="*/ 5 w 196"/>
                <a:gd name="T17" fmla="*/ 15 h 203"/>
                <a:gd name="T18" fmla="*/ 1 w 196"/>
                <a:gd name="T19" fmla="*/ 26 h 203"/>
                <a:gd name="T20" fmla="*/ 0 w 196"/>
                <a:gd name="T21" fmla="*/ 38 h 203"/>
                <a:gd name="T22" fmla="*/ 4 w 196"/>
                <a:gd name="T23" fmla="*/ 50 h 203"/>
                <a:gd name="T24" fmla="*/ 10 w 196"/>
                <a:gd name="T25" fmla="*/ 59 h 203"/>
                <a:gd name="T26" fmla="*/ 20 w 196"/>
                <a:gd name="T27" fmla="*/ 65 h 203"/>
                <a:gd name="T28" fmla="*/ 31 w 196"/>
                <a:gd name="T29" fmla="*/ 68 h 203"/>
                <a:gd name="T30" fmla="*/ 42 w 196"/>
                <a:gd name="T31" fmla="*/ 67 h 203"/>
                <a:gd name="T32" fmla="*/ 54 w 196"/>
                <a:gd name="T33" fmla="*/ 59 h 203"/>
                <a:gd name="T34" fmla="*/ 36 w 196"/>
                <a:gd name="T35" fmla="*/ 53 h 203"/>
                <a:gd name="T36" fmla="*/ 31 w 196"/>
                <a:gd name="T37" fmla="*/ 53 h 203"/>
                <a:gd name="T38" fmla="*/ 25 w 196"/>
                <a:gd name="T39" fmla="*/ 51 h 203"/>
                <a:gd name="T40" fmla="*/ 19 w 196"/>
                <a:gd name="T41" fmla="*/ 47 h 203"/>
                <a:gd name="T42" fmla="*/ 16 w 196"/>
                <a:gd name="T43" fmla="*/ 42 h 203"/>
                <a:gd name="T44" fmla="*/ 14 w 196"/>
                <a:gd name="T45" fmla="*/ 35 h 203"/>
                <a:gd name="T46" fmla="*/ 15 w 196"/>
                <a:gd name="T47" fmla="*/ 28 h 203"/>
                <a:gd name="T48" fmla="*/ 18 w 196"/>
                <a:gd name="T49" fmla="*/ 22 h 203"/>
                <a:gd name="T50" fmla="*/ 22 w 196"/>
                <a:gd name="T51" fmla="*/ 18 h 203"/>
                <a:gd name="T52" fmla="*/ 28 w 196"/>
                <a:gd name="T53" fmla="*/ 15 h 203"/>
                <a:gd name="T54" fmla="*/ 34 w 196"/>
                <a:gd name="T55" fmla="*/ 14 h 203"/>
                <a:gd name="T56" fmla="*/ 40 w 196"/>
                <a:gd name="T57" fmla="*/ 16 h 203"/>
                <a:gd name="T58" fmla="*/ 46 w 196"/>
                <a:gd name="T59" fmla="*/ 20 h 203"/>
                <a:gd name="T60" fmla="*/ 49 w 196"/>
                <a:gd name="T61" fmla="*/ 26 h 203"/>
                <a:gd name="T62" fmla="*/ 51 w 196"/>
                <a:gd name="T63" fmla="*/ 32 h 203"/>
                <a:gd name="T64" fmla="*/ 50 w 196"/>
                <a:gd name="T65" fmla="*/ 41 h 203"/>
                <a:gd name="T66" fmla="*/ 63 w 196"/>
                <a:gd name="T67" fmla="*/ 46 h 20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6" h="203">
                  <a:moveTo>
                    <a:pt x="190" y="137"/>
                  </a:moveTo>
                  <a:lnTo>
                    <a:pt x="193" y="124"/>
                  </a:lnTo>
                  <a:lnTo>
                    <a:pt x="196" y="106"/>
                  </a:lnTo>
                  <a:lnTo>
                    <a:pt x="195" y="88"/>
                  </a:lnTo>
                  <a:lnTo>
                    <a:pt x="192" y="71"/>
                  </a:lnTo>
                  <a:lnTo>
                    <a:pt x="185" y="55"/>
                  </a:lnTo>
                  <a:lnTo>
                    <a:pt x="175" y="39"/>
                  </a:lnTo>
                  <a:lnTo>
                    <a:pt x="165" y="26"/>
                  </a:lnTo>
                  <a:lnTo>
                    <a:pt x="152" y="16"/>
                  </a:lnTo>
                  <a:lnTo>
                    <a:pt x="136" y="7"/>
                  </a:lnTo>
                  <a:lnTo>
                    <a:pt x="120" y="1"/>
                  </a:lnTo>
                  <a:lnTo>
                    <a:pt x="102" y="0"/>
                  </a:lnTo>
                  <a:lnTo>
                    <a:pt x="86" y="0"/>
                  </a:lnTo>
                  <a:lnTo>
                    <a:pt x="69" y="3"/>
                  </a:lnTo>
                  <a:lnTo>
                    <a:pt x="53" y="10"/>
                  </a:lnTo>
                  <a:lnTo>
                    <a:pt x="38" y="20"/>
                  </a:lnTo>
                  <a:lnTo>
                    <a:pt x="26" y="32"/>
                  </a:lnTo>
                  <a:lnTo>
                    <a:pt x="16" y="46"/>
                  </a:lnTo>
                  <a:lnTo>
                    <a:pt x="8" y="62"/>
                  </a:lnTo>
                  <a:lnTo>
                    <a:pt x="2" y="78"/>
                  </a:lnTo>
                  <a:lnTo>
                    <a:pt x="0" y="97"/>
                  </a:lnTo>
                  <a:lnTo>
                    <a:pt x="1" y="114"/>
                  </a:lnTo>
                  <a:lnTo>
                    <a:pt x="4" y="131"/>
                  </a:lnTo>
                  <a:lnTo>
                    <a:pt x="11" y="148"/>
                  </a:lnTo>
                  <a:lnTo>
                    <a:pt x="20" y="163"/>
                  </a:lnTo>
                  <a:lnTo>
                    <a:pt x="31" y="176"/>
                  </a:lnTo>
                  <a:lnTo>
                    <a:pt x="45" y="186"/>
                  </a:lnTo>
                  <a:lnTo>
                    <a:pt x="60" y="194"/>
                  </a:lnTo>
                  <a:lnTo>
                    <a:pt x="75" y="201"/>
                  </a:lnTo>
                  <a:lnTo>
                    <a:pt x="92" y="203"/>
                  </a:lnTo>
                  <a:lnTo>
                    <a:pt x="109" y="202"/>
                  </a:lnTo>
                  <a:lnTo>
                    <a:pt x="128" y="199"/>
                  </a:lnTo>
                  <a:lnTo>
                    <a:pt x="145" y="190"/>
                  </a:lnTo>
                  <a:lnTo>
                    <a:pt x="163" y="175"/>
                  </a:lnTo>
                  <a:lnTo>
                    <a:pt x="127" y="148"/>
                  </a:lnTo>
                  <a:lnTo>
                    <a:pt x="110" y="157"/>
                  </a:lnTo>
                  <a:lnTo>
                    <a:pt x="102" y="159"/>
                  </a:lnTo>
                  <a:lnTo>
                    <a:pt x="92" y="159"/>
                  </a:lnTo>
                  <a:lnTo>
                    <a:pt x="83" y="157"/>
                  </a:lnTo>
                  <a:lnTo>
                    <a:pt x="74" y="153"/>
                  </a:lnTo>
                  <a:lnTo>
                    <a:pt x="66" y="147"/>
                  </a:lnTo>
                  <a:lnTo>
                    <a:pt x="58" y="141"/>
                  </a:lnTo>
                  <a:lnTo>
                    <a:pt x="53" y="133"/>
                  </a:lnTo>
                  <a:lnTo>
                    <a:pt x="47" y="125"/>
                  </a:lnTo>
                  <a:lnTo>
                    <a:pt x="44" y="114"/>
                  </a:lnTo>
                  <a:lnTo>
                    <a:pt x="41" y="105"/>
                  </a:lnTo>
                  <a:lnTo>
                    <a:pt x="43" y="95"/>
                  </a:lnTo>
                  <a:lnTo>
                    <a:pt x="45" y="85"/>
                  </a:lnTo>
                  <a:lnTo>
                    <a:pt x="49" y="76"/>
                  </a:lnTo>
                  <a:lnTo>
                    <a:pt x="53" y="67"/>
                  </a:lnTo>
                  <a:lnTo>
                    <a:pt x="59" y="60"/>
                  </a:lnTo>
                  <a:lnTo>
                    <a:pt x="66" y="53"/>
                  </a:lnTo>
                  <a:lnTo>
                    <a:pt x="74" y="48"/>
                  </a:lnTo>
                  <a:lnTo>
                    <a:pt x="84" y="45"/>
                  </a:lnTo>
                  <a:lnTo>
                    <a:pt x="94" y="43"/>
                  </a:lnTo>
                  <a:lnTo>
                    <a:pt x="103" y="43"/>
                  </a:lnTo>
                  <a:lnTo>
                    <a:pt x="114" y="45"/>
                  </a:lnTo>
                  <a:lnTo>
                    <a:pt x="122" y="48"/>
                  </a:lnTo>
                  <a:lnTo>
                    <a:pt x="130" y="54"/>
                  </a:lnTo>
                  <a:lnTo>
                    <a:pt x="138" y="61"/>
                  </a:lnTo>
                  <a:lnTo>
                    <a:pt x="143" y="68"/>
                  </a:lnTo>
                  <a:lnTo>
                    <a:pt x="149" y="77"/>
                  </a:lnTo>
                  <a:lnTo>
                    <a:pt x="153" y="87"/>
                  </a:lnTo>
                  <a:lnTo>
                    <a:pt x="154" y="97"/>
                  </a:lnTo>
                  <a:lnTo>
                    <a:pt x="153" y="107"/>
                  </a:lnTo>
                  <a:lnTo>
                    <a:pt x="152" y="121"/>
                  </a:lnTo>
                  <a:lnTo>
                    <a:pt x="190" y="137"/>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34" name="Freeform 13">
              <a:extLst>
                <a:ext uri="{FF2B5EF4-FFF2-40B4-BE49-F238E27FC236}">
                  <a16:creationId xmlns:a16="http://schemas.microsoft.com/office/drawing/2014/main" id="{2C9242B1-46C4-4113-978B-A91FB30E19F9}"/>
                </a:ext>
              </a:extLst>
            </p:cNvPr>
            <p:cNvSpPr>
              <a:spLocks/>
            </p:cNvSpPr>
            <p:nvPr/>
          </p:nvSpPr>
          <p:spPr bwMode="auto">
            <a:xfrm>
              <a:off x="4247" y="2525"/>
              <a:ext cx="319" cy="63"/>
            </a:xfrm>
            <a:custGeom>
              <a:avLst/>
              <a:gdLst>
                <a:gd name="T0" fmla="*/ 280 w 958"/>
                <a:gd name="T1" fmla="*/ 6 h 187"/>
                <a:gd name="T2" fmla="*/ 111 w 958"/>
                <a:gd name="T3" fmla="*/ 37 h 187"/>
                <a:gd name="T4" fmla="*/ 11 w 958"/>
                <a:gd name="T5" fmla="*/ 0 h 187"/>
                <a:gd name="T6" fmla="*/ 0 w 958"/>
                <a:gd name="T7" fmla="*/ 5 h 187"/>
                <a:gd name="T8" fmla="*/ 108 w 958"/>
                <a:gd name="T9" fmla="*/ 63 h 187"/>
                <a:gd name="T10" fmla="*/ 319 w 958"/>
                <a:gd name="T11" fmla="*/ 24 h 187"/>
                <a:gd name="T12" fmla="*/ 280 w 958"/>
                <a:gd name="T13" fmla="*/ 6 h 187"/>
                <a:gd name="T14" fmla="*/ 280 w 958"/>
                <a:gd name="T15" fmla="*/ 6 h 18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58" h="187">
                  <a:moveTo>
                    <a:pt x="842" y="17"/>
                  </a:moveTo>
                  <a:lnTo>
                    <a:pt x="334" y="111"/>
                  </a:lnTo>
                  <a:lnTo>
                    <a:pt x="33" y="0"/>
                  </a:lnTo>
                  <a:lnTo>
                    <a:pt x="0" y="15"/>
                  </a:lnTo>
                  <a:lnTo>
                    <a:pt x="323" y="187"/>
                  </a:lnTo>
                  <a:lnTo>
                    <a:pt x="958" y="71"/>
                  </a:lnTo>
                  <a:lnTo>
                    <a:pt x="842" y="17"/>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35" name="Freeform 14">
              <a:extLst>
                <a:ext uri="{FF2B5EF4-FFF2-40B4-BE49-F238E27FC236}">
                  <a16:creationId xmlns:a16="http://schemas.microsoft.com/office/drawing/2014/main" id="{0A549769-8ABF-4CCA-8941-A2CFE0B8D2BA}"/>
                </a:ext>
              </a:extLst>
            </p:cNvPr>
            <p:cNvSpPr>
              <a:spLocks/>
            </p:cNvSpPr>
            <p:nvPr/>
          </p:nvSpPr>
          <p:spPr bwMode="auto">
            <a:xfrm>
              <a:off x="4148" y="2568"/>
              <a:ext cx="65" cy="67"/>
            </a:xfrm>
            <a:custGeom>
              <a:avLst/>
              <a:gdLst>
                <a:gd name="T0" fmla="*/ 64 w 196"/>
                <a:gd name="T1" fmla="*/ 26 h 202"/>
                <a:gd name="T2" fmla="*/ 59 w 196"/>
                <a:gd name="T3" fmla="*/ 15 h 202"/>
                <a:gd name="T4" fmla="*/ 52 w 196"/>
                <a:gd name="T5" fmla="*/ 6 h 202"/>
                <a:gd name="T6" fmla="*/ 42 w 196"/>
                <a:gd name="T7" fmla="*/ 1 h 202"/>
                <a:gd name="T8" fmla="*/ 31 w 196"/>
                <a:gd name="T9" fmla="*/ 0 h 202"/>
                <a:gd name="T10" fmla="*/ 20 w 196"/>
                <a:gd name="T11" fmla="*/ 3 h 202"/>
                <a:gd name="T12" fmla="*/ 10 w 196"/>
                <a:gd name="T13" fmla="*/ 9 h 202"/>
                <a:gd name="T14" fmla="*/ 3 w 196"/>
                <a:gd name="T15" fmla="*/ 18 h 202"/>
                <a:gd name="T16" fmla="*/ 0 w 196"/>
                <a:gd name="T17" fmla="*/ 30 h 202"/>
                <a:gd name="T18" fmla="*/ 1 w 196"/>
                <a:gd name="T19" fmla="*/ 41 h 202"/>
                <a:gd name="T20" fmla="*/ 6 w 196"/>
                <a:gd name="T21" fmla="*/ 52 h 202"/>
                <a:gd name="T22" fmla="*/ 13 w 196"/>
                <a:gd name="T23" fmla="*/ 61 h 202"/>
                <a:gd name="T24" fmla="*/ 23 w 196"/>
                <a:gd name="T25" fmla="*/ 66 h 202"/>
                <a:gd name="T26" fmla="*/ 34 w 196"/>
                <a:gd name="T27" fmla="*/ 67 h 202"/>
                <a:gd name="T28" fmla="*/ 45 w 196"/>
                <a:gd name="T29" fmla="*/ 65 h 202"/>
                <a:gd name="T30" fmla="*/ 55 w 196"/>
                <a:gd name="T31" fmla="*/ 58 h 202"/>
                <a:gd name="T32" fmla="*/ 63 w 196"/>
                <a:gd name="T33" fmla="*/ 44 h 202"/>
                <a:gd name="T34" fmla="*/ 44 w 196"/>
                <a:gd name="T35" fmla="*/ 48 h 202"/>
                <a:gd name="T36" fmla="*/ 39 w 196"/>
                <a:gd name="T37" fmla="*/ 52 h 202"/>
                <a:gd name="T38" fmla="*/ 33 w 196"/>
                <a:gd name="T39" fmla="*/ 53 h 202"/>
                <a:gd name="T40" fmla="*/ 26 w 196"/>
                <a:gd name="T41" fmla="*/ 52 h 202"/>
                <a:gd name="T42" fmla="*/ 21 w 196"/>
                <a:gd name="T43" fmla="*/ 48 h 202"/>
                <a:gd name="T44" fmla="*/ 17 w 196"/>
                <a:gd name="T45" fmla="*/ 43 h 202"/>
                <a:gd name="T46" fmla="*/ 14 w 196"/>
                <a:gd name="T47" fmla="*/ 37 h 202"/>
                <a:gd name="T48" fmla="*/ 14 w 196"/>
                <a:gd name="T49" fmla="*/ 31 h 202"/>
                <a:gd name="T50" fmla="*/ 17 w 196"/>
                <a:gd name="T51" fmla="*/ 24 h 202"/>
                <a:gd name="T52" fmla="*/ 21 w 196"/>
                <a:gd name="T53" fmla="*/ 19 h 202"/>
                <a:gd name="T54" fmla="*/ 26 w 196"/>
                <a:gd name="T55" fmla="*/ 16 h 202"/>
                <a:gd name="T56" fmla="*/ 33 w 196"/>
                <a:gd name="T57" fmla="*/ 14 h 202"/>
                <a:gd name="T58" fmla="*/ 39 w 196"/>
                <a:gd name="T59" fmla="*/ 16 h 202"/>
                <a:gd name="T60" fmla="*/ 44 w 196"/>
                <a:gd name="T61" fmla="*/ 19 h 202"/>
                <a:gd name="T62" fmla="*/ 48 w 196"/>
                <a:gd name="T63" fmla="*/ 24 h 202"/>
                <a:gd name="T64" fmla="*/ 51 w 196"/>
                <a:gd name="T65" fmla="*/ 32 h 202"/>
                <a:gd name="T66" fmla="*/ 65 w 196"/>
                <a:gd name="T67" fmla="*/ 32 h 2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6" h="202">
                  <a:moveTo>
                    <a:pt x="196" y="97"/>
                  </a:moveTo>
                  <a:lnTo>
                    <a:pt x="194" y="78"/>
                  </a:lnTo>
                  <a:lnTo>
                    <a:pt x="188" y="60"/>
                  </a:lnTo>
                  <a:lnTo>
                    <a:pt x="179" y="45"/>
                  </a:lnTo>
                  <a:lnTo>
                    <a:pt x="169" y="32"/>
                  </a:lnTo>
                  <a:lnTo>
                    <a:pt x="157" y="19"/>
                  </a:lnTo>
                  <a:lnTo>
                    <a:pt x="141" y="10"/>
                  </a:lnTo>
                  <a:lnTo>
                    <a:pt x="127" y="4"/>
                  </a:lnTo>
                  <a:lnTo>
                    <a:pt x="108" y="1"/>
                  </a:lnTo>
                  <a:lnTo>
                    <a:pt x="92" y="0"/>
                  </a:lnTo>
                  <a:lnTo>
                    <a:pt x="75" y="2"/>
                  </a:lnTo>
                  <a:lnTo>
                    <a:pt x="59" y="9"/>
                  </a:lnTo>
                  <a:lnTo>
                    <a:pt x="44" y="16"/>
                  </a:lnTo>
                  <a:lnTo>
                    <a:pt x="31" y="27"/>
                  </a:lnTo>
                  <a:lnTo>
                    <a:pt x="20" y="40"/>
                  </a:lnTo>
                  <a:lnTo>
                    <a:pt x="10" y="55"/>
                  </a:lnTo>
                  <a:lnTo>
                    <a:pt x="3" y="73"/>
                  </a:lnTo>
                  <a:lnTo>
                    <a:pt x="0" y="89"/>
                  </a:lnTo>
                  <a:lnTo>
                    <a:pt x="0" y="108"/>
                  </a:lnTo>
                  <a:lnTo>
                    <a:pt x="2" y="125"/>
                  </a:lnTo>
                  <a:lnTo>
                    <a:pt x="7" y="142"/>
                  </a:lnTo>
                  <a:lnTo>
                    <a:pt x="17" y="158"/>
                  </a:lnTo>
                  <a:lnTo>
                    <a:pt x="27" y="172"/>
                  </a:lnTo>
                  <a:lnTo>
                    <a:pt x="39" y="184"/>
                  </a:lnTo>
                  <a:lnTo>
                    <a:pt x="54" y="192"/>
                  </a:lnTo>
                  <a:lnTo>
                    <a:pt x="70" y="199"/>
                  </a:lnTo>
                  <a:lnTo>
                    <a:pt x="87" y="202"/>
                  </a:lnTo>
                  <a:lnTo>
                    <a:pt x="104" y="202"/>
                  </a:lnTo>
                  <a:lnTo>
                    <a:pt x="121" y="200"/>
                  </a:lnTo>
                  <a:lnTo>
                    <a:pt x="137" y="195"/>
                  </a:lnTo>
                  <a:lnTo>
                    <a:pt x="153" y="187"/>
                  </a:lnTo>
                  <a:lnTo>
                    <a:pt x="167" y="175"/>
                  </a:lnTo>
                  <a:lnTo>
                    <a:pt x="178" y="159"/>
                  </a:lnTo>
                  <a:lnTo>
                    <a:pt x="190" y="132"/>
                  </a:lnTo>
                  <a:lnTo>
                    <a:pt x="148" y="126"/>
                  </a:lnTo>
                  <a:lnTo>
                    <a:pt x="134" y="146"/>
                  </a:lnTo>
                  <a:lnTo>
                    <a:pt x="127" y="152"/>
                  </a:lnTo>
                  <a:lnTo>
                    <a:pt x="118" y="156"/>
                  </a:lnTo>
                  <a:lnTo>
                    <a:pt x="108" y="158"/>
                  </a:lnTo>
                  <a:lnTo>
                    <a:pt x="99" y="159"/>
                  </a:lnTo>
                  <a:lnTo>
                    <a:pt x="89" y="158"/>
                  </a:lnTo>
                  <a:lnTo>
                    <a:pt x="79" y="156"/>
                  </a:lnTo>
                  <a:lnTo>
                    <a:pt x="71" y="152"/>
                  </a:lnTo>
                  <a:lnTo>
                    <a:pt x="63" y="146"/>
                  </a:lnTo>
                  <a:lnTo>
                    <a:pt x="56" y="140"/>
                  </a:lnTo>
                  <a:lnTo>
                    <a:pt x="50" y="130"/>
                  </a:lnTo>
                  <a:lnTo>
                    <a:pt x="45" y="122"/>
                  </a:lnTo>
                  <a:lnTo>
                    <a:pt x="43" y="112"/>
                  </a:lnTo>
                  <a:lnTo>
                    <a:pt x="43" y="102"/>
                  </a:lnTo>
                  <a:lnTo>
                    <a:pt x="43" y="92"/>
                  </a:lnTo>
                  <a:lnTo>
                    <a:pt x="45" y="82"/>
                  </a:lnTo>
                  <a:lnTo>
                    <a:pt x="50" y="73"/>
                  </a:lnTo>
                  <a:lnTo>
                    <a:pt x="55" y="66"/>
                  </a:lnTo>
                  <a:lnTo>
                    <a:pt x="62" y="58"/>
                  </a:lnTo>
                  <a:lnTo>
                    <a:pt x="70" y="51"/>
                  </a:lnTo>
                  <a:lnTo>
                    <a:pt x="78" y="48"/>
                  </a:lnTo>
                  <a:lnTo>
                    <a:pt x="88" y="45"/>
                  </a:lnTo>
                  <a:lnTo>
                    <a:pt x="98" y="43"/>
                  </a:lnTo>
                  <a:lnTo>
                    <a:pt x="106" y="44"/>
                  </a:lnTo>
                  <a:lnTo>
                    <a:pt x="117" y="47"/>
                  </a:lnTo>
                  <a:lnTo>
                    <a:pt x="126" y="51"/>
                  </a:lnTo>
                  <a:lnTo>
                    <a:pt x="134" y="57"/>
                  </a:lnTo>
                  <a:lnTo>
                    <a:pt x="140" y="65"/>
                  </a:lnTo>
                  <a:lnTo>
                    <a:pt x="145" y="72"/>
                  </a:lnTo>
                  <a:lnTo>
                    <a:pt x="149" y="82"/>
                  </a:lnTo>
                  <a:lnTo>
                    <a:pt x="153" y="97"/>
                  </a:lnTo>
                  <a:lnTo>
                    <a:pt x="196" y="97"/>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36" name="Freeform 15">
              <a:extLst>
                <a:ext uri="{FF2B5EF4-FFF2-40B4-BE49-F238E27FC236}">
                  <a16:creationId xmlns:a16="http://schemas.microsoft.com/office/drawing/2014/main" id="{69E0CE40-C419-499C-970E-456C557240E3}"/>
                </a:ext>
              </a:extLst>
            </p:cNvPr>
            <p:cNvSpPr>
              <a:spLocks/>
            </p:cNvSpPr>
            <p:nvPr/>
          </p:nvSpPr>
          <p:spPr bwMode="auto">
            <a:xfrm>
              <a:off x="4186" y="2683"/>
              <a:ext cx="65" cy="67"/>
            </a:xfrm>
            <a:custGeom>
              <a:avLst/>
              <a:gdLst>
                <a:gd name="T0" fmla="*/ 54 w 196"/>
                <a:gd name="T1" fmla="*/ 8 h 200"/>
                <a:gd name="T2" fmla="*/ 44 w 196"/>
                <a:gd name="T3" fmla="*/ 2 h 200"/>
                <a:gd name="T4" fmla="*/ 33 w 196"/>
                <a:gd name="T5" fmla="*/ 0 h 200"/>
                <a:gd name="T6" fmla="*/ 22 w 196"/>
                <a:gd name="T7" fmla="*/ 2 h 200"/>
                <a:gd name="T8" fmla="*/ 12 w 196"/>
                <a:gd name="T9" fmla="*/ 8 h 200"/>
                <a:gd name="T10" fmla="*/ 5 w 196"/>
                <a:gd name="T11" fmla="*/ 16 h 200"/>
                <a:gd name="T12" fmla="*/ 0 w 196"/>
                <a:gd name="T13" fmla="*/ 28 h 200"/>
                <a:gd name="T14" fmla="*/ 0 w 196"/>
                <a:gd name="T15" fmla="*/ 40 h 200"/>
                <a:gd name="T16" fmla="*/ 4 w 196"/>
                <a:gd name="T17" fmla="*/ 51 h 200"/>
                <a:gd name="T18" fmla="*/ 11 w 196"/>
                <a:gd name="T19" fmla="*/ 60 h 200"/>
                <a:gd name="T20" fmla="*/ 21 w 196"/>
                <a:gd name="T21" fmla="*/ 66 h 200"/>
                <a:gd name="T22" fmla="*/ 32 w 196"/>
                <a:gd name="T23" fmla="*/ 67 h 200"/>
                <a:gd name="T24" fmla="*/ 43 w 196"/>
                <a:gd name="T25" fmla="*/ 67 h 200"/>
                <a:gd name="T26" fmla="*/ 53 w 196"/>
                <a:gd name="T27" fmla="*/ 61 h 200"/>
                <a:gd name="T28" fmla="*/ 60 w 196"/>
                <a:gd name="T29" fmla="*/ 52 h 200"/>
                <a:gd name="T30" fmla="*/ 65 w 196"/>
                <a:gd name="T31" fmla="*/ 41 h 200"/>
                <a:gd name="T32" fmla="*/ 63 w 196"/>
                <a:gd name="T33" fmla="*/ 24 h 200"/>
                <a:gd name="T34" fmla="*/ 50 w 196"/>
                <a:gd name="T35" fmla="*/ 39 h 200"/>
                <a:gd name="T36" fmla="*/ 48 w 196"/>
                <a:gd name="T37" fmla="*/ 45 h 200"/>
                <a:gd name="T38" fmla="*/ 43 w 196"/>
                <a:gd name="T39" fmla="*/ 50 h 200"/>
                <a:gd name="T40" fmla="*/ 38 w 196"/>
                <a:gd name="T41" fmla="*/ 53 h 200"/>
                <a:gd name="T42" fmla="*/ 31 w 196"/>
                <a:gd name="T43" fmla="*/ 54 h 200"/>
                <a:gd name="T44" fmla="*/ 25 w 196"/>
                <a:gd name="T45" fmla="*/ 52 h 200"/>
                <a:gd name="T46" fmla="*/ 20 w 196"/>
                <a:gd name="T47" fmla="*/ 48 h 200"/>
                <a:gd name="T48" fmla="*/ 16 w 196"/>
                <a:gd name="T49" fmla="*/ 43 h 200"/>
                <a:gd name="T50" fmla="*/ 14 w 196"/>
                <a:gd name="T51" fmla="*/ 37 h 200"/>
                <a:gd name="T52" fmla="*/ 15 w 196"/>
                <a:gd name="T53" fmla="*/ 29 h 200"/>
                <a:gd name="T54" fmla="*/ 17 w 196"/>
                <a:gd name="T55" fmla="*/ 23 h 200"/>
                <a:gd name="T56" fmla="*/ 22 w 196"/>
                <a:gd name="T57" fmla="*/ 18 h 200"/>
                <a:gd name="T58" fmla="*/ 28 w 196"/>
                <a:gd name="T59" fmla="*/ 15 h 200"/>
                <a:gd name="T60" fmla="*/ 34 w 196"/>
                <a:gd name="T61" fmla="*/ 15 h 200"/>
                <a:gd name="T62" fmla="*/ 40 w 196"/>
                <a:gd name="T63" fmla="*/ 16 h 200"/>
                <a:gd name="T64" fmla="*/ 46 w 196"/>
                <a:gd name="T65" fmla="*/ 22 h 200"/>
                <a:gd name="T66" fmla="*/ 57 w 196"/>
                <a:gd name="T67" fmla="*/ 12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6" h="200">
                  <a:moveTo>
                    <a:pt x="172" y="35"/>
                  </a:moveTo>
                  <a:lnTo>
                    <a:pt x="163" y="25"/>
                  </a:lnTo>
                  <a:lnTo>
                    <a:pt x="149" y="15"/>
                  </a:lnTo>
                  <a:lnTo>
                    <a:pt x="133" y="7"/>
                  </a:lnTo>
                  <a:lnTo>
                    <a:pt x="117" y="3"/>
                  </a:lnTo>
                  <a:lnTo>
                    <a:pt x="100" y="0"/>
                  </a:lnTo>
                  <a:lnTo>
                    <a:pt x="83" y="2"/>
                  </a:lnTo>
                  <a:lnTo>
                    <a:pt x="66" y="6"/>
                  </a:lnTo>
                  <a:lnTo>
                    <a:pt x="51" y="13"/>
                  </a:lnTo>
                  <a:lnTo>
                    <a:pt x="36" y="23"/>
                  </a:lnTo>
                  <a:lnTo>
                    <a:pt x="24" y="35"/>
                  </a:lnTo>
                  <a:lnTo>
                    <a:pt x="14" y="49"/>
                  </a:lnTo>
                  <a:lnTo>
                    <a:pt x="7" y="66"/>
                  </a:lnTo>
                  <a:lnTo>
                    <a:pt x="1" y="83"/>
                  </a:lnTo>
                  <a:lnTo>
                    <a:pt x="0" y="101"/>
                  </a:lnTo>
                  <a:lnTo>
                    <a:pt x="0" y="118"/>
                  </a:lnTo>
                  <a:lnTo>
                    <a:pt x="5" y="136"/>
                  </a:lnTo>
                  <a:lnTo>
                    <a:pt x="12" y="152"/>
                  </a:lnTo>
                  <a:lnTo>
                    <a:pt x="22" y="166"/>
                  </a:lnTo>
                  <a:lnTo>
                    <a:pt x="33" y="179"/>
                  </a:lnTo>
                  <a:lnTo>
                    <a:pt x="47" y="190"/>
                  </a:lnTo>
                  <a:lnTo>
                    <a:pt x="63" y="197"/>
                  </a:lnTo>
                  <a:lnTo>
                    <a:pt x="79" y="200"/>
                  </a:lnTo>
                  <a:lnTo>
                    <a:pt x="96" y="200"/>
                  </a:lnTo>
                  <a:lnTo>
                    <a:pt x="114" y="200"/>
                  </a:lnTo>
                  <a:lnTo>
                    <a:pt x="130" y="199"/>
                  </a:lnTo>
                  <a:lnTo>
                    <a:pt x="146" y="192"/>
                  </a:lnTo>
                  <a:lnTo>
                    <a:pt x="159" y="182"/>
                  </a:lnTo>
                  <a:lnTo>
                    <a:pt x="171" y="170"/>
                  </a:lnTo>
                  <a:lnTo>
                    <a:pt x="182" y="156"/>
                  </a:lnTo>
                  <a:lnTo>
                    <a:pt x="189" y="139"/>
                  </a:lnTo>
                  <a:lnTo>
                    <a:pt x="195" y="121"/>
                  </a:lnTo>
                  <a:lnTo>
                    <a:pt x="196" y="102"/>
                  </a:lnTo>
                  <a:lnTo>
                    <a:pt x="189" y="72"/>
                  </a:lnTo>
                  <a:lnTo>
                    <a:pt x="153" y="92"/>
                  </a:lnTo>
                  <a:lnTo>
                    <a:pt x="152" y="116"/>
                  </a:lnTo>
                  <a:lnTo>
                    <a:pt x="149" y="125"/>
                  </a:lnTo>
                  <a:lnTo>
                    <a:pt x="144" y="135"/>
                  </a:lnTo>
                  <a:lnTo>
                    <a:pt x="137" y="142"/>
                  </a:lnTo>
                  <a:lnTo>
                    <a:pt x="130" y="149"/>
                  </a:lnTo>
                  <a:lnTo>
                    <a:pt x="122" y="154"/>
                  </a:lnTo>
                  <a:lnTo>
                    <a:pt x="114" y="158"/>
                  </a:lnTo>
                  <a:lnTo>
                    <a:pt x="104" y="160"/>
                  </a:lnTo>
                  <a:lnTo>
                    <a:pt x="93" y="160"/>
                  </a:lnTo>
                  <a:lnTo>
                    <a:pt x="85" y="158"/>
                  </a:lnTo>
                  <a:lnTo>
                    <a:pt x="75" y="154"/>
                  </a:lnTo>
                  <a:lnTo>
                    <a:pt x="66" y="150"/>
                  </a:lnTo>
                  <a:lnTo>
                    <a:pt x="59" y="144"/>
                  </a:lnTo>
                  <a:lnTo>
                    <a:pt x="53" y="136"/>
                  </a:lnTo>
                  <a:lnTo>
                    <a:pt x="48" y="127"/>
                  </a:lnTo>
                  <a:lnTo>
                    <a:pt x="44" y="118"/>
                  </a:lnTo>
                  <a:lnTo>
                    <a:pt x="43" y="109"/>
                  </a:lnTo>
                  <a:lnTo>
                    <a:pt x="42" y="97"/>
                  </a:lnTo>
                  <a:lnTo>
                    <a:pt x="44" y="88"/>
                  </a:lnTo>
                  <a:lnTo>
                    <a:pt x="47" y="79"/>
                  </a:lnTo>
                  <a:lnTo>
                    <a:pt x="52" y="70"/>
                  </a:lnTo>
                  <a:lnTo>
                    <a:pt x="57" y="61"/>
                  </a:lnTo>
                  <a:lnTo>
                    <a:pt x="65" y="55"/>
                  </a:lnTo>
                  <a:lnTo>
                    <a:pt x="74" y="49"/>
                  </a:lnTo>
                  <a:lnTo>
                    <a:pt x="83" y="46"/>
                  </a:lnTo>
                  <a:lnTo>
                    <a:pt x="92" y="45"/>
                  </a:lnTo>
                  <a:lnTo>
                    <a:pt x="102" y="45"/>
                  </a:lnTo>
                  <a:lnTo>
                    <a:pt x="112" y="46"/>
                  </a:lnTo>
                  <a:lnTo>
                    <a:pt x="121" y="49"/>
                  </a:lnTo>
                  <a:lnTo>
                    <a:pt x="129" y="54"/>
                  </a:lnTo>
                  <a:lnTo>
                    <a:pt x="139" y="67"/>
                  </a:lnTo>
                  <a:lnTo>
                    <a:pt x="172" y="35"/>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37" name="Freeform 16">
              <a:extLst>
                <a:ext uri="{FF2B5EF4-FFF2-40B4-BE49-F238E27FC236}">
                  <a16:creationId xmlns:a16="http://schemas.microsoft.com/office/drawing/2014/main" id="{105AF5E9-06E4-42C9-9C18-2CF3DECE3BD2}"/>
                </a:ext>
              </a:extLst>
            </p:cNvPr>
            <p:cNvSpPr>
              <a:spLocks/>
            </p:cNvSpPr>
            <p:nvPr/>
          </p:nvSpPr>
          <p:spPr bwMode="auto">
            <a:xfrm>
              <a:off x="4199" y="2540"/>
              <a:ext cx="132" cy="63"/>
            </a:xfrm>
            <a:custGeom>
              <a:avLst/>
              <a:gdLst>
                <a:gd name="T0" fmla="*/ 0 w 397"/>
                <a:gd name="T1" fmla="*/ 59 h 191"/>
                <a:gd name="T2" fmla="*/ 132 w 397"/>
                <a:gd name="T3" fmla="*/ 63 h 191"/>
                <a:gd name="T4" fmla="*/ 38 w 397"/>
                <a:gd name="T5" fmla="*/ 0 h 191"/>
                <a:gd name="T6" fmla="*/ 37 w 397"/>
                <a:gd name="T7" fmla="*/ 9 h 191"/>
                <a:gd name="T8" fmla="*/ 71 w 397"/>
                <a:gd name="T9" fmla="*/ 44 h 191"/>
                <a:gd name="T10" fmla="*/ 4 w 397"/>
                <a:gd name="T11" fmla="*/ 50 h 191"/>
                <a:gd name="T12" fmla="*/ 0 w 397"/>
                <a:gd name="T13" fmla="*/ 59 h 191"/>
                <a:gd name="T14" fmla="*/ 0 w 397"/>
                <a:gd name="T15" fmla="*/ 59 h 19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7" h="191">
                  <a:moveTo>
                    <a:pt x="0" y="180"/>
                  </a:moveTo>
                  <a:lnTo>
                    <a:pt x="397" y="191"/>
                  </a:lnTo>
                  <a:lnTo>
                    <a:pt x="115" y="0"/>
                  </a:lnTo>
                  <a:lnTo>
                    <a:pt x="110" y="27"/>
                  </a:lnTo>
                  <a:lnTo>
                    <a:pt x="215" y="133"/>
                  </a:lnTo>
                  <a:lnTo>
                    <a:pt x="12" y="153"/>
                  </a:lnTo>
                  <a:lnTo>
                    <a:pt x="0" y="180"/>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38" name="Freeform 17">
              <a:extLst>
                <a:ext uri="{FF2B5EF4-FFF2-40B4-BE49-F238E27FC236}">
                  <a16:creationId xmlns:a16="http://schemas.microsoft.com/office/drawing/2014/main" id="{5E710676-ABA6-4CC0-8670-BAAFD0198154}"/>
                </a:ext>
              </a:extLst>
            </p:cNvPr>
            <p:cNvSpPr>
              <a:spLocks/>
            </p:cNvSpPr>
            <p:nvPr/>
          </p:nvSpPr>
          <p:spPr bwMode="auto">
            <a:xfrm>
              <a:off x="4199" y="2609"/>
              <a:ext cx="130" cy="97"/>
            </a:xfrm>
            <a:custGeom>
              <a:avLst/>
              <a:gdLst>
                <a:gd name="T0" fmla="*/ 0 w 389"/>
                <a:gd name="T1" fmla="*/ 0 h 289"/>
                <a:gd name="T2" fmla="*/ 130 w 389"/>
                <a:gd name="T3" fmla="*/ 14 h 289"/>
                <a:gd name="T4" fmla="*/ 32 w 389"/>
                <a:gd name="T5" fmla="*/ 97 h 289"/>
                <a:gd name="T6" fmla="*/ 29 w 389"/>
                <a:gd name="T7" fmla="*/ 86 h 289"/>
                <a:gd name="T8" fmla="*/ 86 w 389"/>
                <a:gd name="T9" fmla="*/ 25 h 289"/>
                <a:gd name="T10" fmla="*/ 5 w 389"/>
                <a:gd name="T11" fmla="*/ 9 h 289"/>
                <a:gd name="T12" fmla="*/ 0 w 389"/>
                <a:gd name="T13" fmla="*/ 0 h 289"/>
                <a:gd name="T14" fmla="*/ 0 w 389"/>
                <a:gd name="T15" fmla="*/ 0 h 2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9" h="289">
                  <a:moveTo>
                    <a:pt x="0" y="0"/>
                  </a:moveTo>
                  <a:lnTo>
                    <a:pt x="389" y="42"/>
                  </a:lnTo>
                  <a:lnTo>
                    <a:pt x="97" y="289"/>
                  </a:lnTo>
                  <a:lnTo>
                    <a:pt x="86" y="255"/>
                  </a:lnTo>
                  <a:lnTo>
                    <a:pt x="257" y="74"/>
                  </a:lnTo>
                  <a:lnTo>
                    <a:pt x="14" y="28"/>
                  </a:lnTo>
                  <a:lnTo>
                    <a:pt x="0" y="0"/>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39" name="Freeform 18">
              <a:extLst>
                <a:ext uri="{FF2B5EF4-FFF2-40B4-BE49-F238E27FC236}">
                  <a16:creationId xmlns:a16="http://schemas.microsoft.com/office/drawing/2014/main" id="{DE5A7479-5711-4F3A-89C6-807B63A07781}"/>
                </a:ext>
              </a:extLst>
            </p:cNvPr>
            <p:cNvSpPr>
              <a:spLocks/>
            </p:cNvSpPr>
            <p:nvPr/>
          </p:nvSpPr>
          <p:spPr bwMode="auto">
            <a:xfrm>
              <a:off x="4059" y="2227"/>
              <a:ext cx="65" cy="80"/>
            </a:xfrm>
            <a:custGeom>
              <a:avLst/>
              <a:gdLst>
                <a:gd name="T0" fmla="*/ 0 w 195"/>
                <a:gd name="T1" fmla="*/ 0 h 241"/>
                <a:gd name="T2" fmla="*/ 45 w 195"/>
                <a:gd name="T3" fmla="*/ 80 h 241"/>
                <a:gd name="T4" fmla="*/ 65 w 195"/>
                <a:gd name="T5" fmla="*/ 18 h 241"/>
                <a:gd name="T6" fmla="*/ 58 w 195"/>
                <a:gd name="T7" fmla="*/ 16 h 241"/>
                <a:gd name="T8" fmla="*/ 40 w 195"/>
                <a:gd name="T9" fmla="*/ 46 h 241"/>
                <a:gd name="T10" fmla="*/ 9 w 195"/>
                <a:gd name="T11" fmla="*/ 1 h 241"/>
                <a:gd name="T12" fmla="*/ 0 w 195"/>
                <a:gd name="T13" fmla="*/ 0 h 241"/>
                <a:gd name="T14" fmla="*/ 0 w 195"/>
                <a:gd name="T15" fmla="*/ 0 h 2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5" h="241">
                  <a:moveTo>
                    <a:pt x="0" y="0"/>
                  </a:moveTo>
                  <a:lnTo>
                    <a:pt x="135" y="241"/>
                  </a:lnTo>
                  <a:lnTo>
                    <a:pt x="195" y="55"/>
                  </a:lnTo>
                  <a:lnTo>
                    <a:pt x="173" y="48"/>
                  </a:lnTo>
                  <a:lnTo>
                    <a:pt x="121" y="138"/>
                  </a:lnTo>
                  <a:lnTo>
                    <a:pt x="28" y="2"/>
                  </a:lnTo>
                  <a:lnTo>
                    <a:pt x="0" y="0"/>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40" name="Freeform 19">
              <a:extLst>
                <a:ext uri="{FF2B5EF4-FFF2-40B4-BE49-F238E27FC236}">
                  <a16:creationId xmlns:a16="http://schemas.microsoft.com/office/drawing/2014/main" id="{CADA8DAB-BBA2-40B4-ADE1-71983FB6F805}"/>
                </a:ext>
              </a:extLst>
            </p:cNvPr>
            <p:cNvSpPr>
              <a:spLocks/>
            </p:cNvSpPr>
            <p:nvPr/>
          </p:nvSpPr>
          <p:spPr bwMode="auto">
            <a:xfrm>
              <a:off x="4021" y="2187"/>
              <a:ext cx="58" cy="55"/>
            </a:xfrm>
            <a:custGeom>
              <a:avLst/>
              <a:gdLst>
                <a:gd name="T0" fmla="*/ 48 w 175"/>
                <a:gd name="T1" fmla="*/ 49 h 166"/>
                <a:gd name="T2" fmla="*/ 54 w 175"/>
                <a:gd name="T3" fmla="*/ 41 h 166"/>
                <a:gd name="T4" fmla="*/ 58 w 175"/>
                <a:gd name="T5" fmla="*/ 32 h 166"/>
                <a:gd name="T6" fmla="*/ 58 w 175"/>
                <a:gd name="T7" fmla="*/ 23 h 166"/>
                <a:gd name="T8" fmla="*/ 54 w 175"/>
                <a:gd name="T9" fmla="*/ 14 h 166"/>
                <a:gd name="T10" fmla="*/ 48 w 175"/>
                <a:gd name="T11" fmla="*/ 6 h 166"/>
                <a:gd name="T12" fmla="*/ 39 w 175"/>
                <a:gd name="T13" fmla="*/ 1 h 166"/>
                <a:gd name="T14" fmla="*/ 29 w 175"/>
                <a:gd name="T15" fmla="*/ 0 h 166"/>
                <a:gd name="T16" fmla="*/ 19 w 175"/>
                <a:gd name="T17" fmla="*/ 1 h 166"/>
                <a:gd name="T18" fmla="*/ 11 w 175"/>
                <a:gd name="T19" fmla="*/ 6 h 166"/>
                <a:gd name="T20" fmla="*/ 4 w 175"/>
                <a:gd name="T21" fmla="*/ 14 h 166"/>
                <a:gd name="T22" fmla="*/ 0 w 175"/>
                <a:gd name="T23" fmla="*/ 23 h 166"/>
                <a:gd name="T24" fmla="*/ 0 w 175"/>
                <a:gd name="T25" fmla="*/ 32 h 166"/>
                <a:gd name="T26" fmla="*/ 4 w 175"/>
                <a:gd name="T27" fmla="*/ 41 h 166"/>
                <a:gd name="T28" fmla="*/ 11 w 175"/>
                <a:gd name="T29" fmla="*/ 49 h 166"/>
                <a:gd name="T30" fmla="*/ 20 w 175"/>
                <a:gd name="T31" fmla="*/ 54 h 166"/>
                <a:gd name="T32" fmla="*/ 33 w 175"/>
                <a:gd name="T33" fmla="*/ 55 h 166"/>
                <a:gd name="T34" fmla="*/ 23 w 175"/>
                <a:gd name="T35" fmla="*/ 41 h 166"/>
                <a:gd name="T36" fmla="*/ 18 w 175"/>
                <a:gd name="T37" fmla="*/ 39 h 166"/>
                <a:gd name="T38" fmla="*/ 15 w 175"/>
                <a:gd name="T39" fmla="*/ 35 h 166"/>
                <a:gd name="T40" fmla="*/ 13 w 175"/>
                <a:gd name="T41" fmla="*/ 29 h 166"/>
                <a:gd name="T42" fmla="*/ 13 w 175"/>
                <a:gd name="T43" fmla="*/ 24 h 166"/>
                <a:gd name="T44" fmla="*/ 16 w 175"/>
                <a:gd name="T45" fmla="*/ 19 h 166"/>
                <a:gd name="T46" fmla="*/ 19 w 175"/>
                <a:gd name="T47" fmla="*/ 15 h 166"/>
                <a:gd name="T48" fmla="*/ 24 w 175"/>
                <a:gd name="T49" fmla="*/ 12 h 166"/>
                <a:gd name="T50" fmla="*/ 30 w 175"/>
                <a:gd name="T51" fmla="*/ 12 h 166"/>
                <a:gd name="T52" fmla="*/ 35 w 175"/>
                <a:gd name="T53" fmla="*/ 13 h 166"/>
                <a:gd name="T54" fmla="*/ 40 w 175"/>
                <a:gd name="T55" fmla="*/ 16 h 166"/>
                <a:gd name="T56" fmla="*/ 44 w 175"/>
                <a:gd name="T57" fmla="*/ 20 h 166"/>
                <a:gd name="T58" fmla="*/ 45 w 175"/>
                <a:gd name="T59" fmla="*/ 26 h 166"/>
                <a:gd name="T60" fmla="*/ 45 w 175"/>
                <a:gd name="T61" fmla="*/ 31 h 166"/>
                <a:gd name="T62" fmla="*/ 43 w 175"/>
                <a:gd name="T63" fmla="*/ 36 h 166"/>
                <a:gd name="T64" fmla="*/ 37 w 175"/>
                <a:gd name="T65" fmla="*/ 41 h 166"/>
                <a:gd name="T66" fmla="*/ 43 w 175"/>
                <a:gd name="T67" fmla="*/ 51 h 1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5" h="166">
                  <a:moveTo>
                    <a:pt x="131" y="155"/>
                  </a:moveTo>
                  <a:lnTo>
                    <a:pt x="144" y="147"/>
                  </a:lnTo>
                  <a:lnTo>
                    <a:pt x="155" y="137"/>
                  </a:lnTo>
                  <a:lnTo>
                    <a:pt x="163" y="124"/>
                  </a:lnTo>
                  <a:lnTo>
                    <a:pt x="170" y="111"/>
                  </a:lnTo>
                  <a:lnTo>
                    <a:pt x="174" y="98"/>
                  </a:lnTo>
                  <a:lnTo>
                    <a:pt x="175" y="83"/>
                  </a:lnTo>
                  <a:lnTo>
                    <a:pt x="174" y="68"/>
                  </a:lnTo>
                  <a:lnTo>
                    <a:pt x="170" y="54"/>
                  </a:lnTo>
                  <a:lnTo>
                    <a:pt x="163" y="41"/>
                  </a:lnTo>
                  <a:lnTo>
                    <a:pt x="155" y="29"/>
                  </a:lnTo>
                  <a:lnTo>
                    <a:pt x="144" y="18"/>
                  </a:lnTo>
                  <a:lnTo>
                    <a:pt x="131" y="11"/>
                  </a:lnTo>
                  <a:lnTo>
                    <a:pt x="118" y="4"/>
                  </a:lnTo>
                  <a:lnTo>
                    <a:pt x="102" y="0"/>
                  </a:lnTo>
                  <a:lnTo>
                    <a:pt x="88" y="0"/>
                  </a:lnTo>
                  <a:lnTo>
                    <a:pt x="71" y="0"/>
                  </a:lnTo>
                  <a:lnTo>
                    <a:pt x="58" y="4"/>
                  </a:lnTo>
                  <a:lnTo>
                    <a:pt x="45" y="11"/>
                  </a:lnTo>
                  <a:lnTo>
                    <a:pt x="32" y="18"/>
                  </a:lnTo>
                  <a:lnTo>
                    <a:pt x="20" y="30"/>
                  </a:lnTo>
                  <a:lnTo>
                    <a:pt x="12" y="41"/>
                  </a:lnTo>
                  <a:lnTo>
                    <a:pt x="5" y="54"/>
                  </a:lnTo>
                  <a:lnTo>
                    <a:pt x="1" y="69"/>
                  </a:lnTo>
                  <a:lnTo>
                    <a:pt x="0" y="83"/>
                  </a:lnTo>
                  <a:lnTo>
                    <a:pt x="1" y="98"/>
                  </a:lnTo>
                  <a:lnTo>
                    <a:pt x="5" y="111"/>
                  </a:lnTo>
                  <a:lnTo>
                    <a:pt x="13" y="124"/>
                  </a:lnTo>
                  <a:lnTo>
                    <a:pt x="21" y="137"/>
                  </a:lnTo>
                  <a:lnTo>
                    <a:pt x="32" y="147"/>
                  </a:lnTo>
                  <a:lnTo>
                    <a:pt x="45" y="155"/>
                  </a:lnTo>
                  <a:lnTo>
                    <a:pt x="59" y="163"/>
                  </a:lnTo>
                  <a:lnTo>
                    <a:pt x="75" y="166"/>
                  </a:lnTo>
                  <a:lnTo>
                    <a:pt x="101" y="165"/>
                  </a:lnTo>
                  <a:lnTo>
                    <a:pt x="89" y="131"/>
                  </a:lnTo>
                  <a:lnTo>
                    <a:pt x="68" y="125"/>
                  </a:lnTo>
                  <a:lnTo>
                    <a:pt x="61" y="122"/>
                  </a:lnTo>
                  <a:lnTo>
                    <a:pt x="54" y="118"/>
                  </a:lnTo>
                  <a:lnTo>
                    <a:pt x="49" y="111"/>
                  </a:lnTo>
                  <a:lnTo>
                    <a:pt x="45" y="105"/>
                  </a:lnTo>
                  <a:lnTo>
                    <a:pt x="40" y="97"/>
                  </a:lnTo>
                  <a:lnTo>
                    <a:pt x="39" y="88"/>
                  </a:lnTo>
                  <a:lnTo>
                    <a:pt x="38" y="80"/>
                  </a:lnTo>
                  <a:lnTo>
                    <a:pt x="39" y="73"/>
                  </a:lnTo>
                  <a:lnTo>
                    <a:pt x="41" y="65"/>
                  </a:lnTo>
                  <a:lnTo>
                    <a:pt x="47" y="56"/>
                  </a:lnTo>
                  <a:lnTo>
                    <a:pt x="51" y="51"/>
                  </a:lnTo>
                  <a:lnTo>
                    <a:pt x="58" y="45"/>
                  </a:lnTo>
                  <a:lnTo>
                    <a:pt x="66" y="40"/>
                  </a:lnTo>
                  <a:lnTo>
                    <a:pt x="72" y="37"/>
                  </a:lnTo>
                  <a:lnTo>
                    <a:pt x="82" y="36"/>
                  </a:lnTo>
                  <a:lnTo>
                    <a:pt x="90" y="36"/>
                  </a:lnTo>
                  <a:lnTo>
                    <a:pt x="98" y="37"/>
                  </a:lnTo>
                  <a:lnTo>
                    <a:pt x="106" y="39"/>
                  </a:lnTo>
                  <a:lnTo>
                    <a:pt x="115" y="43"/>
                  </a:lnTo>
                  <a:lnTo>
                    <a:pt x="122" y="48"/>
                  </a:lnTo>
                  <a:lnTo>
                    <a:pt x="128" y="54"/>
                  </a:lnTo>
                  <a:lnTo>
                    <a:pt x="132" y="61"/>
                  </a:lnTo>
                  <a:lnTo>
                    <a:pt x="135" y="69"/>
                  </a:lnTo>
                  <a:lnTo>
                    <a:pt x="137" y="77"/>
                  </a:lnTo>
                  <a:lnTo>
                    <a:pt x="137" y="85"/>
                  </a:lnTo>
                  <a:lnTo>
                    <a:pt x="136" y="94"/>
                  </a:lnTo>
                  <a:lnTo>
                    <a:pt x="133" y="102"/>
                  </a:lnTo>
                  <a:lnTo>
                    <a:pt x="130" y="109"/>
                  </a:lnTo>
                  <a:lnTo>
                    <a:pt x="124" y="116"/>
                  </a:lnTo>
                  <a:lnTo>
                    <a:pt x="112" y="123"/>
                  </a:lnTo>
                  <a:lnTo>
                    <a:pt x="131" y="155"/>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41" name="Freeform 20">
              <a:extLst>
                <a:ext uri="{FF2B5EF4-FFF2-40B4-BE49-F238E27FC236}">
                  <a16:creationId xmlns:a16="http://schemas.microsoft.com/office/drawing/2014/main" id="{B403F39E-1C0C-4205-8C3F-82F3D85223FE}"/>
                </a:ext>
              </a:extLst>
            </p:cNvPr>
            <p:cNvSpPr>
              <a:spLocks/>
            </p:cNvSpPr>
            <p:nvPr/>
          </p:nvSpPr>
          <p:spPr bwMode="auto">
            <a:xfrm>
              <a:off x="4105" y="2204"/>
              <a:ext cx="58" cy="57"/>
            </a:xfrm>
            <a:custGeom>
              <a:avLst/>
              <a:gdLst>
                <a:gd name="T0" fmla="*/ 30 w 174"/>
                <a:gd name="T1" fmla="*/ 55 h 173"/>
                <a:gd name="T2" fmla="*/ 40 w 174"/>
                <a:gd name="T3" fmla="*/ 53 h 173"/>
                <a:gd name="T4" fmla="*/ 49 w 174"/>
                <a:gd name="T5" fmla="*/ 48 h 173"/>
                <a:gd name="T6" fmla="*/ 55 w 174"/>
                <a:gd name="T7" fmla="*/ 41 h 173"/>
                <a:gd name="T8" fmla="*/ 58 w 174"/>
                <a:gd name="T9" fmla="*/ 31 h 173"/>
                <a:gd name="T10" fmla="*/ 58 w 174"/>
                <a:gd name="T11" fmla="*/ 22 h 173"/>
                <a:gd name="T12" fmla="*/ 54 w 174"/>
                <a:gd name="T13" fmla="*/ 13 h 173"/>
                <a:gd name="T14" fmla="*/ 47 w 174"/>
                <a:gd name="T15" fmla="*/ 6 h 173"/>
                <a:gd name="T16" fmla="*/ 38 w 174"/>
                <a:gd name="T17" fmla="*/ 1 h 173"/>
                <a:gd name="T18" fmla="*/ 28 w 174"/>
                <a:gd name="T19" fmla="*/ 0 h 173"/>
                <a:gd name="T20" fmla="*/ 18 w 174"/>
                <a:gd name="T21" fmla="*/ 2 h 173"/>
                <a:gd name="T22" fmla="*/ 10 w 174"/>
                <a:gd name="T23" fmla="*/ 7 h 173"/>
                <a:gd name="T24" fmla="*/ 3 w 174"/>
                <a:gd name="T25" fmla="*/ 15 h 173"/>
                <a:gd name="T26" fmla="*/ 0 w 174"/>
                <a:gd name="T27" fmla="*/ 24 h 173"/>
                <a:gd name="T28" fmla="*/ 1 w 174"/>
                <a:gd name="T29" fmla="*/ 33 h 173"/>
                <a:gd name="T30" fmla="*/ 5 w 174"/>
                <a:gd name="T31" fmla="*/ 43 h 173"/>
                <a:gd name="T32" fmla="*/ 15 w 174"/>
                <a:gd name="T33" fmla="*/ 51 h 173"/>
                <a:gd name="T34" fmla="*/ 15 w 174"/>
                <a:gd name="T35" fmla="*/ 35 h 173"/>
                <a:gd name="T36" fmla="*/ 13 w 174"/>
                <a:gd name="T37" fmla="*/ 30 h 173"/>
                <a:gd name="T38" fmla="*/ 13 w 174"/>
                <a:gd name="T39" fmla="*/ 24 h 173"/>
                <a:gd name="T40" fmla="*/ 15 w 174"/>
                <a:gd name="T41" fmla="*/ 20 h 173"/>
                <a:gd name="T42" fmla="*/ 19 w 174"/>
                <a:gd name="T43" fmla="*/ 15 h 173"/>
                <a:gd name="T44" fmla="*/ 23 w 174"/>
                <a:gd name="T45" fmla="*/ 13 h 173"/>
                <a:gd name="T46" fmla="*/ 29 w 174"/>
                <a:gd name="T47" fmla="*/ 12 h 173"/>
                <a:gd name="T48" fmla="*/ 35 w 174"/>
                <a:gd name="T49" fmla="*/ 13 h 173"/>
                <a:gd name="T50" fmla="*/ 40 w 174"/>
                <a:gd name="T51" fmla="*/ 16 h 173"/>
                <a:gd name="T52" fmla="*/ 43 w 174"/>
                <a:gd name="T53" fmla="*/ 20 h 173"/>
                <a:gd name="T54" fmla="*/ 45 w 174"/>
                <a:gd name="T55" fmla="*/ 26 h 173"/>
                <a:gd name="T56" fmla="*/ 45 w 174"/>
                <a:gd name="T57" fmla="*/ 31 h 173"/>
                <a:gd name="T58" fmla="*/ 43 w 174"/>
                <a:gd name="T59" fmla="*/ 36 h 173"/>
                <a:gd name="T60" fmla="*/ 40 w 174"/>
                <a:gd name="T61" fmla="*/ 40 h 173"/>
                <a:gd name="T62" fmla="*/ 34 w 174"/>
                <a:gd name="T63" fmla="*/ 43 h 173"/>
                <a:gd name="T64" fmla="*/ 27 w 174"/>
                <a:gd name="T65" fmla="*/ 43 h 173"/>
                <a:gd name="T66" fmla="*/ 27 w 174"/>
                <a:gd name="T67" fmla="*/ 57 h 1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4" h="173">
                  <a:moveTo>
                    <a:pt x="82" y="173"/>
                  </a:moveTo>
                  <a:lnTo>
                    <a:pt x="91" y="168"/>
                  </a:lnTo>
                  <a:lnTo>
                    <a:pt x="105" y="166"/>
                  </a:lnTo>
                  <a:lnTo>
                    <a:pt x="120" y="162"/>
                  </a:lnTo>
                  <a:lnTo>
                    <a:pt x="133" y="155"/>
                  </a:lnTo>
                  <a:lnTo>
                    <a:pt x="146" y="147"/>
                  </a:lnTo>
                  <a:lnTo>
                    <a:pt x="157" y="135"/>
                  </a:lnTo>
                  <a:lnTo>
                    <a:pt x="165" y="123"/>
                  </a:lnTo>
                  <a:lnTo>
                    <a:pt x="170" y="109"/>
                  </a:lnTo>
                  <a:lnTo>
                    <a:pt x="174" y="95"/>
                  </a:lnTo>
                  <a:lnTo>
                    <a:pt x="174" y="81"/>
                  </a:lnTo>
                  <a:lnTo>
                    <a:pt x="173" y="66"/>
                  </a:lnTo>
                  <a:lnTo>
                    <a:pt x="168" y="52"/>
                  </a:lnTo>
                  <a:lnTo>
                    <a:pt x="162" y="39"/>
                  </a:lnTo>
                  <a:lnTo>
                    <a:pt x="153" y="28"/>
                  </a:lnTo>
                  <a:lnTo>
                    <a:pt x="142" y="18"/>
                  </a:lnTo>
                  <a:lnTo>
                    <a:pt x="128" y="10"/>
                  </a:lnTo>
                  <a:lnTo>
                    <a:pt x="115" y="4"/>
                  </a:lnTo>
                  <a:lnTo>
                    <a:pt x="100" y="1"/>
                  </a:lnTo>
                  <a:lnTo>
                    <a:pt x="84" y="0"/>
                  </a:lnTo>
                  <a:lnTo>
                    <a:pt x="68" y="1"/>
                  </a:lnTo>
                  <a:lnTo>
                    <a:pt x="54" y="6"/>
                  </a:lnTo>
                  <a:lnTo>
                    <a:pt x="42" y="13"/>
                  </a:lnTo>
                  <a:lnTo>
                    <a:pt x="29" y="21"/>
                  </a:lnTo>
                  <a:lnTo>
                    <a:pt x="18" y="32"/>
                  </a:lnTo>
                  <a:lnTo>
                    <a:pt x="10" y="45"/>
                  </a:lnTo>
                  <a:lnTo>
                    <a:pt x="5" y="58"/>
                  </a:lnTo>
                  <a:lnTo>
                    <a:pt x="0" y="72"/>
                  </a:lnTo>
                  <a:lnTo>
                    <a:pt x="0" y="87"/>
                  </a:lnTo>
                  <a:lnTo>
                    <a:pt x="2" y="101"/>
                  </a:lnTo>
                  <a:lnTo>
                    <a:pt x="7" y="116"/>
                  </a:lnTo>
                  <a:lnTo>
                    <a:pt x="14" y="129"/>
                  </a:lnTo>
                  <a:lnTo>
                    <a:pt x="25" y="142"/>
                  </a:lnTo>
                  <a:lnTo>
                    <a:pt x="46" y="156"/>
                  </a:lnTo>
                  <a:lnTo>
                    <a:pt x="58" y="122"/>
                  </a:lnTo>
                  <a:lnTo>
                    <a:pt x="44" y="106"/>
                  </a:lnTo>
                  <a:lnTo>
                    <a:pt x="41" y="100"/>
                  </a:lnTo>
                  <a:lnTo>
                    <a:pt x="39" y="91"/>
                  </a:lnTo>
                  <a:lnTo>
                    <a:pt x="38" y="83"/>
                  </a:lnTo>
                  <a:lnTo>
                    <a:pt x="39" y="74"/>
                  </a:lnTo>
                  <a:lnTo>
                    <a:pt x="42" y="67"/>
                  </a:lnTo>
                  <a:lnTo>
                    <a:pt x="45" y="60"/>
                  </a:lnTo>
                  <a:lnTo>
                    <a:pt x="50" y="53"/>
                  </a:lnTo>
                  <a:lnTo>
                    <a:pt x="56" y="47"/>
                  </a:lnTo>
                  <a:lnTo>
                    <a:pt x="63" y="42"/>
                  </a:lnTo>
                  <a:lnTo>
                    <a:pt x="70" y="38"/>
                  </a:lnTo>
                  <a:lnTo>
                    <a:pt x="80" y="37"/>
                  </a:lnTo>
                  <a:lnTo>
                    <a:pt x="88" y="36"/>
                  </a:lnTo>
                  <a:lnTo>
                    <a:pt x="97" y="37"/>
                  </a:lnTo>
                  <a:lnTo>
                    <a:pt x="105" y="39"/>
                  </a:lnTo>
                  <a:lnTo>
                    <a:pt x="113" y="44"/>
                  </a:lnTo>
                  <a:lnTo>
                    <a:pt x="119" y="49"/>
                  </a:lnTo>
                  <a:lnTo>
                    <a:pt x="126" y="54"/>
                  </a:lnTo>
                  <a:lnTo>
                    <a:pt x="130" y="61"/>
                  </a:lnTo>
                  <a:lnTo>
                    <a:pt x="134" y="68"/>
                  </a:lnTo>
                  <a:lnTo>
                    <a:pt x="135" y="78"/>
                  </a:lnTo>
                  <a:lnTo>
                    <a:pt x="136" y="85"/>
                  </a:lnTo>
                  <a:lnTo>
                    <a:pt x="135" y="93"/>
                  </a:lnTo>
                  <a:lnTo>
                    <a:pt x="133" y="100"/>
                  </a:lnTo>
                  <a:lnTo>
                    <a:pt x="130" y="108"/>
                  </a:lnTo>
                  <a:lnTo>
                    <a:pt x="124" y="116"/>
                  </a:lnTo>
                  <a:lnTo>
                    <a:pt x="119" y="121"/>
                  </a:lnTo>
                  <a:lnTo>
                    <a:pt x="112" y="126"/>
                  </a:lnTo>
                  <a:lnTo>
                    <a:pt x="102" y="129"/>
                  </a:lnTo>
                  <a:lnTo>
                    <a:pt x="94" y="131"/>
                  </a:lnTo>
                  <a:lnTo>
                    <a:pt x="81" y="130"/>
                  </a:lnTo>
                  <a:lnTo>
                    <a:pt x="82" y="173"/>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42" name="Freeform 21">
              <a:extLst>
                <a:ext uri="{FF2B5EF4-FFF2-40B4-BE49-F238E27FC236}">
                  <a16:creationId xmlns:a16="http://schemas.microsoft.com/office/drawing/2014/main" id="{9EB5B8B2-3D08-4F58-A46B-0320643AFDE9}"/>
                </a:ext>
              </a:extLst>
            </p:cNvPr>
            <p:cNvSpPr>
              <a:spLocks/>
            </p:cNvSpPr>
            <p:nvPr/>
          </p:nvSpPr>
          <p:spPr bwMode="auto">
            <a:xfrm>
              <a:off x="3982" y="2230"/>
              <a:ext cx="108" cy="89"/>
            </a:xfrm>
            <a:custGeom>
              <a:avLst/>
              <a:gdLst>
                <a:gd name="T0" fmla="*/ 0 w 324"/>
                <a:gd name="T1" fmla="*/ 68 h 266"/>
                <a:gd name="T2" fmla="*/ 108 w 324"/>
                <a:gd name="T3" fmla="*/ 89 h 266"/>
                <a:gd name="T4" fmla="*/ 69 w 324"/>
                <a:gd name="T5" fmla="*/ 0 h 266"/>
                <a:gd name="T6" fmla="*/ 62 w 324"/>
                <a:gd name="T7" fmla="*/ 8 h 266"/>
                <a:gd name="T8" fmla="*/ 80 w 324"/>
                <a:gd name="T9" fmla="*/ 68 h 266"/>
                <a:gd name="T10" fmla="*/ 1 w 324"/>
                <a:gd name="T11" fmla="*/ 61 h 266"/>
                <a:gd name="T12" fmla="*/ 0 w 324"/>
                <a:gd name="T13" fmla="*/ 68 h 266"/>
                <a:gd name="T14" fmla="*/ 0 w 324"/>
                <a:gd name="T15" fmla="*/ 68 h 2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4" h="266">
                  <a:moveTo>
                    <a:pt x="0" y="203"/>
                  </a:moveTo>
                  <a:lnTo>
                    <a:pt x="324" y="266"/>
                  </a:lnTo>
                  <a:lnTo>
                    <a:pt x="206" y="0"/>
                  </a:lnTo>
                  <a:lnTo>
                    <a:pt x="185" y="23"/>
                  </a:lnTo>
                  <a:lnTo>
                    <a:pt x="240" y="202"/>
                  </a:lnTo>
                  <a:lnTo>
                    <a:pt x="2" y="182"/>
                  </a:lnTo>
                  <a:lnTo>
                    <a:pt x="0" y="203"/>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43" name="Freeform 22">
              <a:extLst>
                <a:ext uri="{FF2B5EF4-FFF2-40B4-BE49-F238E27FC236}">
                  <a16:creationId xmlns:a16="http://schemas.microsoft.com/office/drawing/2014/main" id="{138E8C3A-9A50-4CD5-843E-B01D4E4F3D4B}"/>
                </a:ext>
              </a:extLst>
            </p:cNvPr>
            <p:cNvSpPr>
              <a:spLocks/>
            </p:cNvSpPr>
            <p:nvPr/>
          </p:nvSpPr>
          <p:spPr bwMode="auto">
            <a:xfrm>
              <a:off x="3936" y="2268"/>
              <a:ext cx="58" cy="56"/>
            </a:xfrm>
            <a:custGeom>
              <a:avLst/>
              <a:gdLst>
                <a:gd name="T0" fmla="*/ 58 w 173"/>
                <a:gd name="T1" fmla="*/ 27 h 168"/>
                <a:gd name="T2" fmla="*/ 56 w 173"/>
                <a:gd name="T3" fmla="*/ 18 h 168"/>
                <a:gd name="T4" fmla="*/ 51 w 173"/>
                <a:gd name="T5" fmla="*/ 10 h 168"/>
                <a:gd name="T6" fmla="*/ 43 w 173"/>
                <a:gd name="T7" fmla="*/ 3 h 168"/>
                <a:gd name="T8" fmla="*/ 33 w 173"/>
                <a:gd name="T9" fmla="*/ 0 h 168"/>
                <a:gd name="T10" fmla="*/ 23 w 173"/>
                <a:gd name="T11" fmla="*/ 1 h 168"/>
                <a:gd name="T12" fmla="*/ 13 w 173"/>
                <a:gd name="T13" fmla="*/ 4 h 168"/>
                <a:gd name="T14" fmla="*/ 6 w 173"/>
                <a:gd name="T15" fmla="*/ 10 h 168"/>
                <a:gd name="T16" fmla="*/ 1 w 173"/>
                <a:gd name="T17" fmla="*/ 19 h 168"/>
                <a:gd name="T18" fmla="*/ 0 w 173"/>
                <a:gd name="T19" fmla="*/ 28 h 168"/>
                <a:gd name="T20" fmla="*/ 1 w 173"/>
                <a:gd name="T21" fmla="*/ 38 h 168"/>
                <a:gd name="T22" fmla="*/ 7 w 173"/>
                <a:gd name="T23" fmla="*/ 46 h 168"/>
                <a:gd name="T24" fmla="*/ 14 w 173"/>
                <a:gd name="T25" fmla="*/ 52 h 168"/>
                <a:gd name="T26" fmla="*/ 24 w 173"/>
                <a:gd name="T27" fmla="*/ 55 h 168"/>
                <a:gd name="T28" fmla="*/ 35 w 173"/>
                <a:gd name="T29" fmla="*/ 55 h 168"/>
                <a:gd name="T30" fmla="*/ 44 w 173"/>
                <a:gd name="T31" fmla="*/ 52 h 168"/>
                <a:gd name="T32" fmla="*/ 54 w 173"/>
                <a:gd name="T33" fmla="*/ 42 h 168"/>
                <a:gd name="T34" fmla="*/ 37 w 173"/>
                <a:gd name="T35" fmla="*/ 42 h 168"/>
                <a:gd name="T36" fmla="*/ 31 w 173"/>
                <a:gd name="T37" fmla="*/ 44 h 168"/>
                <a:gd name="T38" fmla="*/ 25 w 173"/>
                <a:gd name="T39" fmla="*/ 43 h 168"/>
                <a:gd name="T40" fmla="*/ 20 w 173"/>
                <a:gd name="T41" fmla="*/ 41 h 168"/>
                <a:gd name="T42" fmla="*/ 15 w 173"/>
                <a:gd name="T43" fmla="*/ 38 h 168"/>
                <a:gd name="T44" fmla="*/ 13 w 173"/>
                <a:gd name="T45" fmla="*/ 33 h 168"/>
                <a:gd name="T46" fmla="*/ 12 w 173"/>
                <a:gd name="T47" fmla="*/ 27 h 168"/>
                <a:gd name="T48" fmla="*/ 13 w 173"/>
                <a:gd name="T49" fmla="*/ 22 h 168"/>
                <a:gd name="T50" fmla="*/ 16 w 173"/>
                <a:gd name="T51" fmla="*/ 17 h 168"/>
                <a:gd name="T52" fmla="*/ 21 w 173"/>
                <a:gd name="T53" fmla="*/ 14 h 168"/>
                <a:gd name="T54" fmla="*/ 26 w 173"/>
                <a:gd name="T55" fmla="*/ 12 h 168"/>
                <a:gd name="T56" fmla="*/ 32 w 173"/>
                <a:gd name="T57" fmla="*/ 12 h 168"/>
                <a:gd name="T58" fmla="*/ 37 w 173"/>
                <a:gd name="T59" fmla="*/ 14 h 168"/>
                <a:gd name="T60" fmla="*/ 42 w 173"/>
                <a:gd name="T61" fmla="*/ 18 h 168"/>
                <a:gd name="T62" fmla="*/ 45 w 173"/>
                <a:gd name="T63" fmla="*/ 23 h 168"/>
                <a:gd name="T64" fmla="*/ 45 w 173"/>
                <a:gd name="T65" fmla="*/ 30 h 168"/>
                <a:gd name="T66" fmla="*/ 58 w 173"/>
                <a:gd name="T67" fmla="*/ 32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3" h="168">
                  <a:moveTo>
                    <a:pt x="172" y="97"/>
                  </a:moveTo>
                  <a:lnTo>
                    <a:pt x="173" y="82"/>
                  </a:lnTo>
                  <a:lnTo>
                    <a:pt x="171" y="67"/>
                  </a:lnTo>
                  <a:lnTo>
                    <a:pt x="167" y="53"/>
                  </a:lnTo>
                  <a:lnTo>
                    <a:pt x="160" y="41"/>
                  </a:lnTo>
                  <a:lnTo>
                    <a:pt x="151" y="29"/>
                  </a:lnTo>
                  <a:lnTo>
                    <a:pt x="140" y="18"/>
                  </a:lnTo>
                  <a:lnTo>
                    <a:pt x="128" y="10"/>
                  </a:lnTo>
                  <a:lnTo>
                    <a:pt x="113" y="5"/>
                  </a:lnTo>
                  <a:lnTo>
                    <a:pt x="99" y="1"/>
                  </a:lnTo>
                  <a:lnTo>
                    <a:pt x="83" y="0"/>
                  </a:lnTo>
                  <a:lnTo>
                    <a:pt x="69" y="2"/>
                  </a:lnTo>
                  <a:lnTo>
                    <a:pt x="54" y="6"/>
                  </a:lnTo>
                  <a:lnTo>
                    <a:pt x="39" y="12"/>
                  </a:lnTo>
                  <a:lnTo>
                    <a:pt x="28" y="21"/>
                  </a:lnTo>
                  <a:lnTo>
                    <a:pt x="18" y="31"/>
                  </a:lnTo>
                  <a:lnTo>
                    <a:pt x="8" y="44"/>
                  </a:lnTo>
                  <a:lnTo>
                    <a:pt x="3" y="56"/>
                  </a:lnTo>
                  <a:lnTo>
                    <a:pt x="0" y="71"/>
                  </a:lnTo>
                  <a:lnTo>
                    <a:pt x="0" y="85"/>
                  </a:lnTo>
                  <a:lnTo>
                    <a:pt x="0" y="100"/>
                  </a:lnTo>
                  <a:lnTo>
                    <a:pt x="4" y="114"/>
                  </a:lnTo>
                  <a:lnTo>
                    <a:pt x="11" y="128"/>
                  </a:lnTo>
                  <a:lnTo>
                    <a:pt x="21" y="139"/>
                  </a:lnTo>
                  <a:lnTo>
                    <a:pt x="30" y="149"/>
                  </a:lnTo>
                  <a:lnTo>
                    <a:pt x="43" y="157"/>
                  </a:lnTo>
                  <a:lnTo>
                    <a:pt x="57" y="164"/>
                  </a:lnTo>
                  <a:lnTo>
                    <a:pt x="72" y="166"/>
                  </a:lnTo>
                  <a:lnTo>
                    <a:pt x="88" y="168"/>
                  </a:lnTo>
                  <a:lnTo>
                    <a:pt x="103" y="166"/>
                  </a:lnTo>
                  <a:lnTo>
                    <a:pt x="117" y="161"/>
                  </a:lnTo>
                  <a:lnTo>
                    <a:pt x="131" y="155"/>
                  </a:lnTo>
                  <a:lnTo>
                    <a:pt x="145" y="144"/>
                  </a:lnTo>
                  <a:lnTo>
                    <a:pt x="160" y="125"/>
                  </a:lnTo>
                  <a:lnTo>
                    <a:pt x="125" y="113"/>
                  </a:lnTo>
                  <a:lnTo>
                    <a:pt x="109" y="125"/>
                  </a:lnTo>
                  <a:lnTo>
                    <a:pt x="101" y="130"/>
                  </a:lnTo>
                  <a:lnTo>
                    <a:pt x="93" y="131"/>
                  </a:lnTo>
                  <a:lnTo>
                    <a:pt x="84" y="131"/>
                  </a:lnTo>
                  <a:lnTo>
                    <a:pt x="75" y="130"/>
                  </a:lnTo>
                  <a:lnTo>
                    <a:pt x="67" y="128"/>
                  </a:lnTo>
                  <a:lnTo>
                    <a:pt x="60" y="124"/>
                  </a:lnTo>
                  <a:lnTo>
                    <a:pt x="53" y="118"/>
                  </a:lnTo>
                  <a:lnTo>
                    <a:pt x="46" y="113"/>
                  </a:lnTo>
                  <a:lnTo>
                    <a:pt x="41" y="106"/>
                  </a:lnTo>
                  <a:lnTo>
                    <a:pt x="38" y="99"/>
                  </a:lnTo>
                  <a:lnTo>
                    <a:pt x="36" y="90"/>
                  </a:lnTo>
                  <a:lnTo>
                    <a:pt x="36" y="82"/>
                  </a:lnTo>
                  <a:lnTo>
                    <a:pt x="37" y="74"/>
                  </a:lnTo>
                  <a:lnTo>
                    <a:pt x="39" y="66"/>
                  </a:lnTo>
                  <a:lnTo>
                    <a:pt x="43" y="59"/>
                  </a:lnTo>
                  <a:lnTo>
                    <a:pt x="48" y="52"/>
                  </a:lnTo>
                  <a:lnTo>
                    <a:pt x="55" y="45"/>
                  </a:lnTo>
                  <a:lnTo>
                    <a:pt x="62" y="42"/>
                  </a:lnTo>
                  <a:lnTo>
                    <a:pt x="70" y="39"/>
                  </a:lnTo>
                  <a:lnTo>
                    <a:pt x="78" y="37"/>
                  </a:lnTo>
                  <a:lnTo>
                    <a:pt x="86" y="36"/>
                  </a:lnTo>
                  <a:lnTo>
                    <a:pt x="96" y="37"/>
                  </a:lnTo>
                  <a:lnTo>
                    <a:pt x="104" y="40"/>
                  </a:lnTo>
                  <a:lnTo>
                    <a:pt x="111" y="43"/>
                  </a:lnTo>
                  <a:lnTo>
                    <a:pt x="118" y="48"/>
                  </a:lnTo>
                  <a:lnTo>
                    <a:pt x="125" y="54"/>
                  </a:lnTo>
                  <a:lnTo>
                    <a:pt x="130" y="62"/>
                  </a:lnTo>
                  <a:lnTo>
                    <a:pt x="133" y="69"/>
                  </a:lnTo>
                  <a:lnTo>
                    <a:pt x="135" y="76"/>
                  </a:lnTo>
                  <a:lnTo>
                    <a:pt x="134" y="90"/>
                  </a:lnTo>
                  <a:lnTo>
                    <a:pt x="172" y="97"/>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44" name="Freeform 23">
              <a:extLst>
                <a:ext uri="{FF2B5EF4-FFF2-40B4-BE49-F238E27FC236}">
                  <a16:creationId xmlns:a16="http://schemas.microsoft.com/office/drawing/2014/main" id="{50B823ED-9E89-4D3D-A613-684724FBD2E9}"/>
                </a:ext>
              </a:extLst>
            </p:cNvPr>
            <p:cNvSpPr>
              <a:spLocks/>
            </p:cNvSpPr>
            <p:nvPr/>
          </p:nvSpPr>
          <p:spPr bwMode="auto">
            <a:xfrm>
              <a:off x="3976" y="2247"/>
              <a:ext cx="394" cy="199"/>
            </a:xfrm>
            <a:custGeom>
              <a:avLst/>
              <a:gdLst>
                <a:gd name="T0" fmla="*/ 125 w 1180"/>
                <a:gd name="T1" fmla="*/ 96 h 598"/>
                <a:gd name="T2" fmla="*/ 135 w 1180"/>
                <a:gd name="T3" fmla="*/ 107 h 598"/>
                <a:gd name="T4" fmla="*/ 152 w 1180"/>
                <a:gd name="T5" fmla="*/ 124 h 598"/>
                <a:gd name="T6" fmla="*/ 167 w 1180"/>
                <a:gd name="T7" fmla="*/ 136 h 598"/>
                <a:gd name="T8" fmla="*/ 180 w 1180"/>
                <a:gd name="T9" fmla="*/ 146 h 598"/>
                <a:gd name="T10" fmla="*/ 203 w 1180"/>
                <a:gd name="T11" fmla="*/ 161 h 598"/>
                <a:gd name="T12" fmla="*/ 233 w 1180"/>
                <a:gd name="T13" fmla="*/ 173 h 598"/>
                <a:gd name="T14" fmla="*/ 286 w 1180"/>
                <a:gd name="T15" fmla="*/ 160 h 598"/>
                <a:gd name="T16" fmla="*/ 308 w 1180"/>
                <a:gd name="T17" fmla="*/ 147 h 598"/>
                <a:gd name="T18" fmla="*/ 328 w 1180"/>
                <a:gd name="T19" fmla="*/ 132 h 598"/>
                <a:gd name="T20" fmla="*/ 345 w 1180"/>
                <a:gd name="T21" fmla="*/ 114 h 598"/>
                <a:gd name="T22" fmla="*/ 368 w 1180"/>
                <a:gd name="T23" fmla="*/ 83 h 598"/>
                <a:gd name="T24" fmla="*/ 369 w 1180"/>
                <a:gd name="T25" fmla="*/ 34 h 598"/>
                <a:gd name="T26" fmla="*/ 346 w 1180"/>
                <a:gd name="T27" fmla="*/ 21 h 598"/>
                <a:gd name="T28" fmla="*/ 316 w 1180"/>
                <a:gd name="T29" fmla="*/ 37 h 598"/>
                <a:gd name="T30" fmla="*/ 300 w 1180"/>
                <a:gd name="T31" fmla="*/ 52 h 598"/>
                <a:gd name="T32" fmla="*/ 288 w 1180"/>
                <a:gd name="T33" fmla="*/ 66 h 598"/>
                <a:gd name="T34" fmla="*/ 278 w 1180"/>
                <a:gd name="T35" fmla="*/ 77 h 598"/>
                <a:gd name="T36" fmla="*/ 269 w 1180"/>
                <a:gd name="T37" fmla="*/ 89 h 598"/>
                <a:gd name="T38" fmla="*/ 257 w 1180"/>
                <a:gd name="T39" fmla="*/ 103 h 598"/>
                <a:gd name="T40" fmla="*/ 143 w 1180"/>
                <a:gd name="T41" fmla="*/ 71 h 598"/>
                <a:gd name="T42" fmla="*/ 160 w 1180"/>
                <a:gd name="T43" fmla="*/ 62 h 598"/>
                <a:gd name="T44" fmla="*/ 255 w 1180"/>
                <a:gd name="T45" fmla="*/ 73 h 598"/>
                <a:gd name="T46" fmla="*/ 267 w 1180"/>
                <a:gd name="T47" fmla="*/ 59 h 598"/>
                <a:gd name="T48" fmla="*/ 277 w 1180"/>
                <a:gd name="T49" fmla="*/ 48 h 598"/>
                <a:gd name="T50" fmla="*/ 287 w 1180"/>
                <a:gd name="T51" fmla="*/ 37 h 598"/>
                <a:gd name="T52" fmla="*/ 300 w 1180"/>
                <a:gd name="T53" fmla="*/ 25 h 598"/>
                <a:gd name="T54" fmla="*/ 319 w 1180"/>
                <a:gd name="T55" fmla="*/ 14 h 598"/>
                <a:gd name="T56" fmla="*/ 359 w 1180"/>
                <a:gd name="T57" fmla="*/ 7 h 598"/>
                <a:gd name="T58" fmla="*/ 394 w 1180"/>
                <a:gd name="T59" fmla="*/ 63 h 598"/>
                <a:gd name="T60" fmla="*/ 380 w 1180"/>
                <a:gd name="T61" fmla="*/ 112 h 598"/>
                <a:gd name="T62" fmla="*/ 361 w 1180"/>
                <a:gd name="T63" fmla="*/ 137 h 598"/>
                <a:gd name="T64" fmla="*/ 352 w 1180"/>
                <a:gd name="T65" fmla="*/ 147 h 598"/>
                <a:gd name="T66" fmla="*/ 330 w 1180"/>
                <a:gd name="T67" fmla="*/ 164 h 598"/>
                <a:gd name="T68" fmla="*/ 307 w 1180"/>
                <a:gd name="T69" fmla="*/ 178 h 598"/>
                <a:gd name="T70" fmla="*/ 283 w 1180"/>
                <a:gd name="T71" fmla="*/ 189 h 598"/>
                <a:gd name="T72" fmla="*/ 227 w 1180"/>
                <a:gd name="T73" fmla="*/ 199 h 598"/>
                <a:gd name="T74" fmla="*/ 187 w 1180"/>
                <a:gd name="T75" fmla="*/ 183 h 598"/>
                <a:gd name="T76" fmla="*/ 172 w 1180"/>
                <a:gd name="T77" fmla="*/ 172 h 598"/>
                <a:gd name="T78" fmla="*/ 158 w 1180"/>
                <a:gd name="T79" fmla="*/ 160 h 598"/>
                <a:gd name="T80" fmla="*/ 145 w 1180"/>
                <a:gd name="T81" fmla="*/ 148 h 598"/>
                <a:gd name="T82" fmla="*/ 133 w 1180"/>
                <a:gd name="T83" fmla="*/ 136 h 598"/>
                <a:gd name="T84" fmla="*/ 120 w 1180"/>
                <a:gd name="T85" fmla="*/ 122 h 598"/>
                <a:gd name="T86" fmla="*/ 109 w 1180"/>
                <a:gd name="T87" fmla="*/ 109 h 598"/>
                <a:gd name="T88" fmla="*/ 1 w 1180"/>
                <a:gd name="T89" fmla="*/ 59 h 59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80" h="598">
                  <a:moveTo>
                    <a:pt x="4" y="178"/>
                  </a:moveTo>
                  <a:lnTo>
                    <a:pt x="367" y="281"/>
                  </a:lnTo>
                  <a:lnTo>
                    <a:pt x="373" y="289"/>
                  </a:lnTo>
                  <a:lnTo>
                    <a:pt x="381" y="298"/>
                  </a:lnTo>
                  <a:lnTo>
                    <a:pt x="391" y="309"/>
                  </a:lnTo>
                  <a:lnTo>
                    <a:pt x="404" y="322"/>
                  </a:lnTo>
                  <a:lnTo>
                    <a:pt x="418" y="337"/>
                  </a:lnTo>
                  <a:lnTo>
                    <a:pt x="437" y="354"/>
                  </a:lnTo>
                  <a:lnTo>
                    <a:pt x="455" y="372"/>
                  </a:lnTo>
                  <a:lnTo>
                    <a:pt x="477" y="390"/>
                  </a:lnTo>
                  <a:lnTo>
                    <a:pt x="487" y="401"/>
                  </a:lnTo>
                  <a:lnTo>
                    <a:pt x="500" y="410"/>
                  </a:lnTo>
                  <a:lnTo>
                    <a:pt x="512" y="420"/>
                  </a:lnTo>
                  <a:lnTo>
                    <a:pt x="525" y="429"/>
                  </a:lnTo>
                  <a:lnTo>
                    <a:pt x="538" y="439"/>
                  </a:lnTo>
                  <a:lnTo>
                    <a:pt x="551" y="448"/>
                  </a:lnTo>
                  <a:lnTo>
                    <a:pt x="579" y="466"/>
                  </a:lnTo>
                  <a:lnTo>
                    <a:pt x="607" y="483"/>
                  </a:lnTo>
                  <a:lnTo>
                    <a:pt x="636" y="499"/>
                  </a:lnTo>
                  <a:lnTo>
                    <a:pt x="667" y="513"/>
                  </a:lnTo>
                  <a:lnTo>
                    <a:pt x="698" y="521"/>
                  </a:lnTo>
                  <a:lnTo>
                    <a:pt x="733" y="521"/>
                  </a:lnTo>
                  <a:lnTo>
                    <a:pt x="815" y="499"/>
                  </a:lnTo>
                  <a:lnTo>
                    <a:pt x="858" y="482"/>
                  </a:lnTo>
                  <a:lnTo>
                    <a:pt x="879" y="470"/>
                  </a:lnTo>
                  <a:lnTo>
                    <a:pt x="899" y="456"/>
                  </a:lnTo>
                  <a:lnTo>
                    <a:pt x="921" y="443"/>
                  </a:lnTo>
                  <a:lnTo>
                    <a:pt x="941" y="429"/>
                  </a:lnTo>
                  <a:lnTo>
                    <a:pt x="962" y="413"/>
                  </a:lnTo>
                  <a:lnTo>
                    <a:pt x="982" y="396"/>
                  </a:lnTo>
                  <a:lnTo>
                    <a:pt x="1000" y="380"/>
                  </a:lnTo>
                  <a:lnTo>
                    <a:pt x="1019" y="362"/>
                  </a:lnTo>
                  <a:lnTo>
                    <a:pt x="1034" y="344"/>
                  </a:lnTo>
                  <a:lnTo>
                    <a:pt x="1052" y="325"/>
                  </a:lnTo>
                  <a:lnTo>
                    <a:pt x="1079" y="287"/>
                  </a:lnTo>
                  <a:lnTo>
                    <a:pt x="1101" y="249"/>
                  </a:lnTo>
                  <a:lnTo>
                    <a:pt x="1122" y="172"/>
                  </a:lnTo>
                  <a:lnTo>
                    <a:pt x="1119" y="135"/>
                  </a:lnTo>
                  <a:lnTo>
                    <a:pt x="1106" y="101"/>
                  </a:lnTo>
                  <a:lnTo>
                    <a:pt x="1091" y="80"/>
                  </a:lnTo>
                  <a:lnTo>
                    <a:pt x="1073" y="67"/>
                  </a:lnTo>
                  <a:lnTo>
                    <a:pt x="1036" y="62"/>
                  </a:lnTo>
                  <a:lnTo>
                    <a:pt x="994" y="80"/>
                  </a:lnTo>
                  <a:lnTo>
                    <a:pt x="970" y="95"/>
                  </a:lnTo>
                  <a:lnTo>
                    <a:pt x="945" y="112"/>
                  </a:lnTo>
                  <a:lnTo>
                    <a:pt x="932" y="124"/>
                  </a:lnTo>
                  <a:lnTo>
                    <a:pt x="916" y="139"/>
                  </a:lnTo>
                  <a:lnTo>
                    <a:pt x="898" y="157"/>
                  </a:lnTo>
                  <a:lnTo>
                    <a:pt x="889" y="166"/>
                  </a:lnTo>
                  <a:lnTo>
                    <a:pt x="881" y="176"/>
                  </a:lnTo>
                  <a:lnTo>
                    <a:pt x="862" y="197"/>
                  </a:lnTo>
                  <a:lnTo>
                    <a:pt x="852" y="208"/>
                  </a:lnTo>
                  <a:lnTo>
                    <a:pt x="843" y="220"/>
                  </a:lnTo>
                  <a:lnTo>
                    <a:pt x="833" y="232"/>
                  </a:lnTo>
                  <a:lnTo>
                    <a:pt x="824" y="243"/>
                  </a:lnTo>
                  <a:lnTo>
                    <a:pt x="814" y="254"/>
                  </a:lnTo>
                  <a:lnTo>
                    <a:pt x="805" y="266"/>
                  </a:lnTo>
                  <a:lnTo>
                    <a:pt x="796" y="277"/>
                  </a:lnTo>
                  <a:lnTo>
                    <a:pt x="787" y="289"/>
                  </a:lnTo>
                  <a:lnTo>
                    <a:pt x="770" y="310"/>
                  </a:lnTo>
                  <a:lnTo>
                    <a:pt x="743" y="347"/>
                  </a:lnTo>
                  <a:lnTo>
                    <a:pt x="716" y="382"/>
                  </a:lnTo>
                  <a:lnTo>
                    <a:pt x="427" y="214"/>
                  </a:lnTo>
                  <a:lnTo>
                    <a:pt x="467" y="0"/>
                  </a:lnTo>
                  <a:lnTo>
                    <a:pt x="495" y="13"/>
                  </a:lnTo>
                  <a:lnTo>
                    <a:pt x="479" y="185"/>
                  </a:lnTo>
                  <a:lnTo>
                    <a:pt x="709" y="293"/>
                  </a:lnTo>
                  <a:lnTo>
                    <a:pt x="734" y="258"/>
                  </a:lnTo>
                  <a:lnTo>
                    <a:pt x="764" y="220"/>
                  </a:lnTo>
                  <a:lnTo>
                    <a:pt x="772" y="211"/>
                  </a:lnTo>
                  <a:lnTo>
                    <a:pt x="781" y="200"/>
                  </a:lnTo>
                  <a:lnTo>
                    <a:pt x="799" y="178"/>
                  </a:lnTo>
                  <a:lnTo>
                    <a:pt x="809" y="167"/>
                  </a:lnTo>
                  <a:lnTo>
                    <a:pt x="818" y="155"/>
                  </a:lnTo>
                  <a:lnTo>
                    <a:pt x="829" y="144"/>
                  </a:lnTo>
                  <a:lnTo>
                    <a:pt x="838" y="134"/>
                  </a:lnTo>
                  <a:lnTo>
                    <a:pt x="850" y="123"/>
                  </a:lnTo>
                  <a:lnTo>
                    <a:pt x="860" y="112"/>
                  </a:lnTo>
                  <a:lnTo>
                    <a:pt x="869" y="103"/>
                  </a:lnTo>
                  <a:lnTo>
                    <a:pt x="880" y="92"/>
                  </a:lnTo>
                  <a:lnTo>
                    <a:pt x="899" y="74"/>
                  </a:lnTo>
                  <a:lnTo>
                    <a:pt x="919" y="61"/>
                  </a:lnTo>
                  <a:lnTo>
                    <a:pt x="936" y="49"/>
                  </a:lnTo>
                  <a:lnTo>
                    <a:pt x="954" y="43"/>
                  </a:lnTo>
                  <a:lnTo>
                    <a:pt x="985" y="34"/>
                  </a:lnTo>
                  <a:lnTo>
                    <a:pt x="1017" y="27"/>
                  </a:lnTo>
                  <a:lnTo>
                    <a:pt x="1075" y="20"/>
                  </a:lnTo>
                  <a:lnTo>
                    <a:pt x="1125" y="33"/>
                  </a:lnTo>
                  <a:lnTo>
                    <a:pt x="1159" y="77"/>
                  </a:lnTo>
                  <a:lnTo>
                    <a:pt x="1180" y="188"/>
                  </a:lnTo>
                  <a:lnTo>
                    <a:pt x="1175" y="240"/>
                  </a:lnTo>
                  <a:lnTo>
                    <a:pt x="1161" y="290"/>
                  </a:lnTo>
                  <a:lnTo>
                    <a:pt x="1137" y="337"/>
                  </a:lnTo>
                  <a:lnTo>
                    <a:pt x="1109" y="381"/>
                  </a:lnTo>
                  <a:lnTo>
                    <a:pt x="1091" y="402"/>
                  </a:lnTo>
                  <a:lnTo>
                    <a:pt x="1081" y="412"/>
                  </a:lnTo>
                  <a:lnTo>
                    <a:pt x="1072" y="422"/>
                  </a:lnTo>
                  <a:lnTo>
                    <a:pt x="1063" y="431"/>
                  </a:lnTo>
                  <a:lnTo>
                    <a:pt x="1053" y="442"/>
                  </a:lnTo>
                  <a:lnTo>
                    <a:pt x="1033" y="460"/>
                  </a:lnTo>
                  <a:lnTo>
                    <a:pt x="1011" y="477"/>
                  </a:lnTo>
                  <a:lnTo>
                    <a:pt x="989" y="494"/>
                  </a:lnTo>
                  <a:lnTo>
                    <a:pt x="966" y="509"/>
                  </a:lnTo>
                  <a:lnTo>
                    <a:pt x="942" y="522"/>
                  </a:lnTo>
                  <a:lnTo>
                    <a:pt x="919" y="535"/>
                  </a:lnTo>
                  <a:lnTo>
                    <a:pt x="895" y="548"/>
                  </a:lnTo>
                  <a:lnTo>
                    <a:pt x="871" y="559"/>
                  </a:lnTo>
                  <a:lnTo>
                    <a:pt x="848" y="569"/>
                  </a:lnTo>
                  <a:lnTo>
                    <a:pt x="801" y="584"/>
                  </a:lnTo>
                  <a:lnTo>
                    <a:pt x="757" y="594"/>
                  </a:lnTo>
                  <a:lnTo>
                    <a:pt x="680" y="598"/>
                  </a:lnTo>
                  <a:lnTo>
                    <a:pt x="620" y="582"/>
                  </a:lnTo>
                  <a:lnTo>
                    <a:pt x="589" y="566"/>
                  </a:lnTo>
                  <a:lnTo>
                    <a:pt x="559" y="549"/>
                  </a:lnTo>
                  <a:lnTo>
                    <a:pt x="544" y="538"/>
                  </a:lnTo>
                  <a:lnTo>
                    <a:pt x="529" y="528"/>
                  </a:lnTo>
                  <a:lnTo>
                    <a:pt x="514" y="517"/>
                  </a:lnTo>
                  <a:lnTo>
                    <a:pt x="500" y="505"/>
                  </a:lnTo>
                  <a:lnTo>
                    <a:pt x="485" y="492"/>
                  </a:lnTo>
                  <a:lnTo>
                    <a:pt x="472" y="482"/>
                  </a:lnTo>
                  <a:lnTo>
                    <a:pt x="458" y="468"/>
                  </a:lnTo>
                  <a:lnTo>
                    <a:pt x="445" y="456"/>
                  </a:lnTo>
                  <a:lnTo>
                    <a:pt x="433" y="445"/>
                  </a:lnTo>
                  <a:lnTo>
                    <a:pt x="420" y="432"/>
                  </a:lnTo>
                  <a:lnTo>
                    <a:pt x="408" y="420"/>
                  </a:lnTo>
                  <a:lnTo>
                    <a:pt x="397" y="409"/>
                  </a:lnTo>
                  <a:lnTo>
                    <a:pt x="387" y="397"/>
                  </a:lnTo>
                  <a:lnTo>
                    <a:pt x="377" y="387"/>
                  </a:lnTo>
                  <a:lnTo>
                    <a:pt x="360" y="368"/>
                  </a:lnTo>
                  <a:lnTo>
                    <a:pt x="345" y="352"/>
                  </a:lnTo>
                  <a:lnTo>
                    <a:pt x="335" y="339"/>
                  </a:lnTo>
                  <a:lnTo>
                    <a:pt x="326" y="327"/>
                  </a:lnTo>
                  <a:lnTo>
                    <a:pt x="0" y="204"/>
                  </a:lnTo>
                  <a:lnTo>
                    <a:pt x="4" y="178"/>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45" name="Freeform 24">
              <a:extLst>
                <a:ext uri="{FF2B5EF4-FFF2-40B4-BE49-F238E27FC236}">
                  <a16:creationId xmlns:a16="http://schemas.microsoft.com/office/drawing/2014/main" id="{D6B4455E-D2BF-432F-A8A1-E9E2535A65C4}"/>
                </a:ext>
              </a:extLst>
            </p:cNvPr>
            <p:cNvSpPr>
              <a:spLocks/>
            </p:cNvSpPr>
            <p:nvPr/>
          </p:nvSpPr>
          <p:spPr bwMode="auto">
            <a:xfrm>
              <a:off x="4095" y="1979"/>
              <a:ext cx="238" cy="251"/>
            </a:xfrm>
            <a:custGeom>
              <a:avLst/>
              <a:gdLst>
                <a:gd name="T0" fmla="*/ 235 w 715"/>
                <a:gd name="T1" fmla="*/ 71 h 753"/>
                <a:gd name="T2" fmla="*/ 238 w 715"/>
                <a:gd name="T3" fmla="*/ 46 h 753"/>
                <a:gd name="T4" fmla="*/ 234 w 715"/>
                <a:gd name="T5" fmla="*/ 25 h 753"/>
                <a:gd name="T6" fmla="*/ 228 w 715"/>
                <a:gd name="T7" fmla="*/ 15 h 753"/>
                <a:gd name="T8" fmla="*/ 224 w 715"/>
                <a:gd name="T9" fmla="*/ 12 h 753"/>
                <a:gd name="T10" fmla="*/ 218 w 715"/>
                <a:gd name="T11" fmla="*/ 8 h 753"/>
                <a:gd name="T12" fmla="*/ 207 w 715"/>
                <a:gd name="T13" fmla="*/ 3 h 753"/>
                <a:gd name="T14" fmla="*/ 197 w 715"/>
                <a:gd name="T15" fmla="*/ 0 h 753"/>
                <a:gd name="T16" fmla="*/ 180 w 715"/>
                <a:gd name="T17" fmla="*/ 1 h 753"/>
                <a:gd name="T18" fmla="*/ 167 w 715"/>
                <a:gd name="T19" fmla="*/ 6 h 753"/>
                <a:gd name="T20" fmla="*/ 156 w 715"/>
                <a:gd name="T21" fmla="*/ 12 h 753"/>
                <a:gd name="T22" fmla="*/ 144 w 715"/>
                <a:gd name="T23" fmla="*/ 16 h 753"/>
                <a:gd name="T24" fmla="*/ 131 w 715"/>
                <a:gd name="T25" fmla="*/ 20 h 753"/>
                <a:gd name="T26" fmla="*/ 103 w 715"/>
                <a:gd name="T27" fmla="*/ 25 h 753"/>
                <a:gd name="T28" fmla="*/ 47 w 715"/>
                <a:gd name="T29" fmla="*/ 33 h 753"/>
                <a:gd name="T30" fmla="*/ 16 w 715"/>
                <a:gd name="T31" fmla="*/ 45 h 753"/>
                <a:gd name="T32" fmla="*/ 0 w 715"/>
                <a:gd name="T33" fmla="*/ 69 h 753"/>
                <a:gd name="T34" fmla="*/ 0 w 715"/>
                <a:gd name="T35" fmla="*/ 77 h 753"/>
                <a:gd name="T36" fmla="*/ 0 w 715"/>
                <a:gd name="T37" fmla="*/ 84 h 753"/>
                <a:gd name="T38" fmla="*/ 4 w 715"/>
                <a:gd name="T39" fmla="*/ 98 h 753"/>
                <a:gd name="T40" fmla="*/ 9 w 715"/>
                <a:gd name="T41" fmla="*/ 111 h 753"/>
                <a:gd name="T42" fmla="*/ 17 w 715"/>
                <a:gd name="T43" fmla="*/ 123 h 753"/>
                <a:gd name="T44" fmla="*/ 24 w 715"/>
                <a:gd name="T45" fmla="*/ 132 h 753"/>
                <a:gd name="T46" fmla="*/ 28 w 715"/>
                <a:gd name="T47" fmla="*/ 137 h 753"/>
                <a:gd name="T48" fmla="*/ 31 w 715"/>
                <a:gd name="T49" fmla="*/ 140 h 753"/>
                <a:gd name="T50" fmla="*/ 36 w 715"/>
                <a:gd name="T51" fmla="*/ 145 h 753"/>
                <a:gd name="T52" fmla="*/ 37 w 715"/>
                <a:gd name="T53" fmla="*/ 147 h 753"/>
                <a:gd name="T54" fmla="*/ 161 w 715"/>
                <a:gd name="T55" fmla="*/ 251 h 753"/>
                <a:gd name="T56" fmla="*/ 159 w 715"/>
                <a:gd name="T57" fmla="*/ 224 h 753"/>
                <a:gd name="T58" fmla="*/ 38 w 715"/>
                <a:gd name="T59" fmla="*/ 123 h 753"/>
                <a:gd name="T60" fmla="*/ 34 w 715"/>
                <a:gd name="T61" fmla="*/ 116 h 753"/>
                <a:gd name="T62" fmla="*/ 26 w 715"/>
                <a:gd name="T63" fmla="*/ 102 h 753"/>
                <a:gd name="T64" fmla="*/ 22 w 715"/>
                <a:gd name="T65" fmla="*/ 83 h 753"/>
                <a:gd name="T66" fmla="*/ 25 w 715"/>
                <a:gd name="T67" fmla="*/ 74 h 753"/>
                <a:gd name="T68" fmla="*/ 28 w 715"/>
                <a:gd name="T69" fmla="*/ 70 h 753"/>
                <a:gd name="T70" fmla="*/ 32 w 715"/>
                <a:gd name="T71" fmla="*/ 66 h 753"/>
                <a:gd name="T72" fmla="*/ 37 w 715"/>
                <a:gd name="T73" fmla="*/ 62 h 753"/>
                <a:gd name="T74" fmla="*/ 42 w 715"/>
                <a:gd name="T75" fmla="*/ 59 h 753"/>
                <a:gd name="T76" fmla="*/ 55 w 715"/>
                <a:gd name="T77" fmla="*/ 54 h 753"/>
                <a:gd name="T78" fmla="*/ 70 w 715"/>
                <a:gd name="T79" fmla="*/ 50 h 753"/>
                <a:gd name="T80" fmla="*/ 85 w 715"/>
                <a:gd name="T81" fmla="*/ 47 h 753"/>
                <a:gd name="T82" fmla="*/ 115 w 715"/>
                <a:gd name="T83" fmla="*/ 43 h 753"/>
                <a:gd name="T84" fmla="*/ 139 w 715"/>
                <a:gd name="T85" fmla="*/ 41 h 753"/>
                <a:gd name="T86" fmla="*/ 156 w 715"/>
                <a:gd name="T87" fmla="*/ 37 h 753"/>
                <a:gd name="T88" fmla="*/ 163 w 715"/>
                <a:gd name="T89" fmla="*/ 33 h 753"/>
                <a:gd name="T90" fmla="*/ 169 w 715"/>
                <a:gd name="T91" fmla="*/ 29 h 753"/>
                <a:gd name="T92" fmla="*/ 176 w 715"/>
                <a:gd name="T93" fmla="*/ 26 h 753"/>
                <a:gd name="T94" fmla="*/ 182 w 715"/>
                <a:gd name="T95" fmla="*/ 23 h 753"/>
                <a:gd name="T96" fmla="*/ 199 w 715"/>
                <a:gd name="T97" fmla="*/ 25 h 753"/>
                <a:gd name="T98" fmla="*/ 206 w 715"/>
                <a:gd name="T99" fmla="*/ 30 h 753"/>
                <a:gd name="T100" fmla="*/ 212 w 715"/>
                <a:gd name="T101" fmla="*/ 36 h 753"/>
                <a:gd name="T102" fmla="*/ 217 w 715"/>
                <a:gd name="T103" fmla="*/ 50 h 753"/>
                <a:gd name="T104" fmla="*/ 216 w 715"/>
                <a:gd name="T105" fmla="*/ 68 h 753"/>
                <a:gd name="T106" fmla="*/ 235 w 715"/>
                <a:gd name="T107" fmla="*/ 71 h 753"/>
                <a:gd name="T108" fmla="*/ 235 w 715"/>
                <a:gd name="T109" fmla="*/ 71 h 7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15" h="753">
                  <a:moveTo>
                    <a:pt x="705" y="214"/>
                  </a:moveTo>
                  <a:lnTo>
                    <a:pt x="715" y="138"/>
                  </a:lnTo>
                  <a:lnTo>
                    <a:pt x="704" y="74"/>
                  </a:lnTo>
                  <a:lnTo>
                    <a:pt x="685" y="46"/>
                  </a:lnTo>
                  <a:lnTo>
                    <a:pt x="672" y="35"/>
                  </a:lnTo>
                  <a:lnTo>
                    <a:pt x="655" y="24"/>
                  </a:lnTo>
                  <a:lnTo>
                    <a:pt x="622" y="8"/>
                  </a:lnTo>
                  <a:lnTo>
                    <a:pt x="592" y="0"/>
                  </a:lnTo>
                  <a:lnTo>
                    <a:pt x="542" y="3"/>
                  </a:lnTo>
                  <a:lnTo>
                    <a:pt x="501" y="18"/>
                  </a:lnTo>
                  <a:lnTo>
                    <a:pt x="469" y="36"/>
                  </a:lnTo>
                  <a:lnTo>
                    <a:pt x="434" y="49"/>
                  </a:lnTo>
                  <a:lnTo>
                    <a:pt x="393" y="61"/>
                  </a:lnTo>
                  <a:lnTo>
                    <a:pt x="308" y="74"/>
                  </a:lnTo>
                  <a:lnTo>
                    <a:pt x="141" y="98"/>
                  </a:lnTo>
                  <a:lnTo>
                    <a:pt x="48" y="136"/>
                  </a:lnTo>
                  <a:lnTo>
                    <a:pt x="1" y="207"/>
                  </a:lnTo>
                  <a:lnTo>
                    <a:pt x="0" y="230"/>
                  </a:lnTo>
                  <a:lnTo>
                    <a:pt x="0" y="252"/>
                  </a:lnTo>
                  <a:lnTo>
                    <a:pt x="11" y="293"/>
                  </a:lnTo>
                  <a:lnTo>
                    <a:pt x="28" y="333"/>
                  </a:lnTo>
                  <a:lnTo>
                    <a:pt x="50" y="368"/>
                  </a:lnTo>
                  <a:lnTo>
                    <a:pt x="73" y="396"/>
                  </a:lnTo>
                  <a:lnTo>
                    <a:pt x="83" y="410"/>
                  </a:lnTo>
                  <a:lnTo>
                    <a:pt x="92" y="419"/>
                  </a:lnTo>
                  <a:lnTo>
                    <a:pt x="107" y="434"/>
                  </a:lnTo>
                  <a:lnTo>
                    <a:pt x="112" y="440"/>
                  </a:lnTo>
                  <a:lnTo>
                    <a:pt x="484" y="753"/>
                  </a:lnTo>
                  <a:lnTo>
                    <a:pt x="477" y="673"/>
                  </a:lnTo>
                  <a:lnTo>
                    <a:pt x="115" y="368"/>
                  </a:lnTo>
                  <a:lnTo>
                    <a:pt x="102" y="349"/>
                  </a:lnTo>
                  <a:lnTo>
                    <a:pt x="78" y="305"/>
                  </a:lnTo>
                  <a:lnTo>
                    <a:pt x="67" y="248"/>
                  </a:lnTo>
                  <a:lnTo>
                    <a:pt x="75" y="221"/>
                  </a:lnTo>
                  <a:lnTo>
                    <a:pt x="83" y="209"/>
                  </a:lnTo>
                  <a:lnTo>
                    <a:pt x="95" y="198"/>
                  </a:lnTo>
                  <a:lnTo>
                    <a:pt x="110" y="187"/>
                  </a:lnTo>
                  <a:lnTo>
                    <a:pt x="126" y="177"/>
                  </a:lnTo>
                  <a:lnTo>
                    <a:pt x="165" y="163"/>
                  </a:lnTo>
                  <a:lnTo>
                    <a:pt x="210" y="149"/>
                  </a:lnTo>
                  <a:lnTo>
                    <a:pt x="256" y="140"/>
                  </a:lnTo>
                  <a:lnTo>
                    <a:pt x="345" y="129"/>
                  </a:lnTo>
                  <a:lnTo>
                    <a:pt x="419" y="123"/>
                  </a:lnTo>
                  <a:lnTo>
                    <a:pt x="469" y="110"/>
                  </a:lnTo>
                  <a:lnTo>
                    <a:pt x="490" y="99"/>
                  </a:lnTo>
                  <a:lnTo>
                    <a:pt x="508" y="87"/>
                  </a:lnTo>
                  <a:lnTo>
                    <a:pt x="528" y="77"/>
                  </a:lnTo>
                  <a:lnTo>
                    <a:pt x="548" y="70"/>
                  </a:lnTo>
                  <a:lnTo>
                    <a:pt x="597" y="74"/>
                  </a:lnTo>
                  <a:lnTo>
                    <a:pt x="620" y="90"/>
                  </a:lnTo>
                  <a:lnTo>
                    <a:pt x="636" y="107"/>
                  </a:lnTo>
                  <a:lnTo>
                    <a:pt x="651" y="150"/>
                  </a:lnTo>
                  <a:lnTo>
                    <a:pt x="648" y="205"/>
                  </a:lnTo>
                  <a:lnTo>
                    <a:pt x="705" y="214"/>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46" name="Freeform 25">
              <a:extLst>
                <a:ext uri="{FF2B5EF4-FFF2-40B4-BE49-F238E27FC236}">
                  <a16:creationId xmlns:a16="http://schemas.microsoft.com/office/drawing/2014/main" id="{F91FDCE0-2B29-41F3-B049-97D626937D18}"/>
                </a:ext>
              </a:extLst>
            </p:cNvPr>
            <p:cNvSpPr>
              <a:spLocks/>
            </p:cNvSpPr>
            <p:nvPr/>
          </p:nvSpPr>
          <p:spPr bwMode="auto">
            <a:xfrm>
              <a:off x="4235" y="2450"/>
              <a:ext cx="436" cy="274"/>
            </a:xfrm>
            <a:custGeom>
              <a:avLst/>
              <a:gdLst>
                <a:gd name="T0" fmla="*/ 125 w 1308"/>
                <a:gd name="T1" fmla="*/ 177 h 822"/>
                <a:gd name="T2" fmla="*/ 365 w 1308"/>
                <a:gd name="T3" fmla="*/ 136 h 822"/>
                <a:gd name="T4" fmla="*/ 376 w 1308"/>
                <a:gd name="T5" fmla="*/ 140 h 822"/>
                <a:gd name="T6" fmla="*/ 398 w 1308"/>
                <a:gd name="T7" fmla="*/ 136 h 822"/>
                <a:gd name="T8" fmla="*/ 410 w 1308"/>
                <a:gd name="T9" fmla="*/ 120 h 822"/>
                <a:gd name="T10" fmla="*/ 408 w 1308"/>
                <a:gd name="T11" fmla="*/ 101 h 822"/>
                <a:gd name="T12" fmla="*/ 402 w 1308"/>
                <a:gd name="T13" fmla="*/ 92 h 822"/>
                <a:gd name="T14" fmla="*/ 397 w 1308"/>
                <a:gd name="T15" fmla="*/ 84 h 822"/>
                <a:gd name="T16" fmla="*/ 388 w 1308"/>
                <a:gd name="T17" fmla="*/ 74 h 822"/>
                <a:gd name="T18" fmla="*/ 385 w 1308"/>
                <a:gd name="T19" fmla="*/ 71 h 822"/>
                <a:gd name="T20" fmla="*/ 376 w 1308"/>
                <a:gd name="T21" fmla="*/ 63 h 822"/>
                <a:gd name="T22" fmla="*/ 365 w 1308"/>
                <a:gd name="T23" fmla="*/ 56 h 822"/>
                <a:gd name="T24" fmla="*/ 351 w 1308"/>
                <a:gd name="T25" fmla="*/ 48 h 822"/>
                <a:gd name="T26" fmla="*/ 332 w 1308"/>
                <a:gd name="T27" fmla="*/ 39 h 822"/>
                <a:gd name="T28" fmla="*/ 308 w 1308"/>
                <a:gd name="T29" fmla="*/ 32 h 822"/>
                <a:gd name="T30" fmla="*/ 279 w 1308"/>
                <a:gd name="T31" fmla="*/ 26 h 822"/>
                <a:gd name="T32" fmla="*/ 230 w 1308"/>
                <a:gd name="T33" fmla="*/ 23 h 822"/>
                <a:gd name="T34" fmla="*/ 160 w 1308"/>
                <a:gd name="T35" fmla="*/ 33 h 822"/>
                <a:gd name="T36" fmla="*/ 134 w 1308"/>
                <a:gd name="T37" fmla="*/ 43 h 822"/>
                <a:gd name="T38" fmla="*/ 120 w 1308"/>
                <a:gd name="T39" fmla="*/ 32 h 822"/>
                <a:gd name="T40" fmla="*/ 129 w 1308"/>
                <a:gd name="T41" fmla="*/ 27 h 822"/>
                <a:gd name="T42" fmla="*/ 145 w 1308"/>
                <a:gd name="T43" fmla="*/ 19 h 822"/>
                <a:gd name="T44" fmla="*/ 161 w 1308"/>
                <a:gd name="T45" fmla="*/ 13 h 822"/>
                <a:gd name="T46" fmla="*/ 179 w 1308"/>
                <a:gd name="T47" fmla="*/ 7 h 822"/>
                <a:gd name="T48" fmla="*/ 212 w 1308"/>
                <a:gd name="T49" fmla="*/ 1 h 822"/>
                <a:gd name="T50" fmla="*/ 288 w 1308"/>
                <a:gd name="T51" fmla="*/ 4 h 822"/>
                <a:gd name="T52" fmla="*/ 323 w 1308"/>
                <a:gd name="T53" fmla="*/ 13 h 822"/>
                <a:gd name="T54" fmla="*/ 344 w 1308"/>
                <a:gd name="T55" fmla="*/ 20 h 822"/>
                <a:gd name="T56" fmla="*/ 363 w 1308"/>
                <a:gd name="T57" fmla="*/ 30 h 822"/>
                <a:gd name="T58" fmla="*/ 380 w 1308"/>
                <a:gd name="T59" fmla="*/ 40 h 822"/>
                <a:gd name="T60" fmla="*/ 395 w 1308"/>
                <a:gd name="T61" fmla="*/ 52 h 822"/>
                <a:gd name="T62" fmla="*/ 404 w 1308"/>
                <a:gd name="T63" fmla="*/ 61 h 822"/>
                <a:gd name="T64" fmla="*/ 412 w 1308"/>
                <a:gd name="T65" fmla="*/ 70 h 822"/>
                <a:gd name="T66" fmla="*/ 421 w 1308"/>
                <a:gd name="T67" fmla="*/ 81 h 822"/>
                <a:gd name="T68" fmla="*/ 427 w 1308"/>
                <a:gd name="T69" fmla="*/ 91 h 822"/>
                <a:gd name="T70" fmla="*/ 432 w 1308"/>
                <a:gd name="T71" fmla="*/ 101 h 822"/>
                <a:gd name="T72" fmla="*/ 436 w 1308"/>
                <a:gd name="T73" fmla="*/ 119 h 822"/>
                <a:gd name="T74" fmla="*/ 433 w 1308"/>
                <a:gd name="T75" fmla="*/ 137 h 822"/>
                <a:gd name="T76" fmla="*/ 428 w 1308"/>
                <a:gd name="T77" fmla="*/ 146 h 822"/>
                <a:gd name="T78" fmla="*/ 424 w 1308"/>
                <a:gd name="T79" fmla="*/ 152 h 822"/>
                <a:gd name="T80" fmla="*/ 420 w 1308"/>
                <a:gd name="T81" fmla="*/ 158 h 822"/>
                <a:gd name="T82" fmla="*/ 410 w 1308"/>
                <a:gd name="T83" fmla="*/ 164 h 822"/>
                <a:gd name="T84" fmla="*/ 392 w 1308"/>
                <a:gd name="T85" fmla="*/ 168 h 822"/>
                <a:gd name="T86" fmla="*/ 368 w 1308"/>
                <a:gd name="T87" fmla="*/ 163 h 822"/>
                <a:gd name="T88" fmla="*/ 357 w 1308"/>
                <a:gd name="T89" fmla="*/ 158 h 822"/>
                <a:gd name="T90" fmla="*/ 8 w 1308"/>
                <a:gd name="T91" fmla="*/ 274 h 822"/>
                <a:gd name="T92" fmla="*/ 0 w 1308"/>
                <a:gd name="T93" fmla="*/ 264 h 8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308" h="822">
                  <a:moveTo>
                    <a:pt x="0" y="791"/>
                  </a:moveTo>
                  <a:lnTo>
                    <a:pt x="375" y="530"/>
                  </a:lnTo>
                  <a:lnTo>
                    <a:pt x="1080" y="399"/>
                  </a:lnTo>
                  <a:lnTo>
                    <a:pt x="1094" y="407"/>
                  </a:lnTo>
                  <a:lnTo>
                    <a:pt x="1107" y="413"/>
                  </a:lnTo>
                  <a:lnTo>
                    <a:pt x="1128" y="419"/>
                  </a:lnTo>
                  <a:lnTo>
                    <a:pt x="1171" y="418"/>
                  </a:lnTo>
                  <a:lnTo>
                    <a:pt x="1195" y="407"/>
                  </a:lnTo>
                  <a:lnTo>
                    <a:pt x="1216" y="387"/>
                  </a:lnTo>
                  <a:lnTo>
                    <a:pt x="1230" y="359"/>
                  </a:lnTo>
                  <a:lnTo>
                    <a:pt x="1230" y="331"/>
                  </a:lnTo>
                  <a:lnTo>
                    <a:pt x="1223" y="302"/>
                  </a:lnTo>
                  <a:lnTo>
                    <a:pt x="1215" y="289"/>
                  </a:lnTo>
                  <a:lnTo>
                    <a:pt x="1207" y="277"/>
                  </a:lnTo>
                  <a:lnTo>
                    <a:pt x="1199" y="264"/>
                  </a:lnTo>
                  <a:lnTo>
                    <a:pt x="1191" y="253"/>
                  </a:lnTo>
                  <a:lnTo>
                    <a:pt x="1174" y="235"/>
                  </a:lnTo>
                  <a:lnTo>
                    <a:pt x="1163" y="223"/>
                  </a:lnTo>
                  <a:lnTo>
                    <a:pt x="1158" y="218"/>
                  </a:lnTo>
                  <a:lnTo>
                    <a:pt x="1154" y="213"/>
                  </a:lnTo>
                  <a:lnTo>
                    <a:pt x="1138" y="199"/>
                  </a:lnTo>
                  <a:lnTo>
                    <a:pt x="1127" y="190"/>
                  </a:lnTo>
                  <a:lnTo>
                    <a:pt x="1112" y="180"/>
                  </a:lnTo>
                  <a:lnTo>
                    <a:pt x="1095" y="167"/>
                  </a:lnTo>
                  <a:lnTo>
                    <a:pt x="1075" y="155"/>
                  </a:lnTo>
                  <a:lnTo>
                    <a:pt x="1052" y="143"/>
                  </a:lnTo>
                  <a:lnTo>
                    <a:pt x="1025" y="130"/>
                  </a:lnTo>
                  <a:lnTo>
                    <a:pt x="995" y="118"/>
                  </a:lnTo>
                  <a:lnTo>
                    <a:pt x="961" y="107"/>
                  </a:lnTo>
                  <a:lnTo>
                    <a:pt x="923" y="95"/>
                  </a:lnTo>
                  <a:lnTo>
                    <a:pt x="882" y="86"/>
                  </a:lnTo>
                  <a:lnTo>
                    <a:pt x="837" y="79"/>
                  </a:lnTo>
                  <a:lnTo>
                    <a:pt x="787" y="73"/>
                  </a:lnTo>
                  <a:lnTo>
                    <a:pt x="691" y="69"/>
                  </a:lnTo>
                  <a:lnTo>
                    <a:pt x="608" y="73"/>
                  </a:lnTo>
                  <a:lnTo>
                    <a:pt x="480" y="99"/>
                  </a:lnTo>
                  <a:lnTo>
                    <a:pt x="435" y="116"/>
                  </a:lnTo>
                  <a:lnTo>
                    <a:pt x="403" y="130"/>
                  </a:lnTo>
                  <a:lnTo>
                    <a:pt x="377" y="146"/>
                  </a:lnTo>
                  <a:lnTo>
                    <a:pt x="360" y="95"/>
                  </a:lnTo>
                  <a:lnTo>
                    <a:pt x="366" y="91"/>
                  </a:lnTo>
                  <a:lnTo>
                    <a:pt x="386" y="81"/>
                  </a:lnTo>
                  <a:lnTo>
                    <a:pt x="417" y="64"/>
                  </a:lnTo>
                  <a:lnTo>
                    <a:pt x="435" y="56"/>
                  </a:lnTo>
                  <a:lnTo>
                    <a:pt x="457" y="48"/>
                  </a:lnTo>
                  <a:lnTo>
                    <a:pt x="482" y="39"/>
                  </a:lnTo>
                  <a:lnTo>
                    <a:pt x="508" y="30"/>
                  </a:lnTo>
                  <a:lnTo>
                    <a:pt x="538" y="21"/>
                  </a:lnTo>
                  <a:lnTo>
                    <a:pt x="569" y="15"/>
                  </a:lnTo>
                  <a:lnTo>
                    <a:pt x="637" y="4"/>
                  </a:lnTo>
                  <a:lnTo>
                    <a:pt x="712" y="0"/>
                  </a:lnTo>
                  <a:lnTo>
                    <a:pt x="864" y="13"/>
                  </a:lnTo>
                  <a:lnTo>
                    <a:pt x="934" y="27"/>
                  </a:lnTo>
                  <a:lnTo>
                    <a:pt x="968" y="38"/>
                  </a:lnTo>
                  <a:lnTo>
                    <a:pt x="1001" y="49"/>
                  </a:lnTo>
                  <a:lnTo>
                    <a:pt x="1032" y="60"/>
                  </a:lnTo>
                  <a:lnTo>
                    <a:pt x="1062" y="74"/>
                  </a:lnTo>
                  <a:lnTo>
                    <a:pt x="1090" y="89"/>
                  </a:lnTo>
                  <a:lnTo>
                    <a:pt x="1117" y="104"/>
                  </a:lnTo>
                  <a:lnTo>
                    <a:pt x="1141" y="120"/>
                  </a:lnTo>
                  <a:lnTo>
                    <a:pt x="1164" y="136"/>
                  </a:lnTo>
                  <a:lnTo>
                    <a:pt x="1185" y="155"/>
                  </a:lnTo>
                  <a:lnTo>
                    <a:pt x="1203" y="173"/>
                  </a:lnTo>
                  <a:lnTo>
                    <a:pt x="1212" y="182"/>
                  </a:lnTo>
                  <a:lnTo>
                    <a:pt x="1221" y="191"/>
                  </a:lnTo>
                  <a:lnTo>
                    <a:pt x="1236" y="209"/>
                  </a:lnTo>
                  <a:lnTo>
                    <a:pt x="1249" y="225"/>
                  </a:lnTo>
                  <a:lnTo>
                    <a:pt x="1262" y="243"/>
                  </a:lnTo>
                  <a:lnTo>
                    <a:pt x="1272" y="258"/>
                  </a:lnTo>
                  <a:lnTo>
                    <a:pt x="1282" y="273"/>
                  </a:lnTo>
                  <a:lnTo>
                    <a:pt x="1290" y="288"/>
                  </a:lnTo>
                  <a:lnTo>
                    <a:pt x="1297" y="302"/>
                  </a:lnTo>
                  <a:lnTo>
                    <a:pt x="1305" y="331"/>
                  </a:lnTo>
                  <a:lnTo>
                    <a:pt x="1308" y="358"/>
                  </a:lnTo>
                  <a:lnTo>
                    <a:pt x="1306" y="385"/>
                  </a:lnTo>
                  <a:lnTo>
                    <a:pt x="1298" y="412"/>
                  </a:lnTo>
                  <a:lnTo>
                    <a:pt x="1291" y="426"/>
                  </a:lnTo>
                  <a:lnTo>
                    <a:pt x="1285" y="438"/>
                  </a:lnTo>
                  <a:lnTo>
                    <a:pt x="1280" y="448"/>
                  </a:lnTo>
                  <a:lnTo>
                    <a:pt x="1273" y="457"/>
                  </a:lnTo>
                  <a:lnTo>
                    <a:pt x="1267" y="465"/>
                  </a:lnTo>
                  <a:lnTo>
                    <a:pt x="1260" y="473"/>
                  </a:lnTo>
                  <a:lnTo>
                    <a:pt x="1245" y="484"/>
                  </a:lnTo>
                  <a:lnTo>
                    <a:pt x="1230" y="493"/>
                  </a:lnTo>
                  <a:lnTo>
                    <a:pt x="1214" y="498"/>
                  </a:lnTo>
                  <a:lnTo>
                    <a:pt x="1177" y="504"/>
                  </a:lnTo>
                  <a:lnTo>
                    <a:pt x="1139" y="501"/>
                  </a:lnTo>
                  <a:lnTo>
                    <a:pt x="1105" y="490"/>
                  </a:lnTo>
                  <a:lnTo>
                    <a:pt x="1081" y="478"/>
                  </a:lnTo>
                  <a:lnTo>
                    <a:pt x="1071" y="473"/>
                  </a:lnTo>
                  <a:lnTo>
                    <a:pt x="384" y="605"/>
                  </a:lnTo>
                  <a:lnTo>
                    <a:pt x="25" y="822"/>
                  </a:lnTo>
                  <a:lnTo>
                    <a:pt x="0" y="7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47" name="Freeform 26">
              <a:extLst>
                <a:ext uri="{FF2B5EF4-FFF2-40B4-BE49-F238E27FC236}">
                  <a16:creationId xmlns:a16="http://schemas.microsoft.com/office/drawing/2014/main" id="{04952791-88CA-4813-8C82-AACD9B910CC5}"/>
                </a:ext>
              </a:extLst>
            </p:cNvPr>
            <p:cNvSpPr>
              <a:spLocks/>
            </p:cNvSpPr>
            <p:nvPr/>
          </p:nvSpPr>
          <p:spPr bwMode="auto">
            <a:xfrm>
              <a:off x="4286" y="2372"/>
              <a:ext cx="342" cy="163"/>
            </a:xfrm>
            <a:custGeom>
              <a:avLst/>
              <a:gdLst>
                <a:gd name="T0" fmla="*/ 338 w 1026"/>
                <a:gd name="T1" fmla="*/ 67 h 491"/>
                <a:gd name="T2" fmla="*/ 325 w 1026"/>
                <a:gd name="T3" fmla="*/ 58 h 491"/>
                <a:gd name="T4" fmla="*/ 317 w 1026"/>
                <a:gd name="T5" fmla="*/ 52 h 491"/>
                <a:gd name="T6" fmla="*/ 306 w 1026"/>
                <a:gd name="T7" fmla="*/ 46 h 491"/>
                <a:gd name="T8" fmla="*/ 294 w 1026"/>
                <a:gd name="T9" fmla="*/ 39 h 491"/>
                <a:gd name="T10" fmla="*/ 281 w 1026"/>
                <a:gd name="T11" fmla="*/ 32 h 491"/>
                <a:gd name="T12" fmla="*/ 267 w 1026"/>
                <a:gd name="T13" fmla="*/ 25 h 491"/>
                <a:gd name="T14" fmla="*/ 252 w 1026"/>
                <a:gd name="T15" fmla="*/ 18 h 491"/>
                <a:gd name="T16" fmla="*/ 235 w 1026"/>
                <a:gd name="T17" fmla="*/ 12 h 491"/>
                <a:gd name="T18" fmla="*/ 218 w 1026"/>
                <a:gd name="T19" fmla="*/ 7 h 491"/>
                <a:gd name="T20" fmla="*/ 182 w 1026"/>
                <a:gd name="T21" fmla="*/ 0 h 491"/>
                <a:gd name="T22" fmla="*/ 107 w 1026"/>
                <a:gd name="T23" fmla="*/ 5 h 491"/>
                <a:gd name="T24" fmla="*/ 79 w 1026"/>
                <a:gd name="T25" fmla="*/ 14 h 491"/>
                <a:gd name="T26" fmla="*/ 56 w 1026"/>
                <a:gd name="T27" fmla="*/ 25 h 491"/>
                <a:gd name="T28" fmla="*/ 47 w 1026"/>
                <a:gd name="T29" fmla="*/ 31 h 491"/>
                <a:gd name="T30" fmla="*/ 38 w 1026"/>
                <a:gd name="T31" fmla="*/ 38 h 491"/>
                <a:gd name="T32" fmla="*/ 32 w 1026"/>
                <a:gd name="T33" fmla="*/ 45 h 491"/>
                <a:gd name="T34" fmla="*/ 25 w 1026"/>
                <a:gd name="T35" fmla="*/ 53 h 491"/>
                <a:gd name="T36" fmla="*/ 20 w 1026"/>
                <a:gd name="T37" fmla="*/ 61 h 491"/>
                <a:gd name="T38" fmla="*/ 15 w 1026"/>
                <a:gd name="T39" fmla="*/ 69 h 491"/>
                <a:gd name="T40" fmla="*/ 11 w 1026"/>
                <a:gd name="T41" fmla="*/ 76 h 491"/>
                <a:gd name="T42" fmla="*/ 8 w 1026"/>
                <a:gd name="T43" fmla="*/ 84 h 491"/>
                <a:gd name="T44" fmla="*/ 0 w 1026"/>
                <a:gd name="T45" fmla="*/ 113 h 491"/>
                <a:gd name="T46" fmla="*/ 3 w 1026"/>
                <a:gd name="T47" fmla="*/ 129 h 491"/>
                <a:gd name="T48" fmla="*/ 9 w 1026"/>
                <a:gd name="T49" fmla="*/ 138 h 491"/>
                <a:gd name="T50" fmla="*/ 16 w 1026"/>
                <a:gd name="T51" fmla="*/ 144 h 491"/>
                <a:gd name="T52" fmla="*/ 27 w 1026"/>
                <a:gd name="T53" fmla="*/ 152 h 491"/>
                <a:gd name="T54" fmla="*/ 39 w 1026"/>
                <a:gd name="T55" fmla="*/ 159 h 491"/>
                <a:gd name="T56" fmla="*/ 69 w 1026"/>
                <a:gd name="T57" fmla="*/ 163 h 491"/>
                <a:gd name="T58" fmla="*/ 98 w 1026"/>
                <a:gd name="T59" fmla="*/ 141 h 491"/>
                <a:gd name="T60" fmla="*/ 63 w 1026"/>
                <a:gd name="T61" fmla="*/ 141 h 491"/>
                <a:gd name="T62" fmla="*/ 31 w 1026"/>
                <a:gd name="T63" fmla="*/ 124 h 491"/>
                <a:gd name="T64" fmla="*/ 30 w 1026"/>
                <a:gd name="T65" fmla="*/ 98 h 491"/>
                <a:gd name="T66" fmla="*/ 34 w 1026"/>
                <a:gd name="T67" fmla="*/ 85 h 491"/>
                <a:gd name="T68" fmla="*/ 38 w 1026"/>
                <a:gd name="T69" fmla="*/ 78 h 491"/>
                <a:gd name="T70" fmla="*/ 45 w 1026"/>
                <a:gd name="T71" fmla="*/ 69 h 491"/>
                <a:gd name="T72" fmla="*/ 54 w 1026"/>
                <a:gd name="T73" fmla="*/ 60 h 491"/>
                <a:gd name="T74" fmla="*/ 61 w 1026"/>
                <a:gd name="T75" fmla="*/ 54 h 491"/>
                <a:gd name="T76" fmla="*/ 70 w 1026"/>
                <a:gd name="T77" fmla="*/ 49 h 491"/>
                <a:gd name="T78" fmla="*/ 89 w 1026"/>
                <a:gd name="T79" fmla="*/ 39 h 491"/>
                <a:gd name="T80" fmla="*/ 113 w 1026"/>
                <a:gd name="T81" fmla="*/ 31 h 491"/>
                <a:gd name="T82" fmla="*/ 142 w 1026"/>
                <a:gd name="T83" fmla="*/ 24 h 491"/>
                <a:gd name="T84" fmla="*/ 207 w 1026"/>
                <a:gd name="T85" fmla="*/ 27 h 491"/>
                <a:gd name="T86" fmla="*/ 240 w 1026"/>
                <a:gd name="T87" fmla="*/ 37 h 491"/>
                <a:gd name="T88" fmla="*/ 263 w 1026"/>
                <a:gd name="T89" fmla="*/ 46 h 491"/>
                <a:gd name="T90" fmla="*/ 278 w 1026"/>
                <a:gd name="T91" fmla="*/ 52 h 491"/>
                <a:gd name="T92" fmla="*/ 291 w 1026"/>
                <a:gd name="T93" fmla="*/ 59 h 491"/>
                <a:gd name="T94" fmla="*/ 303 w 1026"/>
                <a:gd name="T95" fmla="*/ 65 h 491"/>
                <a:gd name="T96" fmla="*/ 318 w 1026"/>
                <a:gd name="T97" fmla="*/ 74 h 491"/>
                <a:gd name="T98" fmla="*/ 333 w 1026"/>
                <a:gd name="T99" fmla="*/ 83 h 491"/>
                <a:gd name="T100" fmla="*/ 342 w 1026"/>
                <a:gd name="T101" fmla="*/ 71 h 4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26" h="491">
                  <a:moveTo>
                    <a:pt x="1026" y="213"/>
                  </a:moveTo>
                  <a:lnTo>
                    <a:pt x="1013" y="203"/>
                  </a:lnTo>
                  <a:lnTo>
                    <a:pt x="998" y="190"/>
                  </a:lnTo>
                  <a:lnTo>
                    <a:pt x="976" y="176"/>
                  </a:lnTo>
                  <a:lnTo>
                    <a:pt x="965" y="168"/>
                  </a:lnTo>
                  <a:lnTo>
                    <a:pt x="950" y="158"/>
                  </a:lnTo>
                  <a:lnTo>
                    <a:pt x="935" y="148"/>
                  </a:lnTo>
                  <a:lnTo>
                    <a:pt x="919" y="138"/>
                  </a:lnTo>
                  <a:lnTo>
                    <a:pt x="902" y="128"/>
                  </a:lnTo>
                  <a:lnTo>
                    <a:pt x="883" y="117"/>
                  </a:lnTo>
                  <a:lnTo>
                    <a:pt x="864" y="107"/>
                  </a:lnTo>
                  <a:lnTo>
                    <a:pt x="844" y="97"/>
                  </a:lnTo>
                  <a:lnTo>
                    <a:pt x="824" y="86"/>
                  </a:lnTo>
                  <a:lnTo>
                    <a:pt x="801" y="75"/>
                  </a:lnTo>
                  <a:lnTo>
                    <a:pt x="778" y="66"/>
                  </a:lnTo>
                  <a:lnTo>
                    <a:pt x="755" y="55"/>
                  </a:lnTo>
                  <a:lnTo>
                    <a:pt x="731" y="46"/>
                  </a:lnTo>
                  <a:lnTo>
                    <a:pt x="705" y="37"/>
                  </a:lnTo>
                  <a:lnTo>
                    <a:pt x="679" y="29"/>
                  </a:lnTo>
                  <a:lnTo>
                    <a:pt x="654" y="21"/>
                  </a:lnTo>
                  <a:lnTo>
                    <a:pt x="600" y="9"/>
                  </a:lnTo>
                  <a:lnTo>
                    <a:pt x="545" y="1"/>
                  </a:lnTo>
                  <a:lnTo>
                    <a:pt x="428" y="0"/>
                  </a:lnTo>
                  <a:lnTo>
                    <a:pt x="322" y="14"/>
                  </a:lnTo>
                  <a:lnTo>
                    <a:pt x="278" y="27"/>
                  </a:lnTo>
                  <a:lnTo>
                    <a:pt x="237" y="41"/>
                  </a:lnTo>
                  <a:lnTo>
                    <a:pt x="201" y="56"/>
                  </a:lnTo>
                  <a:lnTo>
                    <a:pt x="169" y="75"/>
                  </a:lnTo>
                  <a:lnTo>
                    <a:pt x="154" y="83"/>
                  </a:lnTo>
                  <a:lnTo>
                    <a:pt x="140" y="93"/>
                  </a:lnTo>
                  <a:lnTo>
                    <a:pt x="128" y="104"/>
                  </a:lnTo>
                  <a:lnTo>
                    <a:pt x="115" y="115"/>
                  </a:lnTo>
                  <a:lnTo>
                    <a:pt x="104" y="125"/>
                  </a:lnTo>
                  <a:lnTo>
                    <a:pt x="95" y="137"/>
                  </a:lnTo>
                  <a:lnTo>
                    <a:pt x="84" y="147"/>
                  </a:lnTo>
                  <a:lnTo>
                    <a:pt x="75" y="159"/>
                  </a:lnTo>
                  <a:lnTo>
                    <a:pt x="67" y="171"/>
                  </a:lnTo>
                  <a:lnTo>
                    <a:pt x="60" y="183"/>
                  </a:lnTo>
                  <a:lnTo>
                    <a:pt x="53" y="194"/>
                  </a:lnTo>
                  <a:lnTo>
                    <a:pt x="46" y="207"/>
                  </a:lnTo>
                  <a:lnTo>
                    <a:pt x="39" y="218"/>
                  </a:lnTo>
                  <a:lnTo>
                    <a:pt x="34" y="229"/>
                  </a:lnTo>
                  <a:lnTo>
                    <a:pt x="29" y="242"/>
                  </a:lnTo>
                  <a:lnTo>
                    <a:pt x="24" y="253"/>
                  </a:lnTo>
                  <a:lnTo>
                    <a:pt x="7" y="298"/>
                  </a:lnTo>
                  <a:lnTo>
                    <a:pt x="0" y="340"/>
                  </a:lnTo>
                  <a:lnTo>
                    <a:pt x="4" y="375"/>
                  </a:lnTo>
                  <a:lnTo>
                    <a:pt x="9" y="390"/>
                  </a:lnTo>
                  <a:lnTo>
                    <a:pt x="17" y="403"/>
                  </a:lnTo>
                  <a:lnTo>
                    <a:pt x="26" y="416"/>
                  </a:lnTo>
                  <a:lnTo>
                    <a:pt x="36" y="426"/>
                  </a:lnTo>
                  <a:lnTo>
                    <a:pt x="47" y="435"/>
                  </a:lnTo>
                  <a:lnTo>
                    <a:pt x="59" y="445"/>
                  </a:lnTo>
                  <a:lnTo>
                    <a:pt x="81" y="459"/>
                  </a:lnTo>
                  <a:lnTo>
                    <a:pt x="102" y="469"/>
                  </a:lnTo>
                  <a:lnTo>
                    <a:pt x="118" y="478"/>
                  </a:lnTo>
                  <a:lnTo>
                    <a:pt x="157" y="487"/>
                  </a:lnTo>
                  <a:lnTo>
                    <a:pt x="206" y="491"/>
                  </a:lnTo>
                  <a:lnTo>
                    <a:pt x="268" y="491"/>
                  </a:lnTo>
                  <a:lnTo>
                    <a:pt x="293" y="426"/>
                  </a:lnTo>
                  <a:lnTo>
                    <a:pt x="261" y="428"/>
                  </a:lnTo>
                  <a:lnTo>
                    <a:pt x="188" y="425"/>
                  </a:lnTo>
                  <a:lnTo>
                    <a:pt x="117" y="399"/>
                  </a:lnTo>
                  <a:lnTo>
                    <a:pt x="94" y="375"/>
                  </a:lnTo>
                  <a:lnTo>
                    <a:pt x="84" y="339"/>
                  </a:lnTo>
                  <a:lnTo>
                    <a:pt x="89" y="296"/>
                  </a:lnTo>
                  <a:lnTo>
                    <a:pt x="95" y="276"/>
                  </a:lnTo>
                  <a:lnTo>
                    <a:pt x="103" y="255"/>
                  </a:lnTo>
                  <a:lnTo>
                    <a:pt x="108" y="246"/>
                  </a:lnTo>
                  <a:lnTo>
                    <a:pt x="114" y="236"/>
                  </a:lnTo>
                  <a:lnTo>
                    <a:pt x="128" y="217"/>
                  </a:lnTo>
                  <a:lnTo>
                    <a:pt x="135" y="208"/>
                  </a:lnTo>
                  <a:lnTo>
                    <a:pt x="143" y="198"/>
                  </a:lnTo>
                  <a:lnTo>
                    <a:pt x="163" y="181"/>
                  </a:lnTo>
                  <a:lnTo>
                    <a:pt x="173" y="173"/>
                  </a:lnTo>
                  <a:lnTo>
                    <a:pt x="184" y="163"/>
                  </a:lnTo>
                  <a:lnTo>
                    <a:pt x="196" y="155"/>
                  </a:lnTo>
                  <a:lnTo>
                    <a:pt x="210" y="147"/>
                  </a:lnTo>
                  <a:lnTo>
                    <a:pt x="237" y="133"/>
                  </a:lnTo>
                  <a:lnTo>
                    <a:pt x="268" y="118"/>
                  </a:lnTo>
                  <a:lnTo>
                    <a:pt x="303" y="105"/>
                  </a:lnTo>
                  <a:lnTo>
                    <a:pt x="340" y="93"/>
                  </a:lnTo>
                  <a:lnTo>
                    <a:pt x="381" y="82"/>
                  </a:lnTo>
                  <a:lnTo>
                    <a:pt x="426" y="72"/>
                  </a:lnTo>
                  <a:lnTo>
                    <a:pt x="522" y="67"/>
                  </a:lnTo>
                  <a:lnTo>
                    <a:pt x="622" y="81"/>
                  </a:lnTo>
                  <a:lnTo>
                    <a:pt x="671" y="95"/>
                  </a:lnTo>
                  <a:lnTo>
                    <a:pt x="720" y="111"/>
                  </a:lnTo>
                  <a:lnTo>
                    <a:pt x="767" y="128"/>
                  </a:lnTo>
                  <a:lnTo>
                    <a:pt x="790" y="138"/>
                  </a:lnTo>
                  <a:lnTo>
                    <a:pt x="812" y="147"/>
                  </a:lnTo>
                  <a:lnTo>
                    <a:pt x="833" y="157"/>
                  </a:lnTo>
                  <a:lnTo>
                    <a:pt x="853" y="168"/>
                  </a:lnTo>
                  <a:lnTo>
                    <a:pt x="874" y="177"/>
                  </a:lnTo>
                  <a:lnTo>
                    <a:pt x="893" y="187"/>
                  </a:lnTo>
                  <a:lnTo>
                    <a:pt x="910" y="196"/>
                  </a:lnTo>
                  <a:lnTo>
                    <a:pt x="927" y="206"/>
                  </a:lnTo>
                  <a:lnTo>
                    <a:pt x="955" y="222"/>
                  </a:lnTo>
                  <a:lnTo>
                    <a:pt x="980" y="238"/>
                  </a:lnTo>
                  <a:lnTo>
                    <a:pt x="998" y="249"/>
                  </a:lnTo>
                  <a:lnTo>
                    <a:pt x="1013" y="258"/>
                  </a:lnTo>
                  <a:lnTo>
                    <a:pt x="1026" y="213"/>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48" name="Freeform 27">
              <a:extLst>
                <a:ext uri="{FF2B5EF4-FFF2-40B4-BE49-F238E27FC236}">
                  <a16:creationId xmlns:a16="http://schemas.microsoft.com/office/drawing/2014/main" id="{9C108521-40A9-4B43-A6BC-3AD20538DA08}"/>
                </a:ext>
              </a:extLst>
            </p:cNvPr>
            <p:cNvSpPr>
              <a:spLocks/>
            </p:cNvSpPr>
            <p:nvPr/>
          </p:nvSpPr>
          <p:spPr bwMode="auto">
            <a:xfrm>
              <a:off x="4276" y="2021"/>
              <a:ext cx="417" cy="409"/>
            </a:xfrm>
            <a:custGeom>
              <a:avLst/>
              <a:gdLst>
                <a:gd name="T0" fmla="*/ 91 w 1252"/>
                <a:gd name="T1" fmla="*/ 13 h 1228"/>
                <a:gd name="T2" fmla="*/ 143 w 1252"/>
                <a:gd name="T3" fmla="*/ 30 h 1228"/>
                <a:gd name="T4" fmla="*/ 194 w 1252"/>
                <a:gd name="T5" fmla="*/ 48 h 1228"/>
                <a:gd name="T6" fmla="*/ 242 w 1252"/>
                <a:gd name="T7" fmla="*/ 67 h 1228"/>
                <a:gd name="T8" fmla="*/ 283 w 1252"/>
                <a:gd name="T9" fmla="*/ 87 h 1228"/>
                <a:gd name="T10" fmla="*/ 313 w 1252"/>
                <a:gd name="T11" fmla="*/ 107 h 1228"/>
                <a:gd name="T12" fmla="*/ 336 w 1252"/>
                <a:gd name="T13" fmla="*/ 127 h 1228"/>
                <a:gd name="T14" fmla="*/ 354 w 1252"/>
                <a:gd name="T15" fmla="*/ 147 h 1228"/>
                <a:gd name="T16" fmla="*/ 368 w 1252"/>
                <a:gd name="T17" fmla="*/ 168 h 1228"/>
                <a:gd name="T18" fmla="*/ 379 w 1252"/>
                <a:gd name="T19" fmla="*/ 189 h 1228"/>
                <a:gd name="T20" fmla="*/ 388 w 1252"/>
                <a:gd name="T21" fmla="*/ 208 h 1228"/>
                <a:gd name="T22" fmla="*/ 402 w 1252"/>
                <a:gd name="T23" fmla="*/ 248 h 1228"/>
                <a:gd name="T24" fmla="*/ 378 w 1252"/>
                <a:gd name="T25" fmla="*/ 409 h 1228"/>
                <a:gd name="T26" fmla="*/ 368 w 1252"/>
                <a:gd name="T27" fmla="*/ 387 h 1228"/>
                <a:gd name="T28" fmla="*/ 359 w 1252"/>
                <a:gd name="T29" fmla="*/ 371 h 1228"/>
                <a:gd name="T30" fmla="*/ 348 w 1252"/>
                <a:gd name="T31" fmla="*/ 352 h 1228"/>
                <a:gd name="T32" fmla="*/ 336 w 1252"/>
                <a:gd name="T33" fmla="*/ 331 h 1228"/>
                <a:gd name="T34" fmla="*/ 323 w 1252"/>
                <a:gd name="T35" fmla="*/ 308 h 1228"/>
                <a:gd name="T36" fmla="*/ 308 w 1252"/>
                <a:gd name="T37" fmla="*/ 285 h 1228"/>
                <a:gd name="T38" fmla="*/ 292 w 1252"/>
                <a:gd name="T39" fmla="*/ 262 h 1228"/>
                <a:gd name="T40" fmla="*/ 276 w 1252"/>
                <a:gd name="T41" fmla="*/ 240 h 1228"/>
                <a:gd name="T42" fmla="*/ 259 w 1252"/>
                <a:gd name="T43" fmla="*/ 221 h 1228"/>
                <a:gd name="T44" fmla="*/ 239 w 1252"/>
                <a:gd name="T45" fmla="*/ 202 h 1228"/>
                <a:gd name="T46" fmla="*/ 204 w 1252"/>
                <a:gd name="T47" fmla="*/ 180 h 1228"/>
                <a:gd name="T48" fmla="*/ 161 w 1252"/>
                <a:gd name="T49" fmla="*/ 160 h 1228"/>
                <a:gd name="T50" fmla="*/ 114 w 1252"/>
                <a:gd name="T51" fmla="*/ 140 h 1228"/>
                <a:gd name="T52" fmla="*/ 69 w 1252"/>
                <a:gd name="T53" fmla="*/ 124 h 1228"/>
                <a:gd name="T54" fmla="*/ 15 w 1252"/>
                <a:gd name="T55" fmla="*/ 105 h 1228"/>
                <a:gd name="T56" fmla="*/ 38 w 1252"/>
                <a:gd name="T57" fmla="*/ 96 h 1228"/>
                <a:gd name="T58" fmla="*/ 118 w 1252"/>
                <a:gd name="T59" fmla="*/ 119 h 1228"/>
                <a:gd name="T60" fmla="*/ 166 w 1252"/>
                <a:gd name="T61" fmla="*/ 135 h 1228"/>
                <a:gd name="T62" fmla="*/ 215 w 1252"/>
                <a:gd name="T63" fmla="*/ 156 h 1228"/>
                <a:gd name="T64" fmla="*/ 255 w 1252"/>
                <a:gd name="T65" fmla="*/ 179 h 1228"/>
                <a:gd name="T66" fmla="*/ 275 w 1252"/>
                <a:gd name="T67" fmla="*/ 196 h 1228"/>
                <a:gd name="T68" fmla="*/ 294 w 1252"/>
                <a:gd name="T69" fmla="*/ 215 h 1228"/>
                <a:gd name="T70" fmla="*/ 311 w 1252"/>
                <a:gd name="T71" fmla="*/ 235 h 1228"/>
                <a:gd name="T72" fmla="*/ 326 w 1252"/>
                <a:gd name="T73" fmla="*/ 257 h 1228"/>
                <a:gd name="T74" fmla="*/ 340 w 1252"/>
                <a:gd name="T75" fmla="*/ 279 h 1228"/>
                <a:gd name="T76" fmla="*/ 352 w 1252"/>
                <a:gd name="T77" fmla="*/ 300 h 1228"/>
                <a:gd name="T78" fmla="*/ 362 w 1252"/>
                <a:gd name="T79" fmla="*/ 319 h 1228"/>
                <a:gd name="T80" fmla="*/ 370 w 1252"/>
                <a:gd name="T81" fmla="*/ 337 h 1228"/>
                <a:gd name="T82" fmla="*/ 384 w 1252"/>
                <a:gd name="T83" fmla="*/ 371 h 1228"/>
                <a:gd name="T84" fmla="*/ 388 w 1252"/>
                <a:gd name="T85" fmla="*/ 294 h 1228"/>
                <a:gd name="T86" fmla="*/ 374 w 1252"/>
                <a:gd name="T87" fmla="*/ 250 h 1228"/>
                <a:gd name="T88" fmla="*/ 359 w 1252"/>
                <a:gd name="T89" fmla="*/ 213 h 1228"/>
                <a:gd name="T90" fmla="*/ 347 w 1252"/>
                <a:gd name="T91" fmla="*/ 190 h 1228"/>
                <a:gd name="T92" fmla="*/ 332 w 1252"/>
                <a:gd name="T93" fmla="*/ 167 h 1228"/>
                <a:gd name="T94" fmla="*/ 315 w 1252"/>
                <a:gd name="T95" fmla="*/ 146 h 1228"/>
                <a:gd name="T96" fmla="*/ 296 w 1252"/>
                <a:gd name="T97" fmla="*/ 128 h 1228"/>
                <a:gd name="T98" fmla="*/ 274 w 1252"/>
                <a:gd name="T99" fmla="*/ 113 h 1228"/>
                <a:gd name="T100" fmla="*/ 240 w 1252"/>
                <a:gd name="T101" fmla="*/ 93 h 1228"/>
                <a:gd name="T102" fmla="*/ 188 w 1252"/>
                <a:gd name="T103" fmla="*/ 69 h 1228"/>
                <a:gd name="T104" fmla="*/ 137 w 1252"/>
                <a:gd name="T105" fmla="*/ 49 h 1228"/>
                <a:gd name="T106" fmla="*/ 77 w 1252"/>
                <a:gd name="T107" fmla="*/ 28 h 1228"/>
                <a:gd name="T108" fmla="*/ 48 w 1252"/>
                <a:gd name="T109" fmla="*/ 0 h 12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52" h="1228">
                  <a:moveTo>
                    <a:pt x="145" y="0"/>
                  </a:moveTo>
                  <a:lnTo>
                    <a:pt x="168" y="6"/>
                  </a:lnTo>
                  <a:lnTo>
                    <a:pt x="195" y="14"/>
                  </a:lnTo>
                  <a:lnTo>
                    <a:pt x="230" y="25"/>
                  </a:lnTo>
                  <a:lnTo>
                    <a:pt x="272" y="38"/>
                  </a:lnTo>
                  <a:lnTo>
                    <a:pt x="320" y="54"/>
                  </a:lnTo>
                  <a:lnTo>
                    <a:pt x="347" y="62"/>
                  </a:lnTo>
                  <a:lnTo>
                    <a:pt x="374" y="72"/>
                  </a:lnTo>
                  <a:lnTo>
                    <a:pt x="402" y="81"/>
                  </a:lnTo>
                  <a:lnTo>
                    <a:pt x="430" y="90"/>
                  </a:lnTo>
                  <a:lnTo>
                    <a:pt x="460" y="100"/>
                  </a:lnTo>
                  <a:lnTo>
                    <a:pt x="490" y="111"/>
                  </a:lnTo>
                  <a:lnTo>
                    <a:pt x="520" y="122"/>
                  </a:lnTo>
                  <a:lnTo>
                    <a:pt x="550" y="132"/>
                  </a:lnTo>
                  <a:lnTo>
                    <a:pt x="581" y="144"/>
                  </a:lnTo>
                  <a:lnTo>
                    <a:pt x="611" y="156"/>
                  </a:lnTo>
                  <a:lnTo>
                    <a:pt x="640" y="166"/>
                  </a:lnTo>
                  <a:lnTo>
                    <a:pt x="670" y="179"/>
                  </a:lnTo>
                  <a:lnTo>
                    <a:pt x="698" y="191"/>
                  </a:lnTo>
                  <a:lnTo>
                    <a:pt x="727" y="202"/>
                  </a:lnTo>
                  <a:lnTo>
                    <a:pt x="754" y="214"/>
                  </a:lnTo>
                  <a:lnTo>
                    <a:pt x="779" y="226"/>
                  </a:lnTo>
                  <a:lnTo>
                    <a:pt x="804" y="237"/>
                  </a:lnTo>
                  <a:lnTo>
                    <a:pt x="828" y="249"/>
                  </a:lnTo>
                  <a:lnTo>
                    <a:pt x="849" y="261"/>
                  </a:lnTo>
                  <a:lnTo>
                    <a:pt x="870" y="273"/>
                  </a:lnTo>
                  <a:lnTo>
                    <a:pt x="889" y="284"/>
                  </a:lnTo>
                  <a:lnTo>
                    <a:pt x="906" y="296"/>
                  </a:lnTo>
                  <a:lnTo>
                    <a:pt x="924" y="307"/>
                  </a:lnTo>
                  <a:lnTo>
                    <a:pt x="940" y="320"/>
                  </a:lnTo>
                  <a:lnTo>
                    <a:pt x="954" y="331"/>
                  </a:lnTo>
                  <a:lnTo>
                    <a:pt x="970" y="343"/>
                  </a:lnTo>
                  <a:lnTo>
                    <a:pt x="984" y="356"/>
                  </a:lnTo>
                  <a:lnTo>
                    <a:pt x="997" y="368"/>
                  </a:lnTo>
                  <a:lnTo>
                    <a:pt x="1010" y="380"/>
                  </a:lnTo>
                  <a:lnTo>
                    <a:pt x="1022" y="393"/>
                  </a:lnTo>
                  <a:lnTo>
                    <a:pt x="1034" y="405"/>
                  </a:lnTo>
                  <a:lnTo>
                    <a:pt x="1044" y="418"/>
                  </a:lnTo>
                  <a:lnTo>
                    <a:pt x="1054" y="430"/>
                  </a:lnTo>
                  <a:lnTo>
                    <a:pt x="1064" y="442"/>
                  </a:lnTo>
                  <a:lnTo>
                    <a:pt x="1074" y="455"/>
                  </a:lnTo>
                  <a:lnTo>
                    <a:pt x="1082" y="468"/>
                  </a:lnTo>
                  <a:lnTo>
                    <a:pt x="1090" y="480"/>
                  </a:lnTo>
                  <a:lnTo>
                    <a:pt x="1099" y="493"/>
                  </a:lnTo>
                  <a:lnTo>
                    <a:pt x="1106" y="505"/>
                  </a:lnTo>
                  <a:lnTo>
                    <a:pt x="1113" y="517"/>
                  </a:lnTo>
                  <a:lnTo>
                    <a:pt x="1120" y="530"/>
                  </a:lnTo>
                  <a:lnTo>
                    <a:pt x="1126" y="541"/>
                  </a:lnTo>
                  <a:lnTo>
                    <a:pt x="1133" y="553"/>
                  </a:lnTo>
                  <a:lnTo>
                    <a:pt x="1139" y="567"/>
                  </a:lnTo>
                  <a:lnTo>
                    <a:pt x="1145" y="578"/>
                  </a:lnTo>
                  <a:lnTo>
                    <a:pt x="1150" y="591"/>
                  </a:lnTo>
                  <a:lnTo>
                    <a:pt x="1156" y="602"/>
                  </a:lnTo>
                  <a:lnTo>
                    <a:pt x="1161" y="614"/>
                  </a:lnTo>
                  <a:lnTo>
                    <a:pt x="1165" y="626"/>
                  </a:lnTo>
                  <a:lnTo>
                    <a:pt x="1172" y="637"/>
                  </a:lnTo>
                  <a:lnTo>
                    <a:pt x="1176" y="648"/>
                  </a:lnTo>
                  <a:lnTo>
                    <a:pt x="1182" y="660"/>
                  </a:lnTo>
                  <a:lnTo>
                    <a:pt x="1200" y="712"/>
                  </a:lnTo>
                  <a:lnTo>
                    <a:pt x="1208" y="744"/>
                  </a:lnTo>
                  <a:lnTo>
                    <a:pt x="1215" y="778"/>
                  </a:lnTo>
                  <a:lnTo>
                    <a:pt x="1227" y="851"/>
                  </a:lnTo>
                  <a:lnTo>
                    <a:pt x="1237" y="925"/>
                  </a:lnTo>
                  <a:lnTo>
                    <a:pt x="1252" y="1102"/>
                  </a:lnTo>
                  <a:lnTo>
                    <a:pt x="1136" y="1228"/>
                  </a:lnTo>
                  <a:lnTo>
                    <a:pt x="1134" y="1223"/>
                  </a:lnTo>
                  <a:lnTo>
                    <a:pt x="1124" y="1206"/>
                  </a:lnTo>
                  <a:lnTo>
                    <a:pt x="1119" y="1194"/>
                  </a:lnTo>
                  <a:lnTo>
                    <a:pt x="1111" y="1179"/>
                  </a:lnTo>
                  <a:lnTo>
                    <a:pt x="1104" y="1163"/>
                  </a:lnTo>
                  <a:lnTo>
                    <a:pt x="1099" y="1155"/>
                  </a:lnTo>
                  <a:lnTo>
                    <a:pt x="1093" y="1145"/>
                  </a:lnTo>
                  <a:lnTo>
                    <a:pt x="1088" y="1135"/>
                  </a:lnTo>
                  <a:lnTo>
                    <a:pt x="1083" y="1125"/>
                  </a:lnTo>
                  <a:lnTo>
                    <a:pt x="1077" y="1115"/>
                  </a:lnTo>
                  <a:lnTo>
                    <a:pt x="1072" y="1104"/>
                  </a:lnTo>
                  <a:lnTo>
                    <a:pt x="1066" y="1092"/>
                  </a:lnTo>
                  <a:lnTo>
                    <a:pt x="1059" y="1082"/>
                  </a:lnTo>
                  <a:lnTo>
                    <a:pt x="1053" y="1069"/>
                  </a:lnTo>
                  <a:lnTo>
                    <a:pt x="1046" y="1057"/>
                  </a:lnTo>
                  <a:lnTo>
                    <a:pt x="1039" y="1045"/>
                  </a:lnTo>
                  <a:lnTo>
                    <a:pt x="1032" y="1031"/>
                  </a:lnTo>
                  <a:lnTo>
                    <a:pt x="1024" y="1019"/>
                  </a:lnTo>
                  <a:lnTo>
                    <a:pt x="1017" y="1005"/>
                  </a:lnTo>
                  <a:lnTo>
                    <a:pt x="1009" y="993"/>
                  </a:lnTo>
                  <a:lnTo>
                    <a:pt x="1002" y="980"/>
                  </a:lnTo>
                  <a:lnTo>
                    <a:pt x="994" y="965"/>
                  </a:lnTo>
                  <a:lnTo>
                    <a:pt x="985" y="952"/>
                  </a:lnTo>
                  <a:lnTo>
                    <a:pt x="977" y="939"/>
                  </a:lnTo>
                  <a:lnTo>
                    <a:pt x="969" y="924"/>
                  </a:lnTo>
                  <a:lnTo>
                    <a:pt x="960" y="911"/>
                  </a:lnTo>
                  <a:lnTo>
                    <a:pt x="951" y="896"/>
                  </a:lnTo>
                  <a:lnTo>
                    <a:pt x="942" y="883"/>
                  </a:lnTo>
                  <a:lnTo>
                    <a:pt x="933" y="869"/>
                  </a:lnTo>
                  <a:lnTo>
                    <a:pt x="924" y="855"/>
                  </a:lnTo>
                  <a:lnTo>
                    <a:pt x="914" y="841"/>
                  </a:lnTo>
                  <a:lnTo>
                    <a:pt x="905" y="827"/>
                  </a:lnTo>
                  <a:lnTo>
                    <a:pt x="896" y="813"/>
                  </a:lnTo>
                  <a:lnTo>
                    <a:pt x="887" y="800"/>
                  </a:lnTo>
                  <a:lnTo>
                    <a:pt x="876" y="786"/>
                  </a:lnTo>
                  <a:lnTo>
                    <a:pt x="867" y="774"/>
                  </a:lnTo>
                  <a:lnTo>
                    <a:pt x="858" y="759"/>
                  </a:lnTo>
                  <a:lnTo>
                    <a:pt x="847" y="747"/>
                  </a:lnTo>
                  <a:lnTo>
                    <a:pt x="837" y="735"/>
                  </a:lnTo>
                  <a:lnTo>
                    <a:pt x="828" y="722"/>
                  </a:lnTo>
                  <a:lnTo>
                    <a:pt x="819" y="710"/>
                  </a:lnTo>
                  <a:lnTo>
                    <a:pt x="807" y="699"/>
                  </a:lnTo>
                  <a:lnTo>
                    <a:pt x="798" y="686"/>
                  </a:lnTo>
                  <a:lnTo>
                    <a:pt x="788" y="675"/>
                  </a:lnTo>
                  <a:lnTo>
                    <a:pt x="777" y="665"/>
                  </a:lnTo>
                  <a:lnTo>
                    <a:pt x="758" y="643"/>
                  </a:lnTo>
                  <a:lnTo>
                    <a:pt x="748" y="634"/>
                  </a:lnTo>
                  <a:lnTo>
                    <a:pt x="737" y="623"/>
                  </a:lnTo>
                  <a:lnTo>
                    <a:pt x="727" y="615"/>
                  </a:lnTo>
                  <a:lnTo>
                    <a:pt x="717" y="606"/>
                  </a:lnTo>
                  <a:lnTo>
                    <a:pt x="697" y="592"/>
                  </a:lnTo>
                  <a:lnTo>
                    <a:pt x="678" y="578"/>
                  </a:lnTo>
                  <a:lnTo>
                    <a:pt x="658" y="565"/>
                  </a:lnTo>
                  <a:lnTo>
                    <a:pt x="636" y="552"/>
                  </a:lnTo>
                  <a:lnTo>
                    <a:pt x="613" y="540"/>
                  </a:lnTo>
                  <a:lnTo>
                    <a:pt x="589" y="528"/>
                  </a:lnTo>
                  <a:lnTo>
                    <a:pt x="563" y="515"/>
                  </a:lnTo>
                  <a:lnTo>
                    <a:pt x="538" y="503"/>
                  </a:lnTo>
                  <a:lnTo>
                    <a:pt x="511" y="491"/>
                  </a:lnTo>
                  <a:lnTo>
                    <a:pt x="484" y="479"/>
                  </a:lnTo>
                  <a:lnTo>
                    <a:pt x="456" y="467"/>
                  </a:lnTo>
                  <a:lnTo>
                    <a:pt x="428" y="455"/>
                  </a:lnTo>
                  <a:lnTo>
                    <a:pt x="400" y="444"/>
                  </a:lnTo>
                  <a:lnTo>
                    <a:pt x="372" y="432"/>
                  </a:lnTo>
                  <a:lnTo>
                    <a:pt x="343" y="421"/>
                  </a:lnTo>
                  <a:lnTo>
                    <a:pt x="315" y="410"/>
                  </a:lnTo>
                  <a:lnTo>
                    <a:pt x="287" y="400"/>
                  </a:lnTo>
                  <a:lnTo>
                    <a:pt x="261" y="390"/>
                  </a:lnTo>
                  <a:lnTo>
                    <a:pt x="234" y="380"/>
                  </a:lnTo>
                  <a:lnTo>
                    <a:pt x="208" y="371"/>
                  </a:lnTo>
                  <a:lnTo>
                    <a:pt x="183" y="362"/>
                  </a:lnTo>
                  <a:lnTo>
                    <a:pt x="160" y="353"/>
                  </a:lnTo>
                  <a:lnTo>
                    <a:pt x="115" y="338"/>
                  </a:lnTo>
                  <a:lnTo>
                    <a:pt x="77" y="325"/>
                  </a:lnTo>
                  <a:lnTo>
                    <a:pt x="44" y="314"/>
                  </a:lnTo>
                  <a:lnTo>
                    <a:pt x="21" y="307"/>
                  </a:lnTo>
                  <a:lnTo>
                    <a:pt x="0" y="300"/>
                  </a:lnTo>
                  <a:lnTo>
                    <a:pt x="14" y="265"/>
                  </a:lnTo>
                  <a:lnTo>
                    <a:pt x="80" y="280"/>
                  </a:lnTo>
                  <a:lnTo>
                    <a:pt x="113" y="288"/>
                  </a:lnTo>
                  <a:lnTo>
                    <a:pt x="155" y="298"/>
                  </a:lnTo>
                  <a:lnTo>
                    <a:pt x="199" y="309"/>
                  </a:lnTo>
                  <a:lnTo>
                    <a:pt x="247" y="323"/>
                  </a:lnTo>
                  <a:lnTo>
                    <a:pt x="300" y="338"/>
                  </a:lnTo>
                  <a:lnTo>
                    <a:pt x="355" y="356"/>
                  </a:lnTo>
                  <a:lnTo>
                    <a:pt x="383" y="365"/>
                  </a:lnTo>
                  <a:lnTo>
                    <a:pt x="412" y="374"/>
                  </a:lnTo>
                  <a:lnTo>
                    <a:pt x="442" y="385"/>
                  </a:lnTo>
                  <a:lnTo>
                    <a:pt x="471" y="395"/>
                  </a:lnTo>
                  <a:lnTo>
                    <a:pt x="499" y="406"/>
                  </a:lnTo>
                  <a:lnTo>
                    <a:pt x="529" y="419"/>
                  </a:lnTo>
                  <a:lnTo>
                    <a:pt x="558" y="430"/>
                  </a:lnTo>
                  <a:lnTo>
                    <a:pt x="588" y="442"/>
                  </a:lnTo>
                  <a:lnTo>
                    <a:pt x="616" y="455"/>
                  </a:lnTo>
                  <a:lnTo>
                    <a:pt x="645" y="468"/>
                  </a:lnTo>
                  <a:lnTo>
                    <a:pt x="672" y="481"/>
                  </a:lnTo>
                  <a:lnTo>
                    <a:pt x="699" y="496"/>
                  </a:lnTo>
                  <a:lnTo>
                    <a:pt x="727" y="511"/>
                  </a:lnTo>
                  <a:lnTo>
                    <a:pt x="754" y="528"/>
                  </a:lnTo>
                  <a:lnTo>
                    <a:pt x="766" y="537"/>
                  </a:lnTo>
                  <a:lnTo>
                    <a:pt x="778" y="546"/>
                  </a:lnTo>
                  <a:lnTo>
                    <a:pt x="791" y="557"/>
                  </a:lnTo>
                  <a:lnTo>
                    <a:pt x="803" y="567"/>
                  </a:lnTo>
                  <a:lnTo>
                    <a:pt x="814" y="576"/>
                  </a:lnTo>
                  <a:lnTo>
                    <a:pt x="827" y="587"/>
                  </a:lnTo>
                  <a:lnTo>
                    <a:pt x="838" y="598"/>
                  </a:lnTo>
                  <a:lnTo>
                    <a:pt x="849" y="610"/>
                  </a:lnTo>
                  <a:lnTo>
                    <a:pt x="861" y="621"/>
                  </a:lnTo>
                  <a:lnTo>
                    <a:pt x="872" y="633"/>
                  </a:lnTo>
                  <a:lnTo>
                    <a:pt x="882" y="645"/>
                  </a:lnTo>
                  <a:lnTo>
                    <a:pt x="894" y="656"/>
                  </a:lnTo>
                  <a:lnTo>
                    <a:pt x="904" y="669"/>
                  </a:lnTo>
                  <a:lnTo>
                    <a:pt x="914" y="681"/>
                  </a:lnTo>
                  <a:lnTo>
                    <a:pt x="925" y="695"/>
                  </a:lnTo>
                  <a:lnTo>
                    <a:pt x="935" y="707"/>
                  </a:lnTo>
                  <a:lnTo>
                    <a:pt x="944" y="720"/>
                  </a:lnTo>
                  <a:lnTo>
                    <a:pt x="953" y="733"/>
                  </a:lnTo>
                  <a:lnTo>
                    <a:pt x="963" y="746"/>
                  </a:lnTo>
                  <a:lnTo>
                    <a:pt x="972" y="758"/>
                  </a:lnTo>
                  <a:lnTo>
                    <a:pt x="980" y="772"/>
                  </a:lnTo>
                  <a:lnTo>
                    <a:pt x="988" y="785"/>
                  </a:lnTo>
                  <a:lnTo>
                    <a:pt x="997" y="797"/>
                  </a:lnTo>
                  <a:lnTo>
                    <a:pt x="1006" y="811"/>
                  </a:lnTo>
                  <a:lnTo>
                    <a:pt x="1013" y="823"/>
                  </a:lnTo>
                  <a:lnTo>
                    <a:pt x="1021" y="837"/>
                  </a:lnTo>
                  <a:lnTo>
                    <a:pt x="1029" y="850"/>
                  </a:lnTo>
                  <a:lnTo>
                    <a:pt x="1037" y="862"/>
                  </a:lnTo>
                  <a:lnTo>
                    <a:pt x="1043" y="875"/>
                  </a:lnTo>
                  <a:lnTo>
                    <a:pt x="1050" y="888"/>
                  </a:lnTo>
                  <a:lnTo>
                    <a:pt x="1057" y="900"/>
                  </a:lnTo>
                  <a:lnTo>
                    <a:pt x="1064" y="912"/>
                  </a:lnTo>
                  <a:lnTo>
                    <a:pt x="1070" y="924"/>
                  </a:lnTo>
                  <a:lnTo>
                    <a:pt x="1076" y="936"/>
                  </a:lnTo>
                  <a:lnTo>
                    <a:pt x="1081" y="948"/>
                  </a:lnTo>
                  <a:lnTo>
                    <a:pt x="1087" y="959"/>
                  </a:lnTo>
                  <a:lnTo>
                    <a:pt x="1092" y="970"/>
                  </a:lnTo>
                  <a:lnTo>
                    <a:pt x="1098" y="982"/>
                  </a:lnTo>
                  <a:lnTo>
                    <a:pt x="1104" y="992"/>
                  </a:lnTo>
                  <a:lnTo>
                    <a:pt x="1108" y="1001"/>
                  </a:lnTo>
                  <a:lnTo>
                    <a:pt x="1112" y="1013"/>
                  </a:lnTo>
                  <a:lnTo>
                    <a:pt x="1117" y="1021"/>
                  </a:lnTo>
                  <a:lnTo>
                    <a:pt x="1124" y="1039"/>
                  </a:lnTo>
                  <a:lnTo>
                    <a:pt x="1138" y="1070"/>
                  </a:lnTo>
                  <a:lnTo>
                    <a:pt x="1147" y="1094"/>
                  </a:lnTo>
                  <a:lnTo>
                    <a:pt x="1154" y="1115"/>
                  </a:lnTo>
                  <a:lnTo>
                    <a:pt x="1195" y="1047"/>
                  </a:lnTo>
                  <a:lnTo>
                    <a:pt x="1192" y="1025"/>
                  </a:lnTo>
                  <a:lnTo>
                    <a:pt x="1182" y="967"/>
                  </a:lnTo>
                  <a:lnTo>
                    <a:pt x="1175" y="928"/>
                  </a:lnTo>
                  <a:lnTo>
                    <a:pt x="1164" y="883"/>
                  </a:lnTo>
                  <a:lnTo>
                    <a:pt x="1157" y="858"/>
                  </a:lnTo>
                  <a:lnTo>
                    <a:pt x="1151" y="832"/>
                  </a:lnTo>
                  <a:lnTo>
                    <a:pt x="1143" y="807"/>
                  </a:lnTo>
                  <a:lnTo>
                    <a:pt x="1135" y="780"/>
                  </a:lnTo>
                  <a:lnTo>
                    <a:pt x="1124" y="752"/>
                  </a:lnTo>
                  <a:lnTo>
                    <a:pt x="1114" y="724"/>
                  </a:lnTo>
                  <a:lnTo>
                    <a:pt x="1104" y="696"/>
                  </a:lnTo>
                  <a:lnTo>
                    <a:pt x="1091" y="668"/>
                  </a:lnTo>
                  <a:lnTo>
                    <a:pt x="1085" y="653"/>
                  </a:lnTo>
                  <a:lnTo>
                    <a:pt x="1079" y="639"/>
                  </a:lnTo>
                  <a:lnTo>
                    <a:pt x="1072" y="625"/>
                  </a:lnTo>
                  <a:lnTo>
                    <a:pt x="1064" y="610"/>
                  </a:lnTo>
                  <a:lnTo>
                    <a:pt x="1057" y="596"/>
                  </a:lnTo>
                  <a:lnTo>
                    <a:pt x="1050" y="582"/>
                  </a:lnTo>
                  <a:lnTo>
                    <a:pt x="1042" y="569"/>
                  </a:lnTo>
                  <a:lnTo>
                    <a:pt x="1034" y="554"/>
                  </a:lnTo>
                  <a:lnTo>
                    <a:pt x="1024" y="541"/>
                  </a:lnTo>
                  <a:lnTo>
                    <a:pt x="1016" y="528"/>
                  </a:lnTo>
                  <a:lnTo>
                    <a:pt x="1007" y="514"/>
                  </a:lnTo>
                  <a:lnTo>
                    <a:pt x="998" y="501"/>
                  </a:lnTo>
                  <a:lnTo>
                    <a:pt x="988" y="489"/>
                  </a:lnTo>
                  <a:lnTo>
                    <a:pt x="978" y="475"/>
                  </a:lnTo>
                  <a:lnTo>
                    <a:pt x="968" y="463"/>
                  </a:lnTo>
                  <a:lnTo>
                    <a:pt x="958" y="451"/>
                  </a:lnTo>
                  <a:lnTo>
                    <a:pt x="946" y="439"/>
                  </a:lnTo>
                  <a:lnTo>
                    <a:pt x="936" y="428"/>
                  </a:lnTo>
                  <a:lnTo>
                    <a:pt x="925" y="417"/>
                  </a:lnTo>
                  <a:lnTo>
                    <a:pt x="913" y="406"/>
                  </a:lnTo>
                  <a:lnTo>
                    <a:pt x="901" y="395"/>
                  </a:lnTo>
                  <a:lnTo>
                    <a:pt x="889" y="385"/>
                  </a:lnTo>
                  <a:lnTo>
                    <a:pt x="876" y="374"/>
                  </a:lnTo>
                  <a:lnTo>
                    <a:pt x="863" y="365"/>
                  </a:lnTo>
                  <a:lnTo>
                    <a:pt x="849" y="356"/>
                  </a:lnTo>
                  <a:lnTo>
                    <a:pt x="836" y="348"/>
                  </a:lnTo>
                  <a:lnTo>
                    <a:pt x="823" y="338"/>
                  </a:lnTo>
                  <a:lnTo>
                    <a:pt x="807" y="330"/>
                  </a:lnTo>
                  <a:lnTo>
                    <a:pt x="794" y="321"/>
                  </a:lnTo>
                  <a:lnTo>
                    <a:pt x="779" y="313"/>
                  </a:lnTo>
                  <a:lnTo>
                    <a:pt x="750" y="296"/>
                  </a:lnTo>
                  <a:lnTo>
                    <a:pt x="720" y="280"/>
                  </a:lnTo>
                  <a:lnTo>
                    <a:pt x="689" y="264"/>
                  </a:lnTo>
                  <a:lnTo>
                    <a:pt x="658" y="249"/>
                  </a:lnTo>
                  <a:lnTo>
                    <a:pt x="627" y="234"/>
                  </a:lnTo>
                  <a:lnTo>
                    <a:pt x="595" y="220"/>
                  </a:lnTo>
                  <a:lnTo>
                    <a:pt x="564" y="207"/>
                  </a:lnTo>
                  <a:lnTo>
                    <a:pt x="533" y="192"/>
                  </a:lnTo>
                  <a:lnTo>
                    <a:pt x="503" y="180"/>
                  </a:lnTo>
                  <a:lnTo>
                    <a:pt x="472" y="167"/>
                  </a:lnTo>
                  <a:lnTo>
                    <a:pt x="442" y="157"/>
                  </a:lnTo>
                  <a:lnTo>
                    <a:pt x="412" y="146"/>
                  </a:lnTo>
                  <a:lnTo>
                    <a:pt x="383" y="135"/>
                  </a:lnTo>
                  <a:lnTo>
                    <a:pt x="355" y="125"/>
                  </a:lnTo>
                  <a:lnTo>
                    <a:pt x="329" y="116"/>
                  </a:lnTo>
                  <a:lnTo>
                    <a:pt x="278" y="99"/>
                  </a:lnTo>
                  <a:lnTo>
                    <a:pt x="232" y="85"/>
                  </a:lnTo>
                  <a:lnTo>
                    <a:pt x="193" y="73"/>
                  </a:lnTo>
                  <a:lnTo>
                    <a:pt x="136" y="57"/>
                  </a:lnTo>
                  <a:lnTo>
                    <a:pt x="115" y="51"/>
                  </a:lnTo>
                  <a:lnTo>
                    <a:pt x="1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49" name="Freeform 28">
              <a:extLst>
                <a:ext uri="{FF2B5EF4-FFF2-40B4-BE49-F238E27FC236}">
                  <a16:creationId xmlns:a16="http://schemas.microsoft.com/office/drawing/2014/main" id="{4F16A0E2-4B46-4BB6-9059-2BCD60111FC0}"/>
                </a:ext>
              </a:extLst>
            </p:cNvPr>
            <p:cNvSpPr>
              <a:spLocks/>
            </p:cNvSpPr>
            <p:nvPr/>
          </p:nvSpPr>
          <p:spPr bwMode="auto">
            <a:xfrm>
              <a:off x="4094" y="2068"/>
              <a:ext cx="173" cy="232"/>
            </a:xfrm>
            <a:custGeom>
              <a:avLst/>
              <a:gdLst>
                <a:gd name="T0" fmla="*/ 21 w 517"/>
                <a:gd name="T1" fmla="*/ 0 h 696"/>
                <a:gd name="T2" fmla="*/ 11 w 517"/>
                <a:gd name="T3" fmla="*/ 5 h 696"/>
                <a:gd name="T4" fmla="*/ 0 w 517"/>
                <a:gd name="T5" fmla="*/ 26 h 696"/>
                <a:gd name="T6" fmla="*/ 3 w 517"/>
                <a:gd name="T7" fmla="*/ 43 h 696"/>
                <a:gd name="T8" fmla="*/ 7 w 517"/>
                <a:gd name="T9" fmla="*/ 52 h 696"/>
                <a:gd name="T10" fmla="*/ 12 w 517"/>
                <a:gd name="T11" fmla="*/ 61 h 696"/>
                <a:gd name="T12" fmla="*/ 21 w 517"/>
                <a:gd name="T13" fmla="*/ 75 h 696"/>
                <a:gd name="T14" fmla="*/ 26 w 517"/>
                <a:gd name="T15" fmla="*/ 81 h 696"/>
                <a:gd name="T16" fmla="*/ 72 w 517"/>
                <a:gd name="T17" fmla="*/ 135 h 696"/>
                <a:gd name="T18" fmla="*/ 162 w 517"/>
                <a:gd name="T19" fmla="*/ 232 h 696"/>
                <a:gd name="T20" fmla="*/ 173 w 517"/>
                <a:gd name="T21" fmla="*/ 214 h 696"/>
                <a:gd name="T22" fmla="*/ 170 w 517"/>
                <a:gd name="T23" fmla="*/ 212 h 696"/>
                <a:gd name="T24" fmla="*/ 164 w 517"/>
                <a:gd name="T25" fmla="*/ 205 h 696"/>
                <a:gd name="T26" fmla="*/ 159 w 517"/>
                <a:gd name="T27" fmla="*/ 201 h 696"/>
                <a:gd name="T28" fmla="*/ 154 w 517"/>
                <a:gd name="T29" fmla="*/ 196 h 696"/>
                <a:gd name="T30" fmla="*/ 148 w 517"/>
                <a:gd name="T31" fmla="*/ 191 h 696"/>
                <a:gd name="T32" fmla="*/ 141 w 517"/>
                <a:gd name="T33" fmla="*/ 184 h 696"/>
                <a:gd name="T34" fmla="*/ 135 w 517"/>
                <a:gd name="T35" fmla="*/ 178 h 696"/>
                <a:gd name="T36" fmla="*/ 127 w 517"/>
                <a:gd name="T37" fmla="*/ 172 h 696"/>
                <a:gd name="T38" fmla="*/ 121 w 517"/>
                <a:gd name="T39" fmla="*/ 165 h 696"/>
                <a:gd name="T40" fmla="*/ 114 w 517"/>
                <a:gd name="T41" fmla="*/ 158 h 696"/>
                <a:gd name="T42" fmla="*/ 107 w 517"/>
                <a:gd name="T43" fmla="*/ 151 h 696"/>
                <a:gd name="T44" fmla="*/ 101 w 517"/>
                <a:gd name="T45" fmla="*/ 145 h 696"/>
                <a:gd name="T46" fmla="*/ 95 w 517"/>
                <a:gd name="T47" fmla="*/ 139 h 696"/>
                <a:gd name="T48" fmla="*/ 90 w 517"/>
                <a:gd name="T49" fmla="*/ 132 h 696"/>
                <a:gd name="T50" fmla="*/ 85 w 517"/>
                <a:gd name="T51" fmla="*/ 126 h 696"/>
                <a:gd name="T52" fmla="*/ 79 w 517"/>
                <a:gd name="T53" fmla="*/ 120 h 696"/>
                <a:gd name="T54" fmla="*/ 74 w 517"/>
                <a:gd name="T55" fmla="*/ 113 h 696"/>
                <a:gd name="T56" fmla="*/ 68 w 517"/>
                <a:gd name="T57" fmla="*/ 106 h 696"/>
                <a:gd name="T58" fmla="*/ 62 w 517"/>
                <a:gd name="T59" fmla="*/ 99 h 696"/>
                <a:gd name="T60" fmla="*/ 56 w 517"/>
                <a:gd name="T61" fmla="*/ 92 h 696"/>
                <a:gd name="T62" fmla="*/ 50 w 517"/>
                <a:gd name="T63" fmla="*/ 85 h 696"/>
                <a:gd name="T64" fmla="*/ 44 w 517"/>
                <a:gd name="T65" fmla="*/ 78 h 696"/>
                <a:gd name="T66" fmla="*/ 39 w 517"/>
                <a:gd name="T67" fmla="*/ 72 h 696"/>
                <a:gd name="T68" fmla="*/ 34 w 517"/>
                <a:gd name="T69" fmla="*/ 65 h 696"/>
                <a:gd name="T70" fmla="*/ 25 w 517"/>
                <a:gd name="T71" fmla="*/ 54 h 696"/>
                <a:gd name="T72" fmla="*/ 17 w 517"/>
                <a:gd name="T73" fmla="*/ 39 h 696"/>
                <a:gd name="T74" fmla="*/ 19 w 517"/>
                <a:gd name="T75" fmla="*/ 31 h 696"/>
                <a:gd name="T76" fmla="*/ 23 w 517"/>
                <a:gd name="T77" fmla="*/ 26 h 696"/>
                <a:gd name="T78" fmla="*/ 29 w 517"/>
                <a:gd name="T79" fmla="*/ 21 h 696"/>
                <a:gd name="T80" fmla="*/ 21 w 517"/>
                <a:gd name="T81" fmla="*/ 0 h 696"/>
                <a:gd name="T82" fmla="*/ 21 w 517"/>
                <a:gd name="T83" fmla="*/ 0 h 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17" h="696">
                  <a:moveTo>
                    <a:pt x="62" y="0"/>
                  </a:moveTo>
                  <a:lnTo>
                    <a:pt x="33" y="14"/>
                  </a:lnTo>
                  <a:lnTo>
                    <a:pt x="0" y="77"/>
                  </a:lnTo>
                  <a:lnTo>
                    <a:pt x="10" y="128"/>
                  </a:lnTo>
                  <a:lnTo>
                    <a:pt x="22" y="156"/>
                  </a:lnTo>
                  <a:lnTo>
                    <a:pt x="37" y="182"/>
                  </a:lnTo>
                  <a:lnTo>
                    <a:pt x="64" y="224"/>
                  </a:lnTo>
                  <a:lnTo>
                    <a:pt x="77" y="242"/>
                  </a:lnTo>
                  <a:lnTo>
                    <a:pt x="215" y="406"/>
                  </a:lnTo>
                  <a:lnTo>
                    <a:pt x="484" y="696"/>
                  </a:lnTo>
                  <a:lnTo>
                    <a:pt x="517" y="641"/>
                  </a:lnTo>
                  <a:lnTo>
                    <a:pt x="509" y="635"/>
                  </a:lnTo>
                  <a:lnTo>
                    <a:pt x="489" y="615"/>
                  </a:lnTo>
                  <a:lnTo>
                    <a:pt x="474" y="603"/>
                  </a:lnTo>
                  <a:lnTo>
                    <a:pt x="459" y="588"/>
                  </a:lnTo>
                  <a:lnTo>
                    <a:pt x="441" y="572"/>
                  </a:lnTo>
                  <a:lnTo>
                    <a:pt x="422" y="552"/>
                  </a:lnTo>
                  <a:lnTo>
                    <a:pt x="402" y="535"/>
                  </a:lnTo>
                  <a:lnTo>
                    <a:pt x="380" y="515"/>
                  </a:lnTo>
                  <a:lnTo>
                    <a:pt x="361" y="495"/>
                  </a:lnTo>
                  <a:lnTo>
                    <a:pt x="340" y="474"/>
                  </a:lnTo>
                  <a:lnTo>
                    <a:pt x="321" y="454"/>
                  </a:lnTo>
                  <a:lnTo>
                    <a:pt x="302" y="434"/>
                  </a:lnTo>
                  <a:lnTo>
                    <a:pt x="285" y="416"/>
                  </a:lnTo>
                  <a:lnTo>
                    <a:pt x="269" y="397"/>
                  </a:lnTo>
                  <a:lnTo>
                    <a:pt x="255" y="378"/>
                  </a:lnTo>
                  <a:lnTo>
                    <a:pt x="237" y="359"/>
                  </a:lnTo>
                  <a:lnTo>
                    <a:pt x="220" y="339"/>
                  </a:lnTo>
                  <a:lnTo>
                    <a:pt x="203" y="319"/>
                  </a:lnTo>
                  <a:lnTo>
                    <a:pt x="185" y="297"/>
                  </a:lnTo>
                  <a:lnTo>
                    <a:pt x="167" y="277"/>
                  </a:lnTo>
                  <a:lnTo>
                    <a:pt x="150" y="256"/>
                  </a:lnTo>
                  <a:lnTo>
                    <a:pt x="132" y="235"/>
                  </a:lnTo>
                  <a:lnTo>
                    <a:pt x="116" y="216"/>
                  </a:lnTo>
                  <a:lnTo>
                    <a:pt x="103" y="196"/>
                  </a:lnTo>
                  <a:lnTo>
                    <a:pt x="76" y="162"/>
                  </a:lnTo>
                  <a:lnTo>
                    <a:pt x="52" y="117"/>
                  </a:lnTo>
                  <a:lnTo>
                    <a:pt x="56" y="93"/>
                  </a:lnTo>
                  <a:lnTo>
                    <a:pt x="69" y="78"/>
                  </a:lnTo>
                  <a:lnTo>
                    <a:pt x="87" y="64"/>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50" name="Freeform 29">
              <a:extLst>
                <a:ext uri="{FF2B5EF4-FFF2-40B4-BE49-F238E27FC236}">
                  <a16:creationId xmlns:a16="http://schemas.microsoft.com/office/drawing/2014/main" id="{06FD16C3-DD62-4362-B748-DC6D460DEECA}"/>
                </a:ext>
              </a:extLst>
            </p:cNvPr>
            <p:cNvSpPr>
              <a:spLocks/>
            </p:cNvSpPr>
            <p:nvPr/>
          </p:nvSpPr>
          <p:spPr bwMode="auto">
            <a:xfrm>
              <a:off x="4592" y="2097"/>
              <a:ext cx="153" cy="386"/>
            </a:xfrm>
            <a:custGeom>
              <a:avLst/>
              <a:gdLst>
                <a:gd name="T0" fmla="*/ 0 w 458"/>
                <a:gd name="T1" fmla="*/ 42 h 1156"/>
                <a:gd name="T2" fmla="*/ 3 w 458"/>
                <a:gd name="T3" fmla="*/ 38 h 1156"/>
                <a:gd name="T4" fmla="*/ 6 w 458"/>
                <a:gd name="T5" fmla="*/ 34 h 1156"/>
                <a:gd name="T6" fmla="*/ 10 w 458"/>
                <a:gd name="T7" fmla="*/ 30 h 1156"/>
                <a:gd name="T8" fmla="*/ 15 w 458"/>
                <a:gd name="T9" fmla="*/ 24 h 1156"/>
                <a:gd name="T10" fmla="*/ 21 w 458"/>
                <a:gd name="T11" fmla="*/ 19 h 1156"/>
                <a:gd name="T12" fmla="*/ 28 w 458"/>
                <a:gd name="T13" fmla="*/ 13 h 1156"/>
                <a:gd name="T14" fmla="*/ 35 w 458"/>
                <a:gd name="T15" fmla="*/ 9 h 1156"/>
                <a:gd name="T16" fmla="*/ 43 w 458"/>
                <a:gd name="T17" fmla="*/ 5 h 1156"/>
                <a:gd name="T18" fmla="*/ 52 w 458"/>
                <a:gd name="T19" fmla="*/ 1 h 1156"/>
                <a:gd name="T20" fmla="*/ 70 w 458"/>
                <a:gd name="T21" fmla="*/ 0 h 1156"/>
                <a:gd name="T22" fmla="*/ 91 w 458"/>
                <a:gd name="T23" fmla="*/ 7 h 1156"/>
                <a:gd name="T24" fmla="*/ 101 w 458"/>
                <a:gd name="T25" fmla="*/ 15 h 1156"/>
                <a:gd name="T26" fmla="*/ 106 w 458"/>
                <a:gd name="T27" fmla="*/ 20 h 1156"/>
                <a:gd name="T28" fmla="*/ 112 w 458"/>
                <a:gd name="T29" fmla="*/ 25 h 1156"/>
                <a:gd name="T30" fmla="*/ 129 w 458"/>
                <a:gd name="T31" fmla="*/ 55 h 1156"/>
                <a:gd name="T32" fmla="*/ 136 w 458"/>
                <a:gd name="T33" fmla="*/ 72 h 1156"/>
                <a:gd name="T34" fmla="*/ 141 w 458"/>
                <a:gd name="T35" fmla="*/ 91 h 1156"/>
                <a:gd name="T36" fmla="*/ 148 w 458"/>
                <a:gd name="T37" fmla="*/ 131 h 1156"/>
                <a:gd name="T38" fmla="*/ 152 w 458"/>
                <a:gd name="T39" fmla="*/ 172 h 1156"/>
                <a:gd name="T40" fmla="*/ 153 w 458"/>
                <a:gd name="T41" fmla="*/ 201 h 1156"/>
                <a:gd name="T42" fmla="*/ 152 w 458"/>
                <a:gd name="T43" fmla="*/ 242 h 1156"/>
                <a:gd name="T44" fmla="*/ 148 w 458"/>
                <a:gd name="T45" fmla="*/ 276 h 1156"/>
                <a:gd name="T46" fmla="*/ 144 w 458"/>
                <a:gd name="T47" fmla="*/ 294 h 1156"/>
                <a:gd name="T48" fmla="*/ 139 w 458"/>
                <a:gd name="T49" fmla="*/ 310 h 1156"/>
                <a:gd name="T50" fmla="*/ 133 w 458"/>
                <a:gd name="T51" fmla="*/ 323 h 1156"/>
                <a:gd name="T52" fmla="*/ 127 w 458"/>
                <a:gd name="T53" fmla="*/ 335 h 1156"/>
                <a:gd name="T54" fmla="*/ 121 w 458"/>
                <a:gd name="T55" fmla="*/ 344 h 1156"/>
                <a:gd name="T56" fmla="*/ 116 w 458"/>
                <a:gd name="T57" fmla="*/ 350 h 1156"/>
                <a:gd name="T58" fmla="*/ 111 w 458"/>
                <a:gd name="T59" fmla="*/ 355 h 1156"/>
                <a:gd name="T60" fmla="*/ 106 w 458"/>
                <a:gd name="T61" fmla="*/ 360 h 1156"/>
                <a:gd name="T62" fmla="*/ 99 w 458"/>
                <a:gd name="T63" fmla="*/ 368 h 1156"/>
                <a:gd name="T64" fmla="*/ 87 w 458"/>
                <a:gd name="T65" fmla="*/ 377 h 1156"/>
                <a:gd name="T66" fmla="*/ 70 w 458"/>
                <a:gd name="T67" fmla="*/ 386 h 1156"/>
                <a:gd name="T68" fmla="*/ 68 w 458"/>
                <a:gd name="T69" fmla="*/ 368 h 1156"/>
                <a:gd name="T70" fmla="*/ 82 w 458"/>
                <a:gd name="T71" fmla="*/ 359 h 1156"/>
                <a:gd name="T72" fmla="*/ 91 w 458"/>
                <a:gd name="T73" fmla="*/ 349 h 1156"/>
                <a:gd name="T74" fmla="*/ 99 w 458"/>
                <a:gd name="T75" fmla="*/ 338 h 1156"/>
                <a:gd name="T76" fmla="*/ 107 w 458"/>
                <a:gd name="T77" fmla="*/ 325 h 1156"/>
                <a:gd name="T78" fmla="*/ 115 w 458"/>
                <a:gd name="T79" fmla="*/ 308 h 1156"/>
                <a:gd name="T80" fmla="*/ 122 w 458"/>
                <a:gd name="T81" fmla="*/ 286 h 1156"/>
                <a:gd name="T82" fmla="*/ 127 w 458"/>
                <a:gd name="T83" fmla="*/ 261 h 1156"/>
                <a:gd name="T84" fmla="*/ 128 w 458"/>
                <a:gd name="T85" fmla="*/ 230 h 1156"/>
                <a:gd name="T86" fmla="*/ 129 w 458"/>
                <a:gd name="T87" fmla="*/ 197 h 1156"/>
                <a:gd name="T88" fmla="*/ 124 w 458"/>
                <a:gd name="T89" fmla="*/ 133 h 1156"/>
                <a:gd name="T90" fmla="*/ 119 w 458"/>
                <a:gd name="T91" fmla="*/ 100 h 1156"/>
                <a:gd name="T92" fmla="*/ 115 w 458"/>
                <a:gd name="T93" fmla="*/ 84 h 1156"/>
                <a:gd name="T94" fmla="*/ 110 w 458"/>
                <a:gd name="T95" fmla="*/ 69 h 1156"/>
                <a:gd name="T96" fmla="*/ 105 w 458"/>
                <a:gd name="T97" fmla="*/ 56 h 1156"/>
                <a:gd name="T98" fmla="*/ 99 w 458"/>
                <a:gd name="T99" fmla="*/ 45 h 1156"/>
                <a:gd name="T100" fmla="*/ 92 w 458"/>
                <a:gd name="T101" fmla="*/ 36 h 1156"/>
                <a:gd name="T102" fmla="*/ 88 w 458"/>
                <a:gd name="T103" fmla="*/ 33 h 1156"/>
                <a:gd name="T104" fmla="*/ 85 w 458"/>
                <a:gd name="T105" fmla="*/ 30 h 1156"/>
                <a:gd name="T106" fmla="*/ 76 w 458"/>
                <a:gd name="T107" fmla="*/ 25 h 1156"/>
                <a:gd name="T108" fmla="*/ 68 w 458"/>
                <a:gd name="T109" fmla="*/ 23 h 1156"/>
                <a:gd name="T110" fmla="*/ 55 w 458"/>
                <a:gd name="T111" fmla="*/ 23 h 1156"/>
                <a:gd name="T112" fmla="*/ 44 w 458"/>
                <a:gd name="T113" fmla="*/ 28 h 1156"/>
                <a:gd name="T114" fmla="*/ 35 w 458"/>
                <a:gd name="T115" fmla="*/ 37 h 1156"/>
                <a:gd name="T116" fmla="*/ 24 w 458"/>
                <a:gd name="T117" fmla="*/ 57 h 1156"/>
                <a:gd name="T118" fmla="*/ 20 w 458"/>
                <a:gd name="T119" fmla="*/ 67 h 1156"/>
                <a:gd name="T120" fmla="*/ 0 w 458"/>
                <a:gd name="T121" fmla="*/ 42 h 1156"/>
                <a:gd name="T122" fmla="*/ 0 w 458"/>
                <a:gd name="T123" fmla="*/ 42 h 11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58" h="1156">
                  <a:moveTo>
                    <a:pt x="0" y="125"/>
                  </a:moveTo>
                  <a:lnTo>
                    <a:pt x="9" y="114"/>
                  </a:lnTo>
                  <a:lnTo>
                    <a:pt x="18" y="102"/>
                  </a:lnTo>
                  <a:lnTo>
                    <a:pt x="29" y="89"/>
                  </a:lnTo>
                  <a:lnTo>
                    <a:pt x="45" y="73"/>
                  </a:lnTo>
                  <a:lnTo>
                    <a:pt x="62" y="57"/>
                  </a:lnTo>
                  <a:lnTo>
                    <a:pt x="83" y="40"/>
                  </a:lnTo>
                  <a:lnTo>
                    <a:pt x="105" y="26"/>
                  </a:lnTo>
                  <a:lnTo>
                    <a:pt x="130" y="14"/>
                  </a:lnTo>
                  <a:lnTo>
                    <a:pt x="156" y="4"/>
                  </a:lnTo>
                  <a:lnTo>
                    <a:pt x="211" y="0"/>
                  </a:lnTo>
                  <a:lnTo>
                    <a:pt x="272" y="22"/>
                  </a:lnTo>
                  <a:lnTo>
                    <a:pt x="303" y="44"/>
                  </a:lnTo>
                  <a:lnTo>
                    <a:pt x="318" y="59"/>
                  </a:lnTo>
                  <a:lnTo>
                    <a:pt x="334" y="76"/>
                  </a:lnTo>
                  <a:lnTo>
                    <a:pt x="387" y="164"/>
                  </a:lnTo>
                  <a:lnTo>
                    <a:pt x="407" y="215"/>
                  </a:lnTo>
                  <a:lnTo>
                    <a:pt x="423" y="272"/>
                  </a:lnTo>
                  <a:lnTo>
                    <a:pt x="444" y="391"/>
                  </a:lnTo>
                  <a:lnTo>
                    <a:pt x="455" y="514"/>
                  </a:lnTo>
                  <a:lnTo>
                    <a:pt x="458" y="603"/>
                  </a:lnTo>
                  <a:lnTo>
                    <a:pt x="455" y="725"/>
                  </a:lnTo>
                  <a:lnTo>
                    <a:pt x="444" y="826"/>
                  </a:lnTo>
                  <a:lnTo>
                    <a:pt x="431" y="879"/>
                  </a:lnTo>
                  <a:lnTo>
                    <a:pt x="415" y="928"/>
                  </a:lnTo>
                  <a:lnTo>
                    <a:pt x="398" y="968"/>
                  </a:lnTo>
                  <a:lnTo>
                    <a:pt x="380" y="1002"/>
                  </a:lnTo>
                  <a:lnTo>
                    <a:pt x="363" y="1029"/>
                  </a:lnTo>
                  <a:lnTo>
                    <a:pt x="346" y="1048"/>
                  </a:lnTo>
                  <a:lnTo>
                    <a:pt x="333" y="1064"/>
                  </a:lnTo>
                  <a:lnTo>
                    <a:pt x="318" y="1078"/>
                  </a:lnTo>
                  <a:lnTo>
                    <a:pt x="295" y="1103"/>
                  </a:lnTo>
                  <a:lnTo>
                    <a:pt x="260" y="1128"/>
                  </a:lnTo>
                  <a:lnTo>
                    <a:pt x="209" y="1156"/>
                  </a:lnTo>
                  <a:lnTo>
                    <a:pt x="204" y="1102"/>
                  </a:lnTo>
                  <a:lnTo>
                    <a:pt x="245" y="1074"/>
                  </a:lnTo>
                  <a:lnTo>
                    <a:pt x="272" y="1046"/>
                  </a:lnTo>
                  <a:lnTo>
                    <a:pt x="296" y="1013"/>
                  </a:lnTo>
                  <a:lnTo>
                    <a:pt x="321" y="972"/>
                  </a:lnTo>
                  <a:lnTo>
                    <a:pt x="344" y="921"/>
                  </a:lnTo>
                  <a:lnTo>
                    <a:pt x="364" y="857"/>
                  </a:lnTo>
                  <a:lnTo>
                    <a:pt x="379" y="781"/>
                  </a:lnTo>
                  <a:lnTo>
                    <a:pt x="383" y="689"/>
                  </a:lnTo>
                  <a:lnTo>
                    <a:pt x="386" y="589"/>
                  </a:lnTo>
                  <a:lnTo>
                    <a:pt x="372" y="399"/>
                  </a:lnTo>
                  <a:lnTo>
                    <a:pt x="355" y="298"/>
                  </a:lnTo>
                  <a:lnTo>
                    <a:pt x="343" y="251"/>
                  </a:lnTo>
                  <a:lnTo>
                    <a:pt x="330" y="208"/>
                  </a:lnTo>
                  <a:lnTo>
                    <a:pt x="314" y="169"/>
                  </a:lnTo>
                  <a:lnTo>
                    <a:pt x="296" y="136"/>
                  </a:lnTo>
                  <a:lnTo>
                    <a:pt x="276" y="109"/>
                  </a:lnTo>
                  <a:lnTo>
                    <a:pt x="264" y="98"/>
                  </a:lnTo>
                  <a:lnTo>
                    <a:pt x="253" y="89"/>
                  </a:lnTo>
                  <a:lnTo>
                    <a:pt x="228" y="75"/>
                  </a:lnTo>
                  <a:lnTo>
                    <a:pt x="205" y="69"/>
                  </a:lnTo>
                  <a:lnTo>
                    <a:pt x="165" y="69"/>
                  </a:lnTo>
                  <a:lnTo>
                    <a:pt x="132" y="85"/>
                  </a:lnTo>
                  <a:lnTo>
                    <a:pt x="106" y="111"/>
                  </a:lnTo>
                  <a:lnTo>
                    <a:pt x="72" y="170"/>
                  </a:lnTo>
                  <a:lnTo>
                    <a:pt x="61" y="200"/>
                  </a:lnTo>
                  <a:lnTo>
                    <a:pt x="0" y="1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51" name="Freeform 30">
              <a:extLst>
                <a:ext uri="{FF2B5EF4-FFF2-40B4-BE49-F238E27FC236}">
                  <a16:creationId xmlns:a16="http://schemas.microsoft.com/office/drawing/2014/main" id="{040DCA1B-B084-4794-85AD-127616C5131E}"/>
                </a:ext>
              </a:extLst>
            </p:cNvPr>
            <p:cNvSpPr>
              <a:spLocks/>
            </p:cNvSpPr>
            <p:nvPr/>
          </p:nvSpPr>
          <p:spPr bwMode="auto">
            <a:xfrm>
              <a:off x="4178" y="2048"/>
              <a:ext cx="129" cy="207"/>
            </a:xfrm>
            <a:custGeom>
              <a:avLst/>
              <a:gdLst>
                <a:gd name="T0" fmla="*/ 33 w 388"/>
                <a:gd name="T1" fmla="*/ 154 h 619"/>
                <a:gd name="T2" fmla="*/ 42 w 388"/>
                <a:gd name="T3" fmla="*/ 163 h 619"/>
                <a:gd name="T4" fmla="*/ 51 w 388"/>
                <a:gd name="T5" fmla="*/ 171 h 619"/>
                <a:gd name="T6" fmla="*/ 61 w 388"/>
                <a:gd name="T7" fmla="*/ 179 h 619"/>
                <a:gd name="T8" fmla="*/ 77 w 388"/>
                <a:gd name="T9" fmla="*/ 188 h 619"/>
                <a:gd name="T10" fmla="*/ 97 w 388"/>
                <a:gd name="T11" fmla="*/ 189 h 619"/>
                <a:gd name="T12" fmla="*/ 109 w 388"/>
                <a:gd name="T13" fmla="*/ 177 h 619"/>
                <a:gd name="T14" fmla="*/ 106 w 388"/>
                <a:gd name="T15" fmla="*/ 144 h 619"/>
                <a:gd name="T16" fmla="*/ 98 w 388"/>
                <a:gd name="T17" fmla="*/ 129 h 619"/>
                <a:gd name="T18" fmla="*/ 88 w 388"/>
                <a:gd name="T19" fmla="*/ 120 h 619"/>
                <a:gd name="T20" fmla="*/ 73 w 388"/>
                <a:gd name="T21" fmla="*/ 110 h 619"/>
                <a:gd name="T22" fmla="*/ 56 w 388"/>
                <a:gd name="T23" fmla="*/ 98 h 619"/>
                <a:gd name="T24" fmla="*/ 38 w 388"/>
                <a:gd name="T25" fmla="*/ 84 h 619"/>
                <a:gd name="T26" fmla="*/ 25 w 388"/>
                <a:gd name="T27" fmla="*/ 73 h 619"/>
                <a:gd name="T28" fmla="*/ 17 w 388"/>
                <a:gd name="T29" fmla="*/ 65 h 619"/>
                <a:gd name="T30" fmla="*/ 3 w 388"/>
                <a:gd name="T31" fmla="*/ 45 h 619"/>
                <a:gd name="T32" fmla="*/ 4 w 388"/>
                <a:gd name="T33" fmla="*/ 15 h 619"/>
                <a:gd name="T34" fmla="*/ 13 w 388"/>
                <a:gd name="T35" fmla="*/ 6 h 619"/>
                <a:gd name="T36" fmla="*/ 27 w 388"/>
                <a:gd name="T37" fmla="*/ 1 h 619"/>
                <a:gd name="T38" fmla="*/ 73 w 388"/>
                <a:gd name="T39" fmla="*/ 8 h 619"/>
                <a:gd name="T40" fmla="*/ 91 w 388"/>
                <a:gd name="T41" fmla="*/ 27 h 619"/>
                <a:gd name="T42" fmla="*/ 87 w 388"/>
                <a:gd name="T43" fmla="*/ 57 h 619"/>
                <a:gd name="T44" fmla="*/ 73 w 388"/>
                <a:gd name="T45" fmla="*/ 66 h 619"/>
                <a:gd name="T46" fmla="*/ 42 w 388"/>
                <a:gd name="T47" fmla="*/ 57 h 619"/>
                <a:gd name="T48" fmla="*/ 30 w 388"/>
                <a:gd name="T49" fmla="*/ 40 h 619"/>
                <a:gd name="T50" fmla="*/ 35 w 388"/>
                <a:gd name="T51" fmla="*/ 22 h 619"/>
                <a:gd name="T52" fmla="*/ 54 w 388"/>
                <a:gd name="T53" fmla="*/ 22 h 619"/>
                <a:gd name="T54" fmla="*/ 44 w 388"/>
                <a:gd name="T55" fmla="*/ 33 h 619"/>
                <a:gd name="T56" fmla="*/ 47 w 388"/>
                <a:gd name="T57" fmla="*/ 45 h 619"/>
                <a:gd name="T58" fmla="*/ 69 w 388"/>
                <a:gd name="T59" fmla="*/ 49 h 619"/>
                <a:gd name="T60" fmla="*/ 71 w 388"/>
                <a:gd name="T61" fmla="*/ 28 h 619"/>
                <a:gd name="T62" fmla="*/ 64 w 388"/>
                <a:gd name="T63" fmla="*/ 19 h 619"/>
                <a:gd name="T64" fmla="*/ 52 w 388"/>
                <a:gd name="T65" fmla="*/ 14 h 619"/>
                <a:gd name="T66" fmla="*/ 26 w 388"/>
                <a:gd name="T67" fmla="*/ 16 h 619"/>
                <a:gd name="T68" fmla="*/ 19 w 388"/>
                <a:gd name="T69" fmla="*/ 33 h 619"/>
                <a:gd name="T70" fmla="*/ 24 w 388"/>
                <a:gd name="T71" fmla="*/ 49 h 619"/>
                <a:gd name="T72" fmla="*/ 34 w 388"/>
                <a:gd name="T73" fmla="*/ 60 h 619"/>
                <a:gd name="T74" fmla="*/ 50 w 388"/>
                <a:gd name="T75" fmla="*/ 74 h 619"/>
                <a:gd name="T76" fmla="*/ 61 w 388"/>
                <a:gd name="T77" fmla="*/ 83 h 619"/>
                <a:gd name="T78" fmla="*/ 73 w 388"/>
                <a:gd name="T79" fmla="*/ 91 h 619"/>
                <a:gd name="T80" fmla="*/ 87 w 388"/>
                <a:gd name="T81" fmla="*/ 101 h 619"/>
                <a:gd name="T82" fmla="*/ 100 w 388"/>
                <a:gd name="T83" fmla="*/ 111 h 619"/>
                <a:gd name="T84" fmla="*/ 112 w 388"/>
                <a:gd name="T85" fmla="*/ 122 h 619"/>
                <a:gd name="T86" fmla="*/ 129 w 388"/>
                <a:gd name="T87" fmla="*/ 164 h 619"/>
                <a:gd name="T88" fmla="*/ 123 w 388"/>
                <a:gd name="T89" fmla="*/ 189 h 619"/>
                <a:gd name="T90" fmla="*/ 110 w 388"/>
                <a:gd name="T91" fmla="*/ 203 h 619"/>
                <a:gd name="T92" fmla="*/ 94 w 388"/>
                <a:gd name="T93" fmla="*/ 207 h 619"/>
                <a:gd name="T94" fmla="*/ 64 w 388"/>
                <a:gd name="T95" fmla="*/ 199 h 619"/>
                <a:gd name="T96" fmla="*/ 48 w 388"/>
                <a:gd name="T97" fmla="*/ 189 h 619"/>
                <a:gd name="T98" fmla="*/ 36 w 388"/>
                <a:gd name="T99" fmla="*/ 179 h 619"/>
                <a:gd name="T100" fmla="*/ 31 w 388"/>
                <a:gd name="T101" fmla="*/ 152 h 61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88" h="619">
                  <a:moveTo>
                    <a:pt x="93" y="455"/>
                  </a:moveTo>
                  <a:lnTo>
                    <a:pt x="99" y="460"/>
                  </a:lnTo>
                  <a:lnTo>
                    <a:pt x="114" y="477"/>
                  </a:lnTo>
                  <a:lnTo>
                    <a:pt x="125" y="488"/>
                  </a:lnTo>
                  <a:lnTo>
                    <a:pt x="139" y="499"/>
                  </a:lnTo>
                  <a:lnTo>
                    <a:pt x="152" y="511"/>
                  </a:lnTo>
                  <a:lnTo>
                    <a:pt x="168" y="524"/>
                  </a:lnTo>
                  <a:lnTo>
                    <a:pt x="184" y="535"/>
                  </a:lnTo>
                  <a:lnTo>
                    <a:pt x="200" y="546"/>
                  </a:lnTo>
                  <a:lnTo>
                    <a:pt x="233" y="563"/>
                  </a:lnTo>
                  <a:lnTo>
                    <a:pt x="264" y="571"/>
                  </a:lnTo>
                  <a:lnTo>
                    <a:pt x="293" y="566"/>
                  </a:lnTo>
                  <a:lnTo>
                    <a:pt x="314" y="550"/>
                  </a:lnTo>
                  <a:lnTo>
                    <a:pt x="327" y="530"/>
                  </a:lnTo>
                  <a:lnTo>
                    <a:pt x="333" y="481"/>
                  </a:lnTo>
                  <a:lnTo>
                    <a:pt x="320" y="432"/>
                  </a:lnTo>
                  <a:lnTo>
                    <a:pt x="302" y="393"/>
                  </a:lnTo>
                  <a:lnTo>
                    <a:pt x="295" y="385"/>
                  </a:lnTo>
                  <a:lnTo>
                    <a:pt x="283" y="374"/>
                  </a:lnTo>
                  <a:lnTo>
                    <a:pt x="266" y="360"/>
                  </a:lnTo>
                  <a:lnTo>
                    <a:pt x="245" y="347"/>
                  </a:lnTo>
                  <a:lnTo>
                    <a:pt x="221" y="330"/>
                  </a:lnTo>
                  <a:lnTo>
                    <a:pt x="194" y="313"/>
                  </a:lnTo>
                  <a:lnTo>
                    <a:pt x="168" y="293"/>
                  </a:lnTo>
                  <a:lnTo>
                    <a:pt x="141" y="274"/>
                  </a:lnTo>
                  <a:lnTo>
                    <a:pt x="113" y="252"/>
                  </a:lnTo>
                  <a:lnTo>
                    <a:pt x="87" y="230"/>
                  </a:lnTo>
                  <a:lnTo>
                    <a:pt x="75" y="218"/>
                  </a:lnTo>
                  <a:lnTo>
                    <a:pt x="63" y="207"/>
                  </a:lnTo>
                  <a:lnTo>
                    <a:pt x="51" y="195"/>
                  </a:lnTo>
                  <a:lnTo>
                    <a:pt x="42" y="183"/>
                  </a:lnTo>
                  <a:lnTo>
                    <a:pt x="10" y="136"/>
                  </a:lnTo>
                  <a:lnTo>
                    <a:pt x="0" y="85"/>
                  </a:lnTo>
                  <a:lnTo>
                    <a:pt x="11" y="44"/>
                  </a:lnTo>
                  <a:lnTo>
                    <a:pt x="24" y="30"/>
                  </a:lnTo>
                  <a:lnTo>
                    <a:pt x="40" y="18"/>
                  </a:lnTo>
                  <a:lnTo>
                    <a:pt x="58" y="8"/>
                  </a:lnTo>
                  <a:lnTo>
                    <a:pt x="80" y="3"/>
                  </a:lnTo>
                  <a:lnTo>
                    <a:pt x="125" y="0"/>
                  </a:lnTo>
                  <a:lnTo>
                    <a:pt x="219" y="24"/>
                  </a:lnTo>
                  <a:lnTo>
                    <a:pt x="253" y="49"/>
                  </a:lnTo>
                  <a:lnTo>
                    <a:pt x="273" y="81"/>
                  </a:lnTo>
                  <a:lnTo>
                    <a:pt x="276" y="144"/>
                  </a:lnTo>
                  <a:lnTo>
                    <a:pt x="263" y="169"/>
                  </a:lnTo>
                  <a:lnTo>
                    <a:pt x="244" y="186"/>
                  </a:lnTo>
                  <a:lnTo>
                    <a:pt x="220" y="197"/>
                  </a:lnTo>
                  <a:lnTo>
                    <a:pt x="190" y="197"/>
                  </a:lnTo>
                  <a:lnTo>
                    <a:pt x="127" y="169"/>
                  </a:lnTo>
                  <a:lnTo>
                    <a:pt x="103" y="142"/>
                  </a:lnTo>
                  <a:lnTo>
                    <a:pt x="89" y="121"/>
                  </a:lnTo>
                  <a:lnTo>
                    <a:pt x="89" y="86"/>
                  </a:lnTo>
                  <a:lnTo>
                    <a:pt x="105" y="67"/>
                  </a:lnTo>
                  <a:lnTo>
                    <a:pt x="114" y="60"/>
                  </a:lnTo>
                  <a:lnTo>
                    <a:pt x="163" y="67"/>
                  </a:lnTo>
                  <a:lnTo>
                    <a:pt x="152" y="75"/>
                  </a:lnTo>
                  <a:lnTo>
                    <a:pt x="133" y="98"/>
                  </a:lnTo>
                  <a:lnTo>
                    <a:pt x="127" y="125"/>
                  </a:lnTo>
                  <a:lnTo>
                    <a:pt x="140" y="136"/>
                  </a:lnTo>
                  <a:lnTo>
                    <a:pt x="163" y="146"/>
                  </a:lnTo>
                  <a:lnTo>
                    <a:pt x="209" y="146"/>
                  </a:lnTo>
                  <a:lnTo>
                    <a:pt x="224" y="119"/>
                  </a:lnTo>
                  <a:lnTo>
                    <a:pt x="215" y="85"/>
                  </a:lnTo>
                  <a:lnTo>
                    <a:pt x="206" y="70"/>
                  </a:lnTo>
                  <a:lnTo>
                    <a:pt x="192" y="58"/>
                  </a:lnTo>
                  <a:lnTo>
                    <a:pt x="176" y="49"/>
                  </a:lnTo>
                  <a:lnTo>
                    <a:pt x="156" y="41"/>
                  </a:lnTo>
                  <a:lnTo>
                    <a:pt x="114" y="38"/>
                  </a:lnTo>
                  <a:lnTo>
                    <a:pt x="77" y="49"/>
                  </a:lnTo>
                  <a:lnTo>
                    <a:pt x="58" y="81"/>
                  </a:lnTo>
                  <a:lnTo>
                    <a:pt x="57" y="100"/>
                  </a:lnTo>
                  <a:lnTo>
                    <a:pt x="58" y="117"/>
                  </a:lnTo>
                  <a:lnTo>
                    <a:pt x="72" y="147"/>
                  </a:lnTo>
                  <a:lnTo>
                    <a:pt x="85" y="163"/>
                  </a:lnTo>
                  <a:lnTo>
                    <a:pt x="103" y="179"/>
                  </a:lnTo>
                  <a:lnTo>
                    <a:pt x="123" y="198"/>
                  </a:lnTo>
                  <a:lnTo>
                    <a:pt x="150" y="221"/>
                  </a:lnTo>
                  <a:lnTo>
                    <a:pt x="167" y="234"/>
                  </a:lnTo>
                  <a:lnTo>
                    <a:pt x="184" y="247"/>
                  </a:lnTo>
                  <a:lnTo>
                    <a:pt x="202" y="259"/>
                  </a:lnTo>
                  <a:lnTo>
                    <a:pt x="221" y="273"/>
                  </a:lnTo>
                  <a:lnTo>
                    <a:pt x="242" y="286"/>
                  </a:lnTo>
                  <a:lnTo>
                    <a:pt x="262" y="301"/>
                  </a:lnTo>
                  <a:lnTo>
                    <a:pt x="282" y="316"/>
                  </a:lnTo>
                  <a:lnTo>
                    <a:pt x="301" y="332"/>
                  </a:lnTo>
                  <a:lnTo>
                    <a:pt x="320" y="347"/>
                  </a:lnTo>
                  <a:lnTo>
                    <a:pt x="336" y="365"/>
                  </a:lnTo>
                  <a:lnTo>
                    <a:pt x="365" y="402"/>
                  </a:lnTo>
                  <a:lnTo>
                    <a:pt x="388" y="490"/>
                  </a:lnTo>
                  <a:lnTo>
                    <a:pt x="382" y="533"/>
                  </a:lnTo>
                  <a:lnTo>
                    <a:pt x="369" y="566"/>
                  </a:lnTo>
                  <a:lnTo>
                    <a:pt x="352" y="591"/>
                  </a:lnTo>
                  <a:lnTo>
                    <a:pt x="331" y="607"/>
                  </a:lnTo>
                  <a:lnTo>
                    <a:pt x="308" y="616"/>
                  </a:lnTo>
                  <a:lnTo>
                    <a:pt x="284" y="619"/>
                  </a:lnTo>
                  <a:lnTo>
                    <a:pt x="238" y="615"/>
                  </a:lnTo>
                  <a:lnTo>
                    <a:pt x="192" y="595"/>
                  </a:lnTo>
                  <a:lnTo>
                    <a:pt x="168" y="580"/>
                  </a:lnTo>
                  <a:lnTo>
                    <a:pt x="145" y="564"/>
                  </a:lnTo>
                  <a:lnTo>
                    <a:pt x="124" y="550"/>
                  </a:lnTo>
                  <a:lnTo>
                    <a:pt x="108" y="536"/>
                  </a:lnTo>
                  <a:lnTo>
                    <a:pt x="93" y="524"/>
                  </a:lnTo>
                  <a:lnTo>
                    <a:pt x="93" y="4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52" name="Freeform 31">
              <a:extLst>
                <a:ext uri="{FF2B5EF4-FFF2-40B4-BE49-F238E27FC236}">
                  <a16:creationId xmlns:a16="http://schemas.microsoft.com/office/drawing/2014/main" id="{BADF4DD6-8BEF-42A6-805A-B678B13FC52C}"/>
                </a:ext>
              </a:extLst>
            </p:cNvPr>
            <p:cNvSpPr>
              <a:spLocks/>
            </p:cNvSpPr>
            <p:nvPr/>
          </p:nvSpPr>
          <p:spPr bwMode="auto">
            <a:xfrm>
              <a:off x="4199" y="2482"/>
              <a:ext cx="65" cy="67"/>
            </a:xfrm>
            <a:custGeom>
              <a:avLst/>
              <a:gdLst>
                <a:gd name="T0" fmla="*/ 64 w 195"/>
                <a:gd name="T1" fmla="*/ 41 h 203"/>
                <a:gd name="T2" fmla="*/ 65 w 195"/>
                <a:gd name="T3" fmla="*/ 29 h 203"/>
                <a:gd name="T4" fmla="*/ 61 w 195"/>
                <a:gd name="T5" fmla="*/ 18 h 203"/>
                <a:gd name="T6" fmla="*/ 55 w 195"/>
                <a:gd name="T7" fmla="*/ 9 h 203"/>
                <a:gd name="T8" fmla="*/ 45 w 195"/>
                <a:gd name="T9" fmla="*/ 2 h 203"/>
                <a:gd name="T10" fmla="*/ 34 w 195"/>
                <a:gd name="T11" fmla="*/ 0 h 203"/>
                <a:gd name="T12" fmla="*/ 23 w 195"/>
                <a:gd name="T13" fmla="*/ 1 h 203"/>
                <a:gd name="T14" fmla="*/ 13 w 195"/>
                <a:gd name="T15" fmla="*/ 7 h 203"/>
                <a:gd name="T16" fmla="*/ 5 w 195"/>
                <a:gd name="T17" fmla="*/ 16 h 203"/>
                <a:gd name="T18" fmla="*/ 1 w 195"/>
                <a:gd name="T19" fmla="*/ 26 h 203"/>
                <a:gd name="T20" fmla="*/ 0 w 195"/>
                <a:gd name="T21" fmla="*/ 38 h 203"/>
                <a:gd name="T22" fmla="*/ 4 w 195"/>
                <a:gd name="T23" fmla="*/ 49 h 203"/>
                <a:gd name="T24" fmla="*/ 10 w 195"/>
                <a:gd name="T25" fmla="*/ 58 h 203"/>
                <a:gd name="T26" fmla="*/ 20 w 195"/>
                <a:gd name="T27" fmla="*/ 64 h 203"/>
                <a:gd name="T28" fmla="*/ 31 w 195"/>
                <a:gd name="T29" fmla="*/ 67 h 203"/>
                <a:gd name="T30" fmla="*/ 42 w 195"/>
                <a:gd name="T31" fmla="*/ 66 h 203"/>
                <a:gd name="T32" fmla="*/ 54 w 195"/>
                <a:gd name="T33" fmla="*/ 58 h 203"/>
                <a:gd name="T34" fmla="*/ 37 w 195"/>
                <a:gd name="T35" fmla="*/ 52 h 203"/>
                <a:gd name="T36" fmla="*/ 31 w 195"/>
                <a:gd name="T37" fmla="*/ 52 h 203"/>
                <a:gd name="T38" fmla="*/ 25 w 195"/>
                <a:gd name="T39" fmla="*/ 51 h 203"/>
                <a:gd name="T40" fmla="*/ 19 w 195"/>
                <a:gd name="T41" fmla="*/ 47 h 203"/>
                <a:gd name="T42" fmla="*/ 16 w 195"/>
                <a:gd name="T43" fmla="*/ 41 h 203"/>
                <a:gd name="T44" fmla="*/ 14 w 195"/>
                <a:gd name="T45" fmla="*/ 35 h 203"/>
                <a:gd name="T46" fmla="*/ 15 w 195"/>
                <a:gd name="T47" fmla="*/ 28 h 203"/>
                <a:gd name="T48" fmla="*/ 18 w 195"/>
                <a:gd name="T49" fmla="*/ 22 h 203"/>
                <a:gd name="T50" fmla="*/ 22 w 195"/>
                <a:gd name="T51" fmla="*/ 17 h 203"/>
                <a:gd name="T52" fmla="*/ 28 w 195"/>
                <a:gd name="T53" fmla="*/ 15 h 203"/>
                <a:gd name="T54" fmla="*/ 35 w 195"/>
                <a:gd name="T55" fmla="*/ 15 h 203"/>
                <a:gd name="T56" fmla="*/ 41 w 195"/>
                <a:gd name="T57" fmla="*/ 16 h 203"/>
                <a:gd name="T58" fmla="*/ 46 w 195"/>
                <a:gd name="T59" fmla="*/ 20 h 203"/>
                <a:gd name="T60" fmla="*/ 49 w 195"/>
                <a:gd name="T61" fmla="*/ 25 h 203"/>
                <a:gd name="T62" fmla="*/ 51 w 195"/>
                <a:gd name="T63" fmla="*/ 32 h 203"/>
                <a:gd name="T64" fmla="*/ 50 w 195"/>
                <a:gd name="T65" fmla="*/ 40 h 203"/>
                <a:gd name="T66" fmla="*/ 63 w 195"/>
                <a:gd name="T67" fmla="*/ 45 h 20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5" h="203">
                  <a:moveTo>
                    <a:pt x="190" y="137"/>
                  </a:moveTo>
                  <a:lnTo>
                    <a:pt x="193" y="124"/>
                  </a:lnTo>
                  <a:lnTo>
                    <a:pt x="195" y="106"/>
                  </a:lnTo>
                  <a:lnTo>
                    <a:pt x="195" y="88"/>
                  </a:lnTo>
                  <a:lnTo>
                    <a:pt x="191" y="71"/>
                  </a:lnTo>
                  <a:lnTo>
                    <a:pt x="184" y="56"/>
                  </a:lnTo>
                  <a:lnTo>
                    <a:pt x="176" y="40"/>
                  </a:lnTo>
                  <a:lnTo>
                    <a:pt x="164" y="27"/>
                  </a:lnTo>
                  <a:lnTo>
                    <a:pt x="150" y="16"/>
                  </a:lnTo>
                  <a:lnTo>
                    <a:pt x="135" y="7"/>
                  </a:lnTo>
                  <a:lnTo>
                    <a:pt x="119" y="1"/>
                  </a:lnTo>
                  <a:lnTo>
                    <a:pt x="102" y="0"/>
                  </a:lnTo>
                  <a:lnTo>
                    <a:pt x="85" y="0"/>
                  </a:lnTo>
                  <a:lnTo>
                    <a:pt x="69" y="3"/>
                  </a:lnTo>
                  <a:lnTo>
                    <a:pt x="53" y="11"/>
                  </a:lnTo>
                  <a:lnTo>
                    <a:pt x="39" y="20"/>
                  </a:lnTo>
                  <a:lnTo>
                    <a:pt x="26" y="32"/>
                  </a:lnTo>
                  <a:lnTo>
                    <a:pt x="15" y="47"/>
                  </a:lnTo>
                  <a:lnTo>
                    <a:pt x="8" y="62"/>
                  </a:lnTo>
                  <a:lnTo>
                    <a:pt x="3" y="79"/>
                  </a:lnTo>
                  <a:lnTo>
                    <a:pt x="0" y="97"/>
                  </a:lnTo>
                  <a:lnTo>
                    <a:pt x="1" y="115"/>
                  </a:lnTo>
                  <a:lnTo>
                    <a:pt x="5" y="131"/>
                  </a:lnTo>
                  <a:lnTo>
                    <a:pt x="11" y="149"/>
                  </a:lnTo>
                  <a:lnTo>
                    <a:pt x="19" y="163"/>
                  </a:lnTo>
                  <a:lnTo>
                    <a:pt x="30" y="176"/>
                  </a:lnTo>
                  <a:lnTo>
                    <a:pt x="44" y="187"/>
                  </a:lnTo>
                  <a:lnTo>
                    <a:pt x="59" y="195"/>
                  </a:lnTo>
                  <a:lnTo>
                    <a:pt x="76" y="201"/>
                  </a:lnTo>
                  <a:lnTo>
                    <a:pt x="92" y="203"/>
                  </a:lnTo>
                  <a:lnTo>
                    <a:pt x="110" y="203"/>
                  </a:lnTo>
                  <a:lnTo>
                    <a:pt x="127" y="199"/>
                  </a:lnTo>
                  <a:lnTo>
                    <a:pt x="145" y="191"/>
                  </a:lnTo>
                  <a:lnTo>
                    <a:pt x="163" y="176"/>
                  </a:lnTo>
                  <a:lnTo>
                    <a:pt x="126" y="149"/>
                  </a:lnTo>
                  <a:lnTo>
                    <a:pt x="111" y="157"/>
                  </a:lnTo>
                  <a:lnTo>
                    <a:pt x="101" y="159"/>
                  </a:lnTo>
                  <a:lnTo>
                    <a:pt x="92" y="159"/>
                  </a:lnTo>
                  <a:lnTo>
                    <a:pt x="82" y="157"/>
                  </a:lnTo>
                  <a:lnTo>
                    <a:pt x="74" y="155"/>
                  </a:lnTo>
                  <a:lnTo>
                    <a:pt x="65" y="148"/>
                  </a:lnTo>
                  <a:lnTo>
                    <a:pt x="57" y="142"/>
                  </a:lnTo>
                  <a:lnTo>
                    <a:pt x="52" y="134"/>
                  </a:lnTo>
                  <a:lnTo>
                    <a:pt x="47" y="125"/>
                  </a:lnTo>
                  <a:lnTo>
                    <a:pt x="44" y="115"/>
                  </a:lnTo>
                  <a:lnTo>
                    <a:pt x="42" y="105"/>
                  </a:lnTo>
                  <a:lnTo>
                    <a:pt x="43" y="95"/>
                  </a:lnTo>
                  <a:lnTo>
                    <a:pt x="44" y="86"/>
                  </a:lnTo>
                  <a:lnTo>
                    <a:pt x="48" y="75"/>
                  </a:lnTo>
                  <a:lnTo>
                    <a:pt x="53" y="67"/>
                  </a:lnTo>
                  <a:lnTo>
                    <a:pt x="58" y="60"/>
                  </a:lnTo>
                  <a:lnTo>
                    <a:pt x="65" y="53"/>
                  </a:lnTo>
                  <a:lnTo>
                    <a:pt x="75" y="49"/>
                  </a:lnTo>
                  <a:lnTo>
                    <a:pt x="83" y="46"/>
                  </a:lnTo>
                  <a:lnTo>
                    <a:pt x="93" y="44"/>
                  </a:lnTo>
                  <a:lnTo>
                    <a:pt x="104" y="44"/>
                  </a:lnTo>
                  <a:lnTo>
                    <a:pt x="113" y="46"/>
                  </a:lnTo>
                  <a:lnTo>
                    <a:pt x="122" y="49"/>
                  </a:lnTo>
                  <a:lnTo>
                    <a:pt x="130" y="54"/>
                  </a:lnTo>
                  <a:lnTo>
                    <a:pt x="137" y="61"/>
                  </a:lnTo>
                  <a:lnTo>
                    <a:pt x="144" y="69"/>
                  </a:lnTo>
                  <a:lnTo>
                    <a:pt x="148" y="77"/>
                  </a:lnTo>
                  <a:lnTo>
                    <a:pt x="152" y="88"/>
                  </a:lnTo>
                  <a:lnTo>
                    <a:pt x="154" y="97"/>
                  </a:lnTo>
                  <a:lnTo>
                    <a:pt x="153" y="107"/>
                  </a:lnTo>
                  <a:lnTo>
                    <a:pt x="150" y="121"/>
                  </a:lnTo>
                  <a:lnTo>
                    <a:pt x="190"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53" name="Freeform 32">
              <a:extLst>
                <a:ext uri="{FF2B5EF4-FFF2-40B4-BE49-F238E27FC236}">
                  <a16:creationId xmlns:a16="http://schemas.microsoft.com/office/drawing/2014/main" id="{0B370F15-A082-4F5E-AEBC-14C1D980FE23}"/>
                </a:ext>
              </a:extLst>
            </p:cNvPr>
            <p:cNvSpPr>
              <a:spLocks/>
            </p:cNvSpPr>
            <p:nvPr/>
          </p:nvSpPr>
          <p:spPr bwMode="auto">
            <a:xfrm>
              <a:off x="4249" y="2516"/>
              <a:ext cx="320" cy="63"/>
            </a:xfrm>
            <a:custGeom>
              <a:avLst/>
              <a:gdLst>
                <a:gd name="T0" fmla="*/ 281 w 959"/>
                <a:gd name="T1" fmla="*/ 5 h 187"/>
                <a:gd name="T2" fmla="*/ 112 w 959"/>
                <a:gd name="T3" fmla="*/ 37 h 187"/>
                <a:gd name="T4" fmla="*/ 11 w 959"/>
                <a:gd name="T5" fmla="*/ 0 h 187"/>
                <a:gd name="T6" fmla="*/ 0 w 959"/>
                <a:gd name="T7" fmla="*/ 5 h 187"/>
                <a:gd name="T8" fmla="*/ 108 w 959"/>
                <a:gd name="T9" fmla="*/ 63 h 187"/>
                <a:gd name="T10" fmla="*/ 320 w 959"/>
                <a:gd name="T11" fmla="*/ 23 h 187"/>
                <a:gd name="T12" fmla="*/ 281 w 959"/>
                <a:gd name="T13" fmla="*/ 5 h 187"/>
                <a:gd name="T14" fmla="*/ 281 w 959"/>
                <a:gd name="T15" fmla="*/ 5 h 18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59" h="187">
                  <a:moveTo>
                    <a:pt x="843" y="15"/>
                  </a:moveTo>
                  <a:lnTo>
                    <a:pt x="335" y="111"/>
                  </a:lnTo>
                  <a:lnTo>
                    <a:pt x="34" y="0"/>
                  </a:lnTo>
                  <a:lnTo>
                    <a:pt x="0" y="15"/>
                  </a:lnTo>
                  <a:lnTo>
                    <a:pt x="324" y="187"/>
                  </a:lnTo>
                  <a:lnTo>
                    <a:pt x="959" y="69"/>
                  </a:lnTo>
                  <a:lnTo>
                    <a:pt x="843"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54" name="Freeform 33">
              <a:extLst>
                <a:ext uri="{FF2B5EF4-FFF2-40B4-BE49-F238E27FC236}">
                  <a16:creationId xmlns:a16="http://schemas.microsoft.com/office/drawing/2014/main" id="{7C7CBDB6-EB33-4C65-8BAC-6DEE9D33913C}"/>
                </a:ext>
              </a:extLst>
            </p:cNvPr>
            <p:cNvSpPr>
              <a:spLocks/>
            </p:cNvSpPr>
            <p:nvPr/>
          </p:nvSpPr>
          <p:spPr bwMode="auto">
            <a:xfrm>
              <a:off x="4151" y="2558"/>
              <a:ext cx="65" cy="68"/>
            </a:xfrm>
            <a:custGeom>
              <a:avLst/>
              <a:gdLst>
                <a:gd name="T0" fmla="*/ 64 w 195"/>
                <a:gd name="T1" fmla="*/ 26 h 203"/>
                <a:gd name="T2" fmla="*/ 60 w 195"/>
                <a:gd name="T3" fmla="*/ 15 h 203"/>
                <a:gd name="T4" fmla="*/ 52 w 195"/>
                <a:gd name="T5" fmla="*/ 6 h 203"/>
                <a:gd name="T6" fmla="*/ 42 w 195"/>
                <a:gd name="T7" fmla="*/ 1 h 203"/>
                <a:gd name="T8" fmla="*/ 30 w 195"/>
                <a:gd name="T9" fmla="*/ 0 h 203"/>
                <a:gd name="T10" fmla="*/ 19 w 195"/>
                <a:gd name="T11" fmla="*/ 3 h 203"/>
                <a:gd name="T12" fmla="*/ 10 w 195"/>
                <a:gd name="T13" fmla="*/ 9 h 203"/>
                <a:gd name="T14" fmla="*/ 3 w 195"/>
                <a:gd name="T15" fmla="*/ 18 h 203"/>
                <a:gd name="T16" fmla="*/ 0 w 195"/>
                <a:gd name="T17" fmla="*/ 30 h 203"/>
                <a:gd name="T18" fmla="*/ 1 w 195"/>
                <a:gd name="T19" fmla="*/ 42 h 203"/>
                <a:gd name="T20" fmla="*/ 5 w 195"/>
                <a:gd name="T21" fmla="*/ 53 h 203"/>
                <a:gd name="T22" fmla="*/ 13 w 195"/>
                <a:gd name="T23" fmla="*/ 62 h 203"/>
                <a:gd name="T24" fmla="*/ 23 w 195"/>
                <a:gd name="T25" fmla="*/ 67 h 203"/>
                <a:gd name="T26" fmla="*/ 34 w 195"/>
                <a:gd name="T27" fmla="*/ 68 h 203"/>
                <a:gd name="T28" fmla="*/ 45 w 195"/>
                <a:gd name="T29" fmla="*/ 66 h 203"/>
                <a:gd name="T30" fmla="*/ 55 w 195"/>
                <a:gd name="T31" fmla="*/ 59 h 203"/>
                <a:gd name="T32" fmla="*/ 63 w 195"/>
                <a:gd name="T33" fmla="*/ 45 h 203"/>
                <a:gd name="T34" fmla="*/ 45 w 195"/>
                <a:gd name="T35" fmla="*/ 49 h 203"/>
                <a:gd name="T36" fmla="*/ 39 w 195"/>
                <a:gd name="T37" fmla="*/ 52 h 203"/>
                <a:gd name="T38" fmla="*/ 33 w 195"/>
                <a:gd name="T39" fmla="*/ 53 h 203"/>
                <a:gd name="T40" fmla="*/ 26 w 195"/>
                <a:gd name="T41" fmla="*/ 52 h 203"/>
                <a:gd name="T42" fmla="*/ 21 w 195"/>
                <a:gd name="T43" fmla="*/ 49 h 203"/>
                <a:gd name="T44" fmla="*/ 17 w 195"/>
                <a:gd name="T45" fmla="*/ 44 h 203"/>
                <a:gd name="T46" fmla="*/ 14 w 195"/>
                <a:gd name="T47" fmla="*/ 38 h 203"/>
                <a:gd name="T48" fmla="*/ 14 w 195"/>
                <a:gd name="T49" fmla="*/ 31 h 203"/>
                <a:gd name="T50" fmla="*/ 17 w 195"/>
                <a:gd name="T51" fmla="*/ 24 h 203"/>
                <a:gd name="T52" fmla="*/ 20 w 195"/>
                <a:gd name="T53" fmla="*/ 20 h 203"/>
                <a:gd name="T54" fmla="*/ 26 w 195"/>
                <a:gd name="T55" fmla="*/ 16 h 203"/>
                <a:gd name="T56" fmla="*/ 32 w 195"/>
                <a:gd name="T57" fmla="*/ 14 h 203"/>
                <a:gd name="T58" fmla="*/ 39 w 195"/>
                <a:gd name="T59" fmla="*/ 16 h 203"/>
                <a:gd name="T60" fmla="*/ 45 w 195"/>
                <a:gd name="T61" fmla="*/ 19 h 203"/>
                <a:gd name="T62" fmla="*/ 48 w 195"/>
                <a:gd name="T63" fmla="*/ 24 h 203"/>
                <a:gd name="T64" fmla="*/ 51 w 195"/>
                <a:gd name="T65" fmla="*/ 33 h 203"/>
                <a:gd name="T66" fmla="*/ 65 w 195"/>
                <a:gd name="T67" fmla="*/ 33 h 20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5" h="203">
                  <a:moveTo>
                    <a:pt x="195" y="98"/>
                  </a:moveTo>
                  <a:lnTo>
                    <a:pt x="193" y="79"/>
                  </a:lnTo>
                  <a:lnTo>
                    <a:pt x="188" y="61"/>
                  </a:lnTo>
                  <a:lnTo>
                    <a:pt x="179" y="45"/>
                  </a:lnTo>
                  <a:lnTo>
                    <a:pt x="169" y="33"/>
                  </a:lnTo>
                  <a:lnTo>
                    <a:pt x="156" y="19"/>
                  </a:lnTo>
                  <a:lnTo>
                    <a:pt x="140" y="11"/>
                  </a:lnTo>
                  <a:lnTo>
                    <a:pt x="126" y="4"/>
                  </a:lnTo>
                  <a:lnTo>
                    <a:pt x="109" y="1"/>
                  </a:lnTo>
                  <a:lnTo>
                    <a:pt x="91" y="0"/>
                  </a:lnTo>
                  <a:lnTo>
                    <a:pt x="75" y="3"/>
                  </a:lnTo>
                  <a:lnTo>
                    <a:pt x="58" y="8"/>
                  </a:lnTo>
                  <a:lnTo>
                    <a:pt x="44" y="16"/>
                  </a:lnTo>
                  <a:lnTo>
                    <a:pt x="30" y="28"/>
                  </a:lnTo>
                  <a:lnTo>
                    <a:pt x="19" y="41"/>
                  </a:lnTo>
                  <a:lnTo>
                    <a:pt x="10" y="55"/>
                  </a:lnTo>
                  <a:lnTo>
                    <a:pt x="4" y="73"/>
                  </a:lnTo>
                  <a:lnTo>
                    <a:pt x="0" y="89"/>
                  </a:lnTo>
                  <a:lnTo>
                    <a:pt x="0" y="108"/>
                  </a:lnTo>
                  <a:lnTo>
                    <a:pt x="3" y="125"/>
                  </a:lnTo>
                  <a:lnTo>
                    <a:pt x="8" y="142"/>
                  </a:lnTo>
                  <a:lnTo>
                    <a:pt x="16" y="158"/>
                  </a:lnTo>
                  <a:lnTo>
                    <a:pt x="26" y="172"/>
                  </a:lnTo>
                  <a:lnTo>
                    <a:pt x="40" y="184"/>
                  </a:lnTo>
                  <a:lnTo>
                    <a:pt x="54" y="192"/>
                  </a:lnTo>
                  <a:lnTo>
                    <a:pt x="69" y="201"/>
                  </a:lnTo>
                  <a:lnTo>
                    <a:pt x="87" y="203"/>
                  </a:lnTo>
                  <a:lnTo>
                    <a:pt x="103" y="203"/>
                  </a:lnTo>
                  <a:lnTo>
                    <a:pt x="120" y="201"/>
                  </a:lnTo>
                  <a:lnTo>
                    <a:pt x="136" y="197"/>
                  </a:lnTo>
                  <a:lnTo>
                    <a:pt x="152" y="187"/>
                  </a:lnTo>
                  <a:lnTo>
                    <a:pt x="166" y="176"/>
                  </a:lnTo>
                  <a:lnTo>
                    <a:pt x="178" y="159"/>
                  </a:lnTo>
                  <a:lnTo>
                    <a:pt x="190" y="133"/>
                  </a:lnTo>
                  <a:lnTo>
                    <a:pt x="148" y="127"/>
                  </a:lnTo>
                  <a:lnTo>
                    <a:pt x="134" y="146"/>
                  </a:lnTo>
                  <a:lnTo>
                    <a:pt x="126" y="152"/>
                  </a:lnTo>
                  <a:lnTo>
                    <a:pt x="117" y="156"/>
                  </a:lnTo>
                  <a:lnTo>
                    <a:pt x="108" y="158"/>
                  </a:lnTo>
                  <a:lnTo>
                    <a:pt x="99" y="159"/>
                  </a:lnTo>
                  <a:lnTo>
                    <a:pt x="88" y="158"/>
                  </a:lnTo>
                  <a:lnTo>
                    <a:pt x="79" y="156"/>
                  </a:lnTo>
                  <a:lnTo>
                    <a:pt x="70" y="152"/>
                  </a:lnTo>
                  <a:lnTo>
                    <a:pt x="62" y="146"/>
                  </a:lnTo>
                  <a:lnTo>
                    <a:pt x="55" y="140"/>
                  </a:lnTo>
                  <a:lnTo>
                    <a:pt x="50" y="132"/>
                  </a:lnTo>
                  <a:lnTo>
                    <a:pt x="45" y="122"/>
                  </a:lnTo>
                  <a:lnTo>
                    <a:pt x="43" y="112"/>
                  </a:lnTo>
                  <a:lnTo>
                    <a:pt x="42" y="102"/>
                  </a:lnTo>
                  <a:lnTo>
                    <a:pt x="43" y="93"/>
                  </a:lnTo>
                  <a:lnTo>
                    <a:pt x="45" y="83"/>
                  </a:lnTo>
                  <a:lnTo>
                    <a:pt x="50" y="73"/>
                  </a:lnTo>
                  <a:lnTo>
                    <a:pt x="54" y="66"/>
                  </a:lnTo>
                  <a:lnTo>
                    <a:pt x="61" y="59"/>
                  </a:lnTo>
                  <a:lnTo>
                    <a:pt x="69" y="51"/>
                  </a:lnTo>
                  <a:lnTo>
                    <a:pt x="78" y="48"/>
                  </a:lnTo>
                  <a:lnTo>
                    <a:pt x="88" y="45"/>
                  </a:lnTo>
                  <a:lnTo>
                    <a:pt x="97" y="43"/>
                  </a:lnTo>
                  <a:lnTo>
                    <a:pt x="106" y="45"/>
                  </a:lnTo>
                  <a:lnTo>
                    <a:pt x="116" y="47"/>
                  </a:lnTo>
                  <a:lnTo>
                    <a:pt x="125" y="51"/>
                  </a:lnTo>
                  <a:lnTo>
                    <a:pt x="134" y="58"/>
                  </a:lnTo>
                  <a:lnTo>
                    <a:pt x="140" y="65"/>
                  </a:lnTo>
                  <a:lnTo>
                    <a:pt x="145" y="72"/>
                  </a:lnTo>
                  <a:lnTo>
                    <a:pt x="150" y="82"/>
                  </a:lnTo>
                  <a:lnTo>
                    <a:pt x="152" y="98"/>
                  </a:lnTo>
                  <a:lnTo>
                    <a:pt x="195"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55" name="Freeform 34">
              <a:extLst>
                <a:ext uri="{FF2B5EF4-FFF2-40B4-BE49-F238E27FC236}">
                  <a16:creationId xmlns:a16="http://schemas.microsoft.com/office/drawing/2014/main" id="{025F47DC-6F48-4B2F-A16B-33EA9700A47E}"/>
                </a:ext>
              </a:extLst>
            </p:cNvPr>
            <p:cNvSpPr>
              <a:spLocks/>
            </p:cNvSpPr>
            <p:nvPr/>
          </p:nvSpPr>
          <p:spPr bwMode="auto">
            <a:xfrm>
              <a:off x="4189" y="2674"/>
              <a:ext cx="65" cy="68"/>
            </a:xfrm>
            <a:custGeom>
              <a:avLst/>
              <a:gdLst>
                <a:gd name="T0" fmla="*/ 54 w 195"/>
                <a:gd name="T1" fmla="*/ 8 h 204"/>
                <a:gd name="T2" fmla="*/ 45 w 195"/>
                <a:gd name="T3" fmla="*/ 2 h 204"/>
                <a:gd name="T4" fmla="*/ 33 w 195"/>
                <a:gd name="T5" fmla="*/ 0 h 204"/>
                <a:gd name="T6" fmla="*/ 22 w 195"/>
                <a:gd name="T7" fmla="*/ 2 h 204"/>
                <a:gd name="T8" fmla="*/ 12 w 195"/>
                <a:gd name="T9" fmla="*/ 8 h 204"/>
                <a:gd name="T10" fmla="*/ 4 w 195"/>
                <a:gd name="T11" fmla="*/ 16 h 204"/>
                <a:gd name="T12" fmla="*/ 0 w 195"/>
                <a:gd name="T13" fmla="*/ 27 h 204"/>
                <a:gd name="T14" fmla="*/ 0 w 195"/>
                <a:gd name="T15" fmla="*/ 39 h 204"/>
                <a:gd name="T16" fmla="*/ 4 w 195"/>
                <a:gd name="T17" fmla="*/ 50 h 204"/>
                <a:gd name="T18" fmla="*/ 11 w 195"/>
                <a:gd name="T19" fmla="*/ 60 h 204"/>
                <a:gd name="T20" fmla="*/ 21 w 195"/>
                <a:gd name="T21" fmla="*/ 66 h 204"/>
                <a:gd name="T22" fmla="*/ 32 w 195"/>
                <a:gd name="T23" fmla="*/ 68 h 204"/>
                <a:gd name="T24" fmla="*/ 43 w 195"/>
                <a:gd name="T25" fmla="*/ 66 h 204"/>
                <a:gd name="T26" fmla="*/ 53 w 195"/>
                <a:gd name="T27" fmla="*/ 60 h 204"/>
                <a:gd name="T28" fmla="*/ 60 w 195"/>
                <a:gd name="T29" fmla="*/ 52 h 204"/>
                <a:gd name="T30" fmla="*/ 65 w 195"/>
                <a:gd name="T31" fmla="*/ 40 h 204"/>
                <a:gd name="T32" fmla="*/ 63 w 195"/>
                <a:gd name="T33" fmla="*/ 24 h 204"/>
                <a:gd name="T34" fmla="*/ 51 w 195"/>
                <a:gd name="T35" fmla="*/ 38 h 204"/>
                <a:gd name="T36" fmla="*/ 48 w 195"/>
                <a:gd name="T37" fmla="*/ 45 h 204"/>
                <a:gd name="T38" fmla="*/ 43 w 195"/>
                <a:gd name="T39" fmla="*/ 50 h 204"/>
                <a:gd name="T40" fmla="*/ 38 w 195"/>
                <a:gd name="T41" fmla="*/ 52 h 204"/>
                <a:gd name="T42" fmla="*/ 31 w 195"/>
                <a:gd name="T43" fmla="*/ 53 h 204"/>
                <a:gd name="T44" fmla="*/ 25 w 195"/>
                <a:gd name="T45" fmla="*/ 51 h 204"/>
                <a:gd name="T46" fmla="*/ 19 w 195"/>
                <a:gd name="T47" fmla="*/ 48 h 204"/>
                <a:gd name="T48" fmla="*/ 16 w 195"/>
                <a:gd name="T49" fmla="*/ 42 h 204"/>
                <a:gd name="T50" fmla="*/ 14 w 195"/>
                <a:gd name="T51" fmla="*/ 36 h 204"/>
                <a:gd name="T52" fmla="*/ 15 w 195"/>
                <a:gd name="T53" fmla="*/ 29 h 204"/>
                <a:gd name="T54" fmla="*/ 17 w 195"/>
                <a:gd name="T55" fmla="*/ 23 h 204"/>
                <a:gd name="T56" fmla="*/ 22 w 195"/>
                <a:gd name="T57" fmla="*/ 18 h 204"/>
                <a:gd name="T58" fmla="*/ 27 w 195"/>
                <a:gd name="T59" fmla="*/ 15 h 204"/>
                <a:gd name="T60" fmla="*/ 34 w 195"/>
                <a:gd name="T61" fmla="*/ 15 h 204"/>
                <a:gd name="T62" fmla="*/ 40 w 195"/>
                <a:gd name="T63" fmla="*/ 16 h 204"/>
                <a:gd name="T64" fmla="*/ 47 w 195"/>
                <a:gd name="T65" fmla="*/ 22 h 204"/>
                <a:gd name="T66" fmla="*/ 58 w 195"/>
                <a:gd name="T67" fmla="*/ 11 h 20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5" h="204">
                  <a:moveTo>
                    <a:pt x="173" y="34"/>
                  </a:moveTo>
                  <a:lnTo>
                    <a:pt x="162" y="25"/>
                  </a:lnTo>
                  <a:lnTo>
                    <a:pt x="148" y="14"/>
                  </a:lnTo>
                  <a:lnTo>
                    <a:pt x="134" y="6"/>
                  </a:lnTo>
                  <a:lnTo>
                    <a:pt x="117" y="2"/>
                  </a:lnTo>
                  <a:lnTo>
                    <a:pt x="100" y="0"/>
                  </a:lnTo>
                  <a:lnTo>
                    <a:pt x="83" y="2"/>
                  </a:lnTo>
                  <a:lnTo>
                    <a:pt x="66" y="5"/>
                  </a:lnTo>
                  <a:lnTo>
                    <a:pt x="50" y="12"/>
                  </a:lnTo>
                  <a:lnTo>
                    <a:pt x="37" y="23"/>
                  </a:lnTo>
                  <a:lnTo>
                    <a:pt x="23" y="34"/>
                  </a:lnTo>
                  <a:lnTo>
                    <a:pt x="13" y="49"/>
                  </a:lnTo>
                  <a:lnTo>
                    <a:pt x="6" y="65"/>
                  </a:lnTo>
                  <a:lnTo>
                    <a:pt x="1" y="82"/>
                  </a:lnTo>
                  <a:lnTo>
                    <a:pt x="0" y="100"/>
                  </a:lnTo>
                  <a:lnTo>
                    <a:pt x="1" y="117"/>
                  </a:lnTo>
                  <a:lnTo>
                    <a:pt x="5" y="135"/>
                  </a:lnTo>
                  <a:lnTo>
                    <a:pt x="11" y="150"/>
                  </a:lnTo>
                  <a:lnTo>
                    <a:pt x="21" y="166"/>
                  </a:lnTo>
                  <a:lnTo>
                    <a:pt x="34" y="179"/>
                  </a:lnTo>
                  <a:lnTo>
                    <a:pt x="46" y="189"/>
                  </a:lnTo>
                  <a:lnTo>
                    <a:pt x="62" y="198"/>
                  </a:lnTo>
                  <a:lnTo>
                    <a:pt x="78" y="202"/>
                  </a:lnTo>
                  <a:lnTo>
                    <a:pt x="95" y="204"/>
                  </a:lnTo>
                  <a:lnTo>
                    <a:pt x="113" y="203"/>
                  </a:lnTo>
                  <a:lnTo>
                    <a:pt x="129" y="199"/>
                  </a:lnTo>
                  <a:lnTo>
                    <a:pt x="145" y="191"/>
                  </a:lnTo>
                  <a:lnTo>
                    <a:pt x="159" y="181"/>
                  </a:lnTo>
                  <a:lnTo>
                    <a:pt x="171" y="169"/>
                  </a:lnTo>
                  <a:lnTo>
                    <a:pt x="180" y="155"/>
                  </a:lnTo>
                  <a:lnTo>
                    <a:pt x="189" y="138"/>
                  </a:lnTo>
                  <a:lnTo>
                    <a:pt x="194" y="120"/>
                  </a:lnTo>
                  <a:lnTo>
                    <a:pt x="195" y="101"/>
                  </a:lnTo>
                  <a:lnTo>
                    <a:pt x="189" y="72"/>
                  </a:lnTo>
                  <a:lnTo>
                    <a:pt x="152" y="93"/>
                  </a:lnTo>
                  <a:lnTo>
                    <a:pt x="152" y="115"/>
                  </a:lnTo>
                  <a:lnTo>
                    <a:pt x="148" y="124"/>
                  </a:lnTo>
                  <a:lnTo>
                    <a:pt x="143" y="134"/>
                  </a:lnTo>
                  <a:lnTo>
                    <a:pt x="138" y="142"/>
                  </a:lnTo>
                  <a:lnTo>
                    <a:pt x="129" y="149"/>
                  </a:lnTo>
                  <a:lnTo>
                    <a:pt x="121" y="153"/>
                  </a:lnTo>
                  <a:lnTo>
                    <a:pt x="113" y="157"/>
                  </a:lnTo>
                  <a:lnTo>
                    <a:pt x="104" y="159"/>
                  </a:lnTo>
                  <a:lnTo>
                    <a:pt x="93" y="159"/>
                  </a:lnTo>
                  <a:lnTo>
                    <a:pt x="84" y="157"/>
                  </a:lnTo>
                  <a:lnTo>
                    <a:pt x="74" y="154"/>
                  </a:lnTo>
                  <a:lnTo>
                    <a:pt x="66" y="149"/>
                  </a:lnTo>
                  <a:lnTo>
                    <a:pt x="58" y="144"/>
                  </a:lnTo>
                  <a:lnTo>
                    <a:pt x="52" y="136"/>
                  </a:lnTo>
                  <a:lnTo>
                    <a:pt x="47" y="127"/>
                  </a:lnTo>
                  <a:lnTo>
                    <a:pt x="44" y="117"/>
                  </a:lnTo>
                  <a:lnTo>
                    <a:pt x="42" y="107"/>
                  </a:lnTo>
                  <a:lnTo>
                    <a:pt x="42" y="97"/>
                  </a:lnTo>
                  <a:lnTo>
                    <a:pt x="44" y="88"/>
                  </a:lnTo>
                  <a:lnTo>
                    <a:pt x="46" y="78"/>
                  </a:lnTo>
                  <a:lnTo>
                    <a:pt x="52" y="69"/>
                  </a:lnTo>
                  <a:lnTo>
                    <a:pt x="57" y="61"/>
                  </a:lnTo>
                  <a:lnTo>
                    <a:pt x="65" y="54"/>
                  </a:lnTo>
                  <a:lnTo>
                    <a:pt x="74" y="49"/>
                  </a:lnTo>
                  <a:lnTo>
                    <a:pt x="82" y="46"/>
                  </a:lnTo>
                  <a:lnTo>
                    <a:pt x="91" y="44"/>
                  </a:lnTo>
                  <a:lnTo>
                    <a:pt x="103" y="44"/>
                  </a:lnTo>
                  <a:lnTo>
                    <a:pt x="111" y="46"/>
                  </a:lnTo>
                  <a:lnTo>
                    <a:pt x="120" y="49"/>
                  </a:lnTo>
                  <a:lnTo>
                    <a:pt x="128" y="53"/>
                  </a:lnTo>
                  <a:lnTo>
                    <a:pt x="140" y="66"/>
                  </a:lnTo>
                  <a:lnTo>
                    <a:pt x="17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56" name="Freeform 35">
              <a:extLst>
                <a:ext uri="{FF2B5EF4-FFF2-40B4-BE49-F238E27FC236}">
                  <a16:creationId xmlns:a16="http://schemas.microsoft.com/office/drawing/2014/main" id="{6B93AB3B-8292-4A0E-BE67-7D68BCF1A856}"/>
                </a:ext>
              </a:extLst>
            </p:cNvPr>
            <p:cNvSpPr>
              <a:spLocks/>
            </p:cNvSpPr>
            <p:nvPr/>
          </p:nvSpPr>
          <p:spPr bwMode="auto">
            <a:xfrm>
              <a:off x="4202" y="2531"/>
              <a:ext cx="132" cy="63"/>
            </a:xfrm>
            <a:custGeom>
              <a:avLst/>
              <a:gdLst>
                <a:gd name="T0" fmla="*/ 0 w 397"/>
                <a:gd name="T1" fmla="*/ 60 h 189"/>
                <a:gd name="T2" fmla="*/ 132 w 397"/>
                <a:gd name="T3" fmla="*/ 63 h 189"/>
                <a:gd name="T4" fmla="*/ 38 w 397"/>
                <a:gd name="T5" fmla="*/ 0 h 189"/>
                <a:gd name="T6" fmla="*/ 36 w 397"/>
                <a:gd name="T7" fmla="*/ 8 h 189"/>
                <a:gd name="T8" fmla="*/ 71 w 397"/>
                <a:gd name="T9" fmla="*/ 44 h 189"/>
                <a:gd name="T10" fmla="*/ 4 w 397"/>
                <a:gd name="T11" fmla="*/ 50 h 189"/>
                <a:gd name="T12" fmla="*/ 0 w 397"/>
                <a:gd name="T13" fmla="*/ 60 h 189"/>
                <a:gd name="T14" fmla="*/ 0 w 397"/>
                <a:gd name="T15" fmla="*/ 60 h 1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7" h="189">
                  <a:moveTo>
                    <a:pt x="0" y="179"/>
                  </a:moveTo>
                  <a:lnTo>
                    <a:pt x="397" y="189"/>
                  </a:lnTo>
                  <a:lnTo>
                    <a:pt x="114" y="0"/>
                  </a:lnTo>
                  <a:lnTo>
                    <a:pt x="109" y="25"/>
                  </a:lnTo>
                  <a:lnTo>
                    <a:pt x="215" y="131"/>
                  </a:lnTo>
                  <a:lnTo>
                    <a:pt x="12" y="151"/>
                  </a:lnTo>
                  <a:lnTo>
                    <a:pt x="0"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57" name="Freeform 36">
              <a:extLst>
                <a:ext uri="{FF2B5EF4-FFF2-40B4-BE49-F238E27FC236}">
                  <a16:creationId xmlns:a16="http://schemas.microsoft.com/office/drawing/2014/main" id="{CFEEF336-9962-4CD5-895C-75084E608C2C}"/>
                </a:ext>
              </a:extLst>
            </p:cNvPr>
            <p:cNvSpPr>
              <a:spLocks/>
            </p:cNvSpPr>
            <p:nvPr/>
          </p:nvSpPr>
          <p:spPr bwMode="auto">
            <a:xfrm>
              <a:off x="4202" y="2600"/>
              <a:ext cx="129" cy="97"/>
            </a:xfrm>
            <a:custGeom>
              <a:avLst/>
              <a:gdLst>
                <a:gd name="T0" fmla="*/ 0 w 388"/>
                <a:gd name="T1" fmla="*/ 0 h 290"/>
                <a:gd name="T2" fmla="*/ 129 w 388"/>
                <a:gd name="T3" fmla="*/ 14 h 290"/>
                <a:gd name="T4" fmla="*/ 32 w 388"/>
                <a:gd name="T5" fmla="*/ 97 h 290"/>
                <a:gd name="T6" fmla="*/ 28 w 388"/>
                <a:gd name="T7" fmla="*/ 85 h 290"/>
                <a:gd name="T8" fmla="*/ 85 w 388"/>
                <a:gd name="T9" fmla="*/ 25 h 290"/>
                <a:gd name="T10" fmla="*/ 4 w 388"/>
                <a:gd name="T11" fmla="*/ 9 h 290"/>
                <a:gd name="T12" fmla="*/ 0 w 388"/>
                <a:gd name="T13" fmla="*/ 0 h 290"/>
                <a:gd name="T14" fmla="*/ 0 w 388"/>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290">
                  <a:moveTo>
                    <a:pt x="0" y="0"/>
                  </a:moveTo>
                  <a:lnTo>
                    <a:pt x="388" y="43"/>
                  </a:lnTo>
                  <a:lnTo>
                    <a:pt x="97" y="290"/>
                  </a:lnTo>
                  <a:lnTo>
                    <a:pt x="85" y="254"/>
                  </a:lnTo>
                  <a:lnTo>
                    <a:pt x="256" y="76"/>
                  </a:lnTo>
                  <a:lnTo>
                    <a:pt x="13"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58" name="Freeform 37">
              <a:extLst>
                <a:ext uri="{FF2B5EF4-FFF2-40B4-BE49-F238E27FC236}">
                  <a16:creationId xmlns:a16="http://schemas.microsoft.com/office/drawing/2014/main" id="{7F952AC7-BB80-44C8-8C3D-E12E62BF2A54}"/>
                </a:ext>
              </a:extLst>
            </p:cNvPr>
            <p:cNvSpPr>
              <a:spLocks/>
            </p:cNvSpPr>
            <p:nvPr/>
          </p:nvSpPr>
          <p:spPr bwMode="auto">
            <a:xfrm>
              <a:off x="4061" y="2218"/>
              <a:ext cx="65" cy="80"/>
            </a:xfrm>
            <a:custGeom>
              <a:avLst/>
              <a:gdLst>
                <a:gd name="T0" fmla="*/ 0 w 195"/>
                <a:gd name="T1" fmla="*/ 0 h 239"/>
                <a:gd name="T2" fmla="*/ 45 w 195"/>
                <a:gd name="T3" fmla="*/ 80 h 239"/>
                <a:gd name="T4" fmla="*/ 65 w 195"/>
                <a:gd name="T5" fmla="*/ 18 h 239"/>
                <a:gd name="T6" fmla="*/ 58 w 195"/>
                <a:gd name="T7" fmla="*/ 16 h 239"/>
                <a:gd name="T8" fmla="*/ 41 w 195"/>
                <a:gd name="T9" fmla="*/ 46 h 239"/>
                <a:gd name="T10" fmla="*/ 10 w 195"/>
                <a:gd name="T11" fmla="*/ 0 h 239"/>
                <a:gd name="T12" fmla="*/ 0 w 195"/>
                <a:gd name="T13" fmla="*/ 0 h 239"/>
                <a:gd name="T14" fmla="*/ 0 w 195"/>
                <a:gd name="T15" fmla="*/ 0 h 2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5" h="239">
                  <a:moveTo>
                    <a:pt x="0" y="0"/>
                  </a:moveTo>
                  <a:lnTo>
                    <a:pt x="136" y="239"/>
                  </a:lnTo>
                  <a:lnTo>
                    <a:pt x="195" y="53"/>
                  </a:lnTo>
                  <a:lnTo>
                    <a:pt x="174" y="47"/>
                  </a:lnTo>
                  <a:lnTo>
                    <a:pt x="122" y="136"/>
                  </a:lnTo>
                  <a:lnTo>
                    <a:pt x="29"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59" name="Freeform 38">
              <a:extLst>
                <a:ext uri="{FF2B5EF4-FFF2-40B4-BE49-F238E27FC236}">
                  <a16:creationId xmlns:a16="http://schemas.microsoft.com/office/drawing/2014/main" id="{3925255F-1026-4C5A-89E1-E627889FA690}"/>
                </a:ext>
              </a:extLst>
            </p:cNvPr>
            <p:cNvSpPr>
              <a:spLocks/>
            </p:cNvSpPr>
            <p:nvPr/>
          </p:nvSpPr>
          <p:spPr bwMode="auto">
            <a:xfrm>
              <a:off x="4024" y="2178"/>
              <a:ext cx="58" cy="55"/>
            </a:xfrm>
            <a:custGeom>
              <a:avLst/>
              <a:gdLst>
                <a:gd name="T0" fmla="*/ 48 w 174"/>
                <a:gd name="T1" fmla="*/ 49 h 166"/>
                <a:gd name="T2" fmla="*/ 54 w 174"/>
                <a:gd name="T3" fmla="*/ 41 h 166"/>
                <a:gd name="T4" fmla="*/ 57 w 174"/>
                <a:gd name="T5" fmla="*/ 32 h 166"/>
                <a:gd name="T6" fmla="*/ 57 w 174"/>
                <a:gd name="T7" fmla="*/ 23 h 166"/>
                <a:gd name="T8" fmla="*/ 54 w 174"/>
                <a:gd name="T9" fmla="*/ 14 h 166"/>
                <a:gd name="T10" fmla="*/ 48 w 174"/>
                <a:gd name="T11" fmla="*/ 6 h 166"/>
                <a:gd name="T12" fmla="*/ 39 w 174"/>
                <a:gd name="T13" fmla="*/ 1 h 166"/>
                <a:gd name="T14" fmla="*/ 29 w 174"/>
                <a:gd name="T15" fmla="*/ 0 h 166"/>
                <a:gd name="T16" fmla="*/ 19 w 174"/>
                <a:gd name="T17" fmla="*/ 1 h 166"/>
                <a:gd name="T18" fmla="*/ 10 w 174"/>
                <a:gd name="T19" fmla="*/ 6 h 166"/>
                <a:gd name="T20" fmla="*/ 3 w 174"/>
                <a:gd name="T21" fmla="*/ 14 h 166"/>
                <a:gd name="T22" fmla="*/ 0 w 174"/>
                <a:gd name="T23" fmla="*/ 23 h 166"/>
                <a:gd name="T24" fmla="*/ 0 w 174"/>
                <a:gd name="T25" fmla="*/ 33 h 166"/>
                <a:gd name="T26" fmla="*/ 4 w 174"/>
                <a:gd name="T27" fmla="*/ 42 h 166"/>
                <a:gd name="T28" fmla="*/ 10 w 174"/>
                <a:gd name="T29" fmla="*/ 49 h 166"/>
                <a:gd name="T30" fmla="*/ 19 w 174"/>
                <a:gd name="T31" fmla="*/ 54 h 166"/>
                <a:gd name="T32" fmla="*/ 33 w 174"/>
                <a:gd name="T33" fmla="*/ 55 h 166"/>
                <a:gd name="T34" fmla="*/ 22 w 174"/>
                <a:gd name="T35" fmla="*/ 42 h 166"/>
                <a:gd name="T36" fmla="*/ 17 w 174"/>
                <a:gd name="T37" fmla="*/ 39 h 166"/>
                <a:gd name="T38" fmla="*/ 14 w 174"/>
                <a:gd name="T39" fmla="*/ 35 h 166"/>
                <a:gd name="T40" fmla="*/ 13 w 174"/>
                <a:gd name="T41" fmla="*/ 29 h 166"/>
                <a:gd name="T42" fmla="*/ 13 w 174"/>
                <a:gd name="T43" fmla="*/ 25 h 166"/>
                <a:gd name="T44" fmla="*/ 15 w 174"/>
                <a:gd name="T45" fmla="*/ 19 h 166"/>
                <a:gd name="T46" fmla="*/ 19 w 174"/>
                <a:gd name="T47" fmla="*/ 15 h 166"/>
                <a:gd name="T48" fmla="*/ 24 w 174"/>
                <a:gd name="T49" fmla="*/ 12 h 166"/>
                <a:gd name="T50" fmla="*/ 29 w 174"/>
                <a:gd name="T51" fmla="*/ 12 h 166"/>
                <a:gd name="T52" fmla="*/ 35 w 174"/>
                <a:gd name="T53" fmla="*/ 13 h 166"/>
                <a:gd name="T54" fmla="*/ 40 w 174"/>
                <a:gd name="T55" fmla="*/ 16 h 166"/>
                <a:gd name="T56" fmla="*/ 44 w 174"/>
                <a:gd name="T57" fmla="*/ 20 h 166"/>
                <a:gd name="T58" fmla="*/ 45 w 174"/>
                <a:gd name="T59" fmla="*/ 26 h 166"/>
                <a:gd name="T60" fmla="*/ 45 w 174"/>
                <a:gd name="T61" fmla="*/ 31 h 166"/>
                <a:gd name="T62" fmla="*/ 43 w 174"/>
                <a:gd name="T63" fmla="*/ 36 h 166"/>
                <a:gd name="T64" fmla="*/ 37 w 174"/>
                <a:gd name="T65" fmla="*/ 41 h 166"/>
                <a:gd name="T66" fmla="*/ 43 w 174"/>
                <a:gd name="T67" fmla="*/ 52 h 1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4" h="166">
                  <a:moveTo>
                    <a:pt x="129" y="157"/>
                  </a:moveTo>
                  <a:lnTo>
                    <a:pt x="143" y="147"/>
                  </a:lnTo>
                  <a:lnTo>
                    <a:pt x="154" y="137"/>
                  </a:lnTo>
                  <a:lnTo>
                    <a:pt x="161" y="125"/>
                  </a:lnTo>
                  <a:lnTo>
                    <a:pt x="168" y="112"/>
                  </a:lnTo>
                  <a:lnTo>
                    <a:pt x="172" y="98"/>
                  </a:lnTo>
                  <a:lnTo>
                    <a:pt x="174" y="83"/>
                  </a:lnTo>
                  <a:lnTo>
                    <a:pt x="172" y="68"/>
                  </a:lnTo>
                  <a:lnTo>
                    <a:pt x="168" y="55"/>
                  </a:lnTo>
                  <a:lnTo>
                    <a:pt x="161" y="41"/>
                  </a:lnTo>
                  <a:lnTo>
                    <a:pt x="153" y="29"/>
                  </a:lnTo>
                  <a:lnTo>
                    <a:pt x="143" y="19"/>
                  </a:lnTo>
                  <a:lnTo>
                    <a:pt x="130" y="11"/>
                  </a:lnTo>
                  <a:lnTo>
                    <a:pt x="116" y="4"/>
                  </a:lnTo>
                  <a:lnTo>
                    <a:pt x="101" y="1"/>
                  </a:lnTo>
                  <a:lnTo>
                    <a:pt x="86" y="0"/>
                  </a:lnTo>
                  <a:lnTo>
                    <a:pt x="71" y="1"/>
                  </a:lnTo>
                  <a:lnTo>
                    <a:pt x="56" y="4"/>
                  </a:lnTo>
                  <a:lnTo>
                    <a:pt x="43" y="11"/>
                  </a:lnTo>
                  <a:lnTo>
                    <a:pt x="30" y="19"/>
                  </a:lnTo>
                  <a:lnTo>
                    <a:pt x="19" y="29"/>
                  </a:lnTo>
                  <a:lnTo>
                    <a:pt x="10" y="41"/>
                  </a:lnTo>
                  <a:lnTo>
                    <a:pt x="4" y="56"/>
                  </a:lnTo>
                  <a:lnTo>
                    <a:pt x="0" y="69"/>
                  </a:lnTo>
                  <a:lnTo>
                    <a:pt x="0" y="83"/>
                  </a:lnTo>
                  <a:lnTo>
                    <a:pt x="0" y="99"/>
                  </a:lnTo>
                  <a:lnTo>
                    <a:pt x="4" y="112"/>
                  </a:lnTo>
                  <a:lnTo>
                    <a:pt x="11" y="126"/>
                  </a:lnTo>
                  <a:lnTo>
                    <a:pt x="19" y="137"/>
                  </a:lnTo>
                  <a:lnTo>
                    <a:pt x="30" y="147"/>
                  </a:lnTo>
                  <a:lnTo>
                    <a:pt x="43" y="157"/>
                  </a:lnTo>
                  <a:lnTo>
                    <a:pt x="57" y="163"/>
                  </a:lnTo>
                  <a:lnTo>
                    <a:pt x="74" y="166"/>
                  </a:lnTo>
                  <a:lnTo>
                    <a:pt x="99" y="165"/>
                  </a:lnTo>
                  <a:lnTo>
                    <a:pt x="87" y="131"/>
                  </a:lnTo>
                  <a:lnTo>
                    <a:pt x="67" y="127"/>
                  </a:lnTo>
                  <a:lnTo>
                    <a:pt x="58" y="123"/>
                  </a:lnTo>
                  <a:lnTo>
                    <a:pt x="52" y="118"/>
                  </a:lnTo>
                  <a:lnTo>
                    <a:pt x="47" y="112"/>
                  </a:lnTo>
                  <a:lnTo>
                    <a:pt x="43" y="105"/>
                  </a:lnTo>
                  <a:lnTo>
                    <a:pt x="40" y="97"/>
                  </a:lnTo>
                  <a:lnTo>
                    <a:pt x="38" y="89"/>
                  </a:lnTo>
                  <a:lnTo>
                    <a:pt x="37" y="80"/>
                  </a:lnTo>
                  <a:lnTo>
                    <a:pt x="38" y="74"/>
                  </a:lnTo>
                  <a:lnTo>
                    <a:pt x="41" y="66"/>
                  </a:lnTo>
                  <a:lnTo>
                    <a:pt x="45" y="58"/>
                  </a:lnTo>
                  <a:lnTo>
                    <a:pt x="50" y="52"/>
                  </a:lnTo>
                  <a:lnTo>
                    <a:pt x="56" y="45"/>
                  </a:lnTo>
                  <a:lnTo>
                    <a:pt x="64" y="41"/>
                  </a:lnTo>
                  <a:lnTo>
                    <a:pt x="72" y="37"/>
                  </a:lnTo>
                  <a:lnTo>
                    <a:pt x="81" y="36"/>
                  </a:lnTo>
                  <a:lnTo>
                    <a:pt x="88" y="36"/>
                  </a:lnTo>
                  <a:lnTo>
                    <a:pt x="97" y="37"/>
                  </a:lnTo>
                  <a:lnTo>
                    <a:pt x="106" y="39"/>
                  </a:lnTo>
                  <a:lnTo>
                    <a:pt x="114" y="43"/>
                  </a:lnTo>
                  <a:lnTo>
                    <a:pt x="120" y="48"/>
                  </a:lnTo>
                  <a:lnTo>
                    <a:pt x="126" y="56"/>
                  </a:lnTo>
                  <a:lnTo>
                    <a:pt x="131" y="61"/>
                  </a:lnTo>
                  <a:lnTo>
                    <a:pt x="134" y="69"/>
                  </a:lnTo>
                  <a:lnTo>
                    <a:pt x="135" y="77"/>
                  </a:lnTo>
                  <a:lnTo>
                    <a:pt x="135" y="87"/>
                  </a:lnTo>
                  <a:lnTo>
                    <a:pt x="135" y="94"/>
                  </a:lnTo>
                  <a:lnTo>
                    <a:pt x="132" y="102"/>
                  </a:lnTo>
                  <a:lnTo>
                    <a:pt x="128" y="109"/>
                  </a:lnTo>
                  <a:lnTo>
                    <a:pt x="122" y="116"/>
                  </a:lnTo>
                  <a:lnTo>
                    <a:pt x="111" y="124"/>
                  </a:lnTo>
                  <a:lnTo>
                    <a:pt x="129"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60" name="Freeform 39">
              <a:extLst>
                <a:ext uri="{FF2B5EF4-FFF2-40B4-BE49-F238E27FC236}">
                  <a16:creationId xmlns:a16="http://schemas.microsoft.com/office/drawing/2014/main" id="{D9965CC4-2DB6-4302-897A-7881B223BD4B}"/>
                </a:ext>
              </a:extLst>
            </p:cNvPr>
            <p:cNvSpPr>
              <a:spLocks/>
            </p:cNvSpPr>
            <p:nvPr/>
          </p:nvSpPr>
          <p:spPr bwMode="auto">
            <a:xfrm>
              <a:off x="4108" y="2195"/>
              <a:ext cx="58" cy="57"/>
            </a:xfrm>
            <a:custGeom>
              <a:avLst/>
              <a:gdLst>
                <a:gd name="T0" fmla="*/ 30 w 174"/>
                <a:gd name="T1" fmla="*/ 55 h 172"/>
                <a:gd name="T2" fmla="*/ 40 w 174"/>
                <a:gd name="T3" fmla="*/ 53 h 172"/>
                <a:gd name="T4" fmla="*/ 49 w 174"/>
                <a:gd name="T5" fmla="*/ 48 h 172"/>
                <a:gd name="T6" fmla="*/ 55 w 174"/>
                <a:gd name="T7" fmla="*/ 41 h 172"/>
                <a:gd name="T8" fmla="*/ 58 w 174"/>
                <a:gd name="T9" fmla="*/ 31 h 172"/>
                <a:gd name="T10" fmla="*/ 58 w 174"/>
                <a:gd name="T11" fmla="*/ 22 h 172"/>
                <a:gd name="T12" fmla="*/ 54 w 174"/>
                <a:gd name="T13" fmla="*/ 13 h 172"/>
                <a:gd name="T14" fmla="*/ 47 w 174"/>
                <a:gd name="T15" fmla="*/ 6 h 172"/>
                <a:gd name="T16" fmla="*/ 38 w 174"/>
                <a:gd name="T17" fmla="*/ 1 h 172"/>
                <a:gd name="T18" fmla="*/ 28 w 174"/>
                <a:gd name="T19" fmla="*/ 0 h 172"/>
                <a:gd name="T20" fmla="*/ 18 w 174"/>
                <a:gd name="T21" fmla="*/ 2 h 172"/>
                <a:gd name="T22" fmla="*/ 10 w 174"/>
                <a:gd name="T23" fmla="*/ 7 h 172"/>
                <a:gd name="T24" fmla="*/ 3 w 174"/>
                <a:gd name="T25" fmla="*/ 15 h 172"/>
                <a:gd name="T26" fmla="*/ 0 w 174"/>
                <a:gd name="T27" fmla="*/ 24 h 172"/>
                <a:gd name="T28" fmla="*/ 1 w 174"/>
                <a:gd name="T29" fmla="*/ 33 h 172"/>
                <a:gd name="T30" fmla="*/ 4 w 174"/>
                <a:gd name="T31" fmla="*/ 42 h 172"/>
                <a:gd name="T32" fmla="*/ 15 w 174"/>
                <a:gd name="T33" fmla="*/ 52 h 172"/>
                <a:gd name="T34" fmla="*/ 14 w 174"/>
                <a:gd name="T35" fmla="*/ 35 h 172"/>
                <a:gd name="T36" fmla="*/ 13 w 174"/>
                <a:gd name="T37" fmla="*/ 30 h 172"/>
                <a:gd name="T38" fmla="*/ 13 w 174"/>
                <a:gd name="T39" fmla="*/ 25 h 172"/>
                <a:gd name="T40" fmla="*/ 15 w 174"/>
                <a:gd name="T41" fmla="*/ 20 h 172"/>
                <a:gd name="T42" fmla="*/ 18 w 174"/>
                <a:gd name="T43" fmla="*/ 15 h 172"/>
                <a:gd name="T44" fmla="*/ 24 w 174"/>
                <a:gd name="T45" fmla="*/ 13 h 172"/>
                <a:gd name="T46" fmla="*/ 29 w 174"/>
                <a:gd name="T47" fmla="*/ 12 h 172"/>
                <a:gd name="T48" fmla="*/ 35 w 174"/>
                <a:gd name="T49" fmla="*/ 13 h 172"/>
                <a:gd name="T50" fmla="*/ 40 w 174"/>
                <a:gd name="T51" fmla="*/ 16 h 172"/>
                <a:gd name="T52" fmla="*/ 43 w 174"/>
                <a:gd name="T53" fmla="*/ 20 h 172"/>
                <a:gd name="T54" fmla="*/ 45 w 174"/>
                <a:gd name="T55" fmla="*/ 25 h 172"/>
                <a:gd name="T56" fmla="*/ 45 w 174"/>
                <a:gd name="T57" fmla="*/ 31 h 172"/>
                <a:gd name="T58" fmla="*/ 43 w 174"/>
                <a:gd name="T59" fmla="*/ 36 h 172"/>
                <a:gd name="T60" fmla="*/ 39 w 174"/>
                <a:gd name="T61" fmla="*/ 40 h 172"/>
                <a:gd name="T62" fmla="*/ 34 w 174"/>
                <a:gd name="T63" fmla="*/ 42 h 172"/>
                <a:gd name="T64" fmla="*/ 27 w 174"/>
                <a:gd name="T65" fmla="*/ 43 h 172"/>
                <a:gd name="T66" fmla="*/ 27 w 174"/>
                <a:gd name="T67" fmla="*/ 57 h 17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4" h="172">
                  <a:moveTo>
                    <a:pt x="82" y="172"/>
                  </a:moveTo>
                  <a:lnTo>
                    <a:pt x="90" y="167"/>
                  </a:lnTo>
                  <a:lnTo>
                    <a:pt x="105" y="165"/>
                  </a:lnTo>
                  <a:lnTo>
                    <a:pt x="120" y="161"/>
                  </a:lnTo>
                  <a:lnTo>
                    <a:pt x="133" y="154"/>
                  </a:lnTo>
                  <a:lnTo>
                    <a:pt x="146" y="146"/>
                  </a:lnTo>
                  <a:lnTo>
                    <a:pt x="156" y="134"/>
                  </a:lnTo>
                  <a:lnTo>
                    <a:pt x="164" y="123"/>
                  </a:lnTo>
                  <a:lnTo>
                    <a:pt x="171" y="109"/>
                  </a:lnTo>
                  <a:lnTo>
                    <a:pt x="174" y="95"/>
                  </a:lnTo>
                  <a:lnTo>
                    <a:pt x="174" y="80"/>
                  </a:lnTo>
                  <a:lnTo>
                    <a:pt x="173" y="65"/>
                  </a:lnTo>
                  <a:lnTo>
                    <a:pt x="169" y="52"/>
                  </a:lnTo>
                  <a:lnTo>
                    <a:pt x="161" y="40"/>
                  </a:lnTo>
                  <a:lnTo>
                    <a:pt x="152" y="27"/>
                  </a:lnTo>
                  <a:lnTo>
                    <a:pt x="141" y="17"/>
                  </a:lnTo>
                  <a:lnTo>
                    <a:pt x="128" y="10"/>
                  </a:lnTo>
                  <a:lnTo>
                    <a:pt x="114" y="4"/>
                  </a:lnTo>
                  <a:lnTo>
                    <a:pt x="100" y="1"/>
                  </a:lnTo>
                  <a:lnTo>
                    <a:pt x="84" y="0"/>
                  </a:lnTo>
                  <a:lnTo>
                    <a:pt x="69" y="2"/>
                  </a:lnTo>
                  <a:lnTo>
                    <a:pt x="54" y="6"/>
                  </a:lnTo>
                  <a:lnTo>
                    <a:pt x="41" y="12"/>
                  </a:lnTo>
                  <a:lnTo>
                    <a:pt x="29" y="20"/>
                  </a:lnTo>
                  <a:lnTo>
                    <a:pt x="18" y="31"/>
                  </a:lnTo>
                  <a:lnTo>
                    <a:pt x="9" y="44"/>
                  </a:lnTo>
                  <a:lnTo>
                    <a:pt x="4" y="57"/>
                  </a:lnTo>
                  <a:lnTo>
                    <a:pt x="1" y="72"/>
                  </a:lnTo>
                  <a:lnTo>
                    <a:pt x="0" y="86"/>
                  </a:lnTo>
                  <a:lnTo>
                    <a:pt x="2" y="100"/>
                  </a:lnTo>
                  <a:lnTo>
                    <a:pt x="6" y="115"/>
                  </a:lnTo>
                  <a:lnTo>
                    <a:pt x="13" y="128"/>
                  </a:lnTo>
                  <a:lnTo>
                    <a:pt x="24" y="142"/>
                  </a:lnTo>
                  <a:lnTo>
                    <a:pt x="45" y="156"/>
                  </a:lnTo>
                  <a:lnTo>
                    <a:pt x="57" y="122"/>
                  </a:lnTo>
                  <a:lnTo>
                    <a:pt x="43" y="106"/>
                  </a:lnTo>
                  <a:lnTo>
                    <a:pt x="40" y="99"/>
                  </a:lnTo>
                  <a:lnTo>
                    <a:pt x="39" y="91"/>
                  </a:lnTo>
                  <a:lnTo>
                    <a:pt x="37" y="83"/>
                  </a:lnTo>
                  <a:lnTo>
                    <a:pt x="39" y="75"/>
                  </a:lnTo>
                  <a:lnTo>
                    <a:pt x="41" y="66"/>
                  </a:lnTo>
                  <a:lnTo>
                    <a:pt x="44" y="59"/>
                  </a:lnTo>
                  <a:lnTo>
                    <a:pt x="49" y="52"/>
                  </a:lnTo>
                  <a:lnTo>
                    <a:pt x="55" y="46"/>
                  </a:lnTo>
                  <a:lnTo>
                    <a:pt x="64" y="42"/>
                  </a:lnTo>
                  <a:lnTo>
                    <a:pt x="71" y="38"/>
                  </a:lnTo>
                  <a:lnTo>
                    <a:pt x="79" y="37"/>
                  </a:lnTo>
                  <a:lnTo>
                    <a:pt x="87" y="37"/>
                  </a:lnTo>
                  <a:lnTo>
                    <a:pt x="96" y="37"/>
                  </a:lnTo>
                  <a:lnTo>
                    <a:pt x="105" y="40"/>
                  </a:lnTo>
                  <a:lnTo>
                    <a:pt x="113" y="43"/>
                  </a:lnTo>
                  <a:lnTo>
                    <a:pt x="119" y="48"/>
                  </a:lnTo>
                  <a:lnTo>
                    <a:pt x="125" y="53"/>
                  </a:lnTo>
                  <a:lnTo>
                    <a:pt x="130" y="60"/>
                  </a:lnTo>
                  <a:lnTo>
                    <a:pt x="135" y="67"/>
                  </a:lnTo>
                  <a:lnTo>
                    <a:pt x="136" y="76"/>
                  </a:lnTo>
                  <a:lnTo>
                    <a:pt x="137" y="84"/>
                  </a:lnTo>
                  <a:lnTo>
                    <a:pt x="136" y="93"/>
                  </a:lnTo>
                  <a:lnTo>
                    <a:pt x="133" y="100"/>
                  </a:lnTo>
                  <a:lnTo>
                    <a:pt x="130" y="108"/>
                  </a:lnTo>
                  <a:lnTo>
                    <a:pt x="123" y="115"/>
                  </a:lnTo>
                  <a:lnTo>
                    <a:pt x="118" y="120"/>
                  </a:lnTo>
                  <a:lnTo>
                    <a:pt x="111" y="125"/>
                  </a:lnTo>
                  <a:lnTo>
                    <a:pt x="103" y="128"/>
                  </a:lnTo>
                  <a:lnTo>
                    <a:pt x="94" y="130"/>
                  </a:lnTo>
                  <a:lnTo>
                    <a:pt x="80" y="130"/>
                  </a:lnTo>
                  <a:lnTo>
                    <a:pt x="82"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61" name="Freeform 40">
              <a:extLst>
                <a:ext uri="{FF2B5EF4-FFF2-40B4-BE49-F238E27FC236}">
                  <a16:creationId xmlns:a16="http://schemas.microsoft.com/office/drawing/2014/main" id="{0676AB61-7224-44D7-A45F-BD12370F6AEC}"/>
                </a:ext>
              </a:extLst>
            </p:cNvPr>
            <p:cNvSpPr>
              <a:spLocks/>
            </p:cNvSpPr>
            <p:nvPr/>
          </p:nvSpPr>
          <p:spPr bwMode="auto">
            <a:xfrm>
              <a:off x="3984" y="2221"/>
              <a:ext cx="109" cy="89"/>
            </a:xfrm>
            <a:custGeom>
              <a:avLst/>
              <a:gdLst>
                <a:gd name="T0" fmla="*/ 0 w 325"/>
                <a:gd name="T1" fmla="*/ 68 h 267"/>
                <a:gd name="T2" fmla="*/ 109 w 325"/>
                <a:gd name="T3" fmla="*/ 89 h 267"/>
                <a:gd name="T4" fmla="*/ 69 w 325"/>
                <a:gd name="T5" fmla="*/ 0 h 267"/>
                <a:gd name="T6" fmla="*/ 62 w 325"/>
                <a:gd name="T7" fmla="*/ 8 h 267"/>
                <a:gd name="T8" fmla="*/ 80 w 325"/>
                <a:gd name="T9" fmla="*/ 68 h 267"/>
                <a:gd name="T10" fmla="*/ 1 w 325"/>
                <a:gd name="T11" fmla="*/ 61 h 267"/>
                <a:gd name="T12" fmla="*/ 0 w 325"/>
                <a:gd name="T13" fmla="*/ 68 h 267"/>
                <a:gd name="T14" fmla="*/ 0 w 325"/>
                <a:gd name="T15" fmla="*/ 68 h 2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5" h="267">
                  <a:moveTo>
                    <a:pt x="0" y="204"/>
                  </a:moveTo>
                  <a:lnTo>
                    <a:pt x="325" y="267"/>
                  </a:lnTo>
                  <a:lnTo>
                    <a:pt x="206" y="0"/>
                  </a:lnTo>
                  <a:lnTo>
                    <a:pt x="185" y="23"/>
                  </a:lnTo>
                  <a:lnTo>
                    <a:pt x="240" y="203"/>
                  </a:lnTo>
                  <a:lnTo>
                    <a:pt x="2" y="182"/>
                  </a:lnTo>
                  <a:lnTo>
                    <a:pt x="0" y="2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62" name="Freeform 41">
              <a:extLst>
                <a:ext uri="{FF2B5EF4-FFF2-40B4-BE49-F238E27FC236}">
                  <a16:creationId xmlns:a16="http://schemas.microsoft.com/office/drawing/2014/main" id="{AD3485B1-90D3-4DB1-A265-F25328EC7AF2}"/>
                </a:ext>
              </a:extLst>
            </p:cNvPr>
            <p:cNvSpPr>
              <a:spLocks/>
            </p:cNvSpPr>
            <p:nvPr/>
          </p:nvSpPr>
          <p:spPr bwMode="auto">
            <a:xfrm>
              <a:off x="3938" y="2259"/>
              <a:ext cx="59" cy="56"/>
            </a:xfrm>
            <a:custGeom>
              <a:avLst/>
              <a:gdLst>
                <a:gd name="T0" fmla="*/ 59 w 176"/>
                <a:gd name="T1" fmla="*/ 27 h 168"/>
                <a:gd name="T2" fmla="*/ 57 w 176"/>
                <a:gd name="T3" fmla="*/ 18 h 168"/>
                <a:gd name="T4" fmla="*/ 52 w 176"/>
                <a:gd name="T5" fmla="*/ 10 h 168"/>
                <a:gd name="T6" fmla="*/ 44 w 176"/>
                <a:gd name="T7" fmla="*/ 4 h 168"/>
                <a:gd name="T8" fmla="*/ 34 w 176"/>
                <a:gd name="T9" fmla="*/ 1 h 168"/>
                <a:gd name="T10" fmla="*/ 24 w 176"/>
                <a:gd name="T11" fmla="*/ 1 h 168"/>
                <a:gd name="T12" fmla="*/ 14 w 176"/>
                <a:gd name="T13" fmla="*/ 4 h 168"/>
                <a:gd name="T14" fmla="*/ 7 w 176"/>
                <a:gd name="T15" fmla="*/ 10 h 168"/>
                <a:gd name="T16" fmla="*/ 2 w 176"/>
                <a:gd name="T17" fmla="*/ 19 h 168"/>
                <a:gd name="T18" fmla="*/ 0 w 176"/>
                <a:gd name="T19" fmla="*/ 29 h 168"/>
                <a:gd name="T20" fmla="*/ 2 w 176"/>
                <a:gd name="T21" fmla="*/ 38 h 168"/>
                <a:gd name="T22" fmla="*/ 8 w 176"/>
                <a:gd name="T23" fmla="*/ 47 h 168"/>
                <a:gd name="T24" fmla="*/ 15 w 176"/>
                <a:gd name="T25" fmla="*/ 53 h 168"/>
                <a:gd name="T26" fmla="*/ 25 w 176"/>
                <a:gd name="T27" fmla="*/ 56 h 168"/>
                <a:gd name="T28" fmla="*/ 35 w 176"/>
                <a:gd name="T29" fmla="*/ 56 h 168"/>
                <a:gd name="T30" fmla="*/ 45 w 176"/>
                <a:gd name="T31" fmla="*/ 52 h 168"/>
                <a:gd name="T32" fmla="*/ 55 w 176"/>
                <a:gd name="T33" fmla="*/ 42 h 168"/>
                <a:gd name="T34" fmla="*/ 37 w 176"/>
                <a:gd name="T35" fmla="*/ 42 h 168"/>
                <a:gd name="T36" fmla="*/ 32 w 176"/>
                <a:gd name="T37" fmla="*/ 44 h 168"/>
                <a:gd name="T38" fmla="*/ 26 w 176"/>
                <a:gd name="T39" fmla="*/ 44 h 168"/>
                <a:gd name="T40" fmla="*/ 21 w 176"/>
                <a:gd name="T41" fmla="*/ 42 h 168"/>
                <a:gd name="T42" fmla="*/ 16 w 176"/>
                <a:gd name="T43" fmla="*/ 38 h 168"/>
                <a:gd name="T44" fmla="*/ 14 w 176"/>
                <a:gd name="T45" fmla="*/ 33 h 168"/>
                <a:gd name="T46" fmla="*/ 13 w 176"/>
                <a:gd name="T47" fmla="*/ 27 h 168"/>
                <a:gd name="T48" fmla="*/ 14 w 176"/>
                <a:gd name="T49" fmla="*/ 22 h 168"/>
                <a:gd name="T50" fmla="*/ 17 w 176"/>
                <a:gd name="T51" fmla="*/ 18 h 168"/>
                <a:gd name="T52" fmla="*/ 21 w 176"/>
                <a:gd name="T53" fmla="*/ 14 h 168"/>
                <a:gd name="T54" fmla="*/ 27 w 176"/>
                <a:gd name="T55" fmla="*/ 12 h 168"/>
                <a:gd name="T56" fmla="*/ 33 w 176"/>
                <a:gd name="T57" fmla="*/ 12 h 168"/>
                <a:gd name="T58" fmla="*/ 38 w 176"/>
                <a:gd name="T59" fmla="*/ 14 h 168"/>
                <a:gd name="T60" fmla="*/ 43 w 176"/>
                <a:gd name="T61" fmla="*/ 19 h 168"/>
                <a:gd name="T62" fmla="*/ 45 w 176"/>
                <a:gd name="T63" fmla="*/ 23 h 168"/>
                <a:gd name="T64" fmla="*/ 46 w 176"/>
                <a:gd name="T65" fmla="*/ 30 h 168"/>
                <a:gd name="T66" fmla="*/ 58 w 176"/>
                <a:gd name="T67" fmla="*/ 33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6" h="168">
                  <a:moveTo>
                    <a:pt x="174" y="98"/>
                  </a:moveTo>
                  <a:lnTo>
                    <a:pt x="176" y="82"/>
                  </a:lnTo>
                  <a:lnTo>
                    <a:pt x="173" y="68"/>
                  </a:lnTo>
                  <a:lnTo>
                    <a:pt x="169" y="54"/>
                  </a:lnTo>
                  <a:lnTo>
                    <a:pt x="163" y="41"/>
                  </a:lnTo>
                  <a:lnTo>
                    <a:pt x="154" y="29"/>
                  </a:lnTo>
                  <a:lnTo>
                    <a:pt x="142" y="20"/>
                  </a:lnTo>
                  <a:lnTo>
                    <a:pt x="131" y="11"/>
                  </a:lnTo>
                  <a:lnTo>
                    <a:pt x="115" y="5"/>
                  </a:lnTo>
                  <a:lnTo>
                    <a:pt x="101" y="2"/>
                  </a:lnTo>
                  <a:lnTo>
                    <a:pt x="86" y="0"/>
                  </a:lnTo>
                  <a:lnTo>
                    <a:pt x="71" y="2"/>
                  </a:lnTo>
                  <a:lnTo>
                    <a:pt x="57" y="6"/>
                  </a:lnTo>
                  <a:lnTo>
                    <a:pt x="42" y="12"/>
                  </a:lnTo>
                  <a:lnTo>
                    <a:pt x="30" y="22"/>
                  </a:lnTo>
                  <a:lnTo>
                    <a:pt x="20" y="31"/>
                  </a:lnTo>
                  <a:lnTo>
                    <a:pt x="12" y="44"/>
                  </a:lnTo>
                  <a:lnTo>
                    <a:pt x="5" y="57"/>
                  </a:lnTo>
                  <a:lnTo>
                    <a:pt x="1" y="72"/>
                  </a:lnTo>
                  <a:lnTo>
                    <a:pt x="0" y="86"/>
                  </a:lnTo>
                  <a:lnTo>
                    <a:pt x="2" y="100"/>
                  </a:lnTo>
                  <a:lnTo>
                    <a:pt x="7" y="114"/>
                  </a:lnTo>
                  <a:lnTo>
                    <a:pt x="14" y="128"/>
                  </a:lnTo>
                  <a:lnTo>
                    <a:pt x="23" y="140"/>
                  </a:lnTo>
                  <a:lnTo>
                    <a:pt x="33" y="149"/>
                  </a:lnTo>
                  <a:lnTo>
                    <a:pt x="45" y="159"/>
                  </a:lnTo>
                  <a:lnTo>
                    <a:pt x="60" y="164"/>
                  </a:lnTo>
                  <a:lnTo>
                    <a:pt x="74" y="167"/>
                  </a:lnTo>
                  <a:lnTo>
                    <a:pt x="90" y="168"/>
                  </a:lnTo>
                  <a:lnTo>
                    <a:pt x="105" y="167"/>
                  </a:lnTo>
                  <a:lnTo>
                    <a:pt x="120" y="163"/>
                  </a:lnTo>
                  <a:lnTo>
                    <a:pt x="133" y="156"/>
                  </a:lnTo>
                  <a:lnTo>
                    <a:pt x="147" y="145"/>
                  </a:lnTo>
                  <a:lnTo>
                    <a:pt x="163" y="126"/>
                  </a:lnTo>
                  <a:lnTo>
                    <a:pt x="128" y="114"/>
                  </a:lnTo>
                  <a:lnTo>
                    <a:pt x="111" y="127"/>
                  </a:lnTo>
                  <a:lnTo>
                    <a:pt x="103" y="130"/>
                  </a:lnTo>
                  <a:lnTo>
                    <a:pt x="95" y="131"/>
                  </a:lnTo>
                  <a:lnTo>
                    <a:pt x="87" y="131"/>
                  </a:lnTo>
                  <a:lnTo>
                    <a:pt x="77" y="131"/>
                  </a:lnTo>
                  <a:lnTo>
                    <a:pt x="69" y="128"/>
                  </a:lnTo>
                  <a:lnTo>
                    <a:pt x="62" y="125"/>
                  </a:lnTo>
                  <a:lnTo>
                    <a:pt x="56" y="119"/>
                  </a:lnTo>
                  <a:lnTo>
                    <a:pt x="49" y="114"/>
                  </a:lnTo>
                  <a:lnTo>
                    <a:pt x="43" y="107"/>
                  </a:lnTo>
                  <a:lnTo>
                    <a:pt x="41" y="99"/>
                  </a:lnTo>
                  <a:lnTo>
                    <a:pt x="39" y="91"/>
                  </a:lnTo>
                  <a:lnTo>
                    <a:pt x="38" y="82"/>
                  </a:lnTo>
                  <a:lnTo>
                    <a:pt x="40" y="74"/>
                  </a:lnTo>
                  <a:lnTo>
                    <a:pt x="41" y="66"/>
                  </a:lnTo>
                  <a:lnTo>
                    <a:pt x="45" y="60"/>
                  </a:lnTo>
                  <a:lnTo>
                    <a:pt x="51" y="53"/>
                  </a:lnTo>
                  <a:lnTo>
                    <a:pt x="58" y="46"/>
                  </a:lnTo>
                  <a:lnTo>
                    <a:pt x="64" y="42"/>
                  </a:lnTo>
                  <a:lnTo>
                    <a:pt x="73" y="39"/>
                  </a:lnTo>
                  <a:lnTo>
                    <a:pt x="80" y="37"/>
                  </a:lnTo>
                  <a:lnTo>
                    <a:pt x="90" y="36"/>
                  </a:lnTo>
                  <a:lnTo>
                    <a:pt x="98" y="37"/>
                  </a:lnTo>
                  <a:lnTo>
                    <a:pt x="107" y="40"/>
                  </a:lnTo>
                  <a:lnTo>
                    <a:pt x="114" y="43"/>
                  </a:lnTo>
                  <a:lnTo>
                    <a:pt x="122" y="49"/>
                  </a:lnTo>
                  <a:lnTo>
                    <a:pt x="128" y="56"/>
                  </a:lnTo>
                  <a:lnTo>
                    <a:pt x="132" y="62"/>
                  </a:lnTo>
                  <a:lnTo>
                    <a:pt x="135" y="69"/>
                  </a:lnTo>
                  <a:lnTo>
                    <a:pt x="137" y="77"/>
                  </a:lnTo>
                  <a:lnTo>
                    <a:pt x="136" y="91"/>
                  </a:lnTo>
                  <a:lnTo>
                    <a:pt x="174"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63" name="Freeform 42">
              <a:extLst>
                <a:ext uri="{FF2B5EF4-FFF2-40B4-BE49-F238E27FC236}">
                  <a16:creationId xmlns:a16="http://schemas.microsoft.com/office/drawing/2014/main" id="{38676339-AE7D-4AA5-8A69-72BEBB5AFB64}"/>
                </a:ext>
              </a:extLst>
            </p:cNvPr>
            <p:cNvSpPr>
              <a:spLocks/>
            </p:cNvSpPr>
            <p:nvPr/>
          </p:nvSpPr>
          <p:spPr bwMode="auto">
            <a:xfrm>
              <a:off x="3980" y="2237"/>
              <a:ext cx="392" cy="200"/>
            </a:xfrm>
            <a:custGeom>
              <a:avLst/>
              <a:gdLst>
                <a:gd name="T0" fmla="*/ 124 w 1178"/>
                <a:gd name="T1" fmla="*/ 97 h 598"/>
                <a:gd name="T2" fmla="*/ 134 w 1178"/>
                <a:gd name="T3" fmla="*/ 108 h 598"/>
                <a:gd name="T4" fmla="*/ 151 w 1178"/>
                <a:gd name="T5" fmla="*/ 124 h 598"/>
                <a:gd name="T6" fmla="*/ 166 w 1178"/>
                <a:gd name="T7" fmla="*/ 137 h 598"/>
                <a:gd name="T8" fmla="*/ 178 w 1178"/>
                <a:gd name="T9" fmla="*/ 147 h 598"/>
                <a:gd name="T10" fmla="*/ 202 w 1178"/>
                <a:gd name="T11" fmla="*/ 162 h 598"/>
                <a:gd name="T12" fmla="*/ 232 w 1178"/>
                <a:gd name="T13" fmla="*/ 174 h 598"/>
                <a:gd name="T14" fmla="*/ 285 w 1178"/>
                <a:gd name="T15" fmla="*/ 161 h 598"/>
                <a:gd name="T16" fmla="*/ 306 w 1178"/>
                <a:gd name="T17" fmla="*/ 148 h 598"/>
                <a:gd name="T18" fmla="*/ 326 w 1178"/>
                <a:gd name="T19" fmla="*/ 133 h 598"/>
                <a:gd name="T20" fmla="*/ 344 w 1178"/>
                <a:gd name="T21" fmla="*/ 115 h 598"/>
                <a:gd name="T22" fmla="*/ 366 w 1178"/>
                <a:gd name="T23" fmla="*/ 83 h 598"/>
                <a:gd name="T24" fmla="*/ 367 w 1178"/>
                <a:gd name="T25" fmla="*/ 34 h 598"/>
                <a:gd name="T26" fmla="*/ 344 w 1178"/>
                <a:gd name="T27" fmla="*/ 21 h 598"/>
                <a:gd name="T28" fmla="*/ 314 w 1178"/>
                <a:gd name="T29" fmla="*/ 38 h 598"/>
                <a:gd name="T30" fmla="*/ 298 w 1178"/>
                <a:gd name="T31" fmla="*/ 53 h 598"/>
                <a:gd name="T32" fmla="*/ 287 w 1178"/>
                <a:gd name="T33" fmla="*/ 66 h 598"/>
                <a:gd name="T34" fmla="*/ 277 w 1178"/>
                <a:gd name="T35" fmla="*/ 78 h 598"/>
                <a:gd name="T36" fmla="*/ 268 w 1178"/>
                <a:gd name="T37" fmla="*/ 89 h 598"/>
                <a:gd name="T38" fmla="*/ 256 w 1178"/>
                <a:gd name="T39" fmla="*/ 104 h 598"/>
                <a:gd name="T40" fmla="*/ 141 w 1178"/>
                <a:gd name="T41" fmla="*/ 72 h 598"/>
                <a:gd name="T42" fmla="*/ 159 w 1178"/>
                <a:gd name="T43" fmla="*/ 63 h 598"/>
                <a:gd name="T44" fmla="*/ 254 w 1178"/>
                <a:gd name="T45" fmla="*/ 74 h 598"/>
                <a:gd name="T46" fmla="*/ 266 w 1178"/>
                <a:gd name="T47" fmla="*/ 60 h 598"/>
                <a:gd name="T48" fmla="*/ 275 w 1178"/>
                <a:gd name="T49" fmla="*/ 48 h 598"/>
                <a:gd name="T50" fmla="*/ 286 w 1178"/>
                <a:gd name="T51" fmla="*/ 38 h 598"/>
                <a:gd name="T52" fmla="*/ 299 w 1178"/>
                <a:gd name="T53" fmla="*/ 25 h 598"/>
                <a:gd name="T54" fmla="*/ 317 w 1178"/>
                <a:gd name="T55" fmla="*/ 14 h 598"/>
                <a:gd name="T56" fmla="*/ 357 w 1178"/>
                <a:gd name="T57" fmla="*/ 7 h 598"/>
                <a:gd name="T58" fmla="*/ 392 w 1178"/>
                <a:gd name="T59" fmla="*/ 63 h 598"/>
                <a:gd name="T60" fmla="*/ 378 w 1178"/>
                <a:gd name="T61" fmla="*/ 113 h 598"/>
                <a:gd name="T62" fmla="*/ 360 w 1178"/>
                <a:gd name="T63" fmla="*/ 138 h 598"/>
                <a:gd name="T64" fmla="*/ 350 w 1178"/>
                <a:gd name="T65" fmla="*/ 148 h 598"/>
                <a:gd name="T66" fmla="*/ 328 w 1178"/>
                <a:gd name="T67" fmla="*/ 165 h 598"/>
                <a:gd name="T68" fmla="*/ 305 w 1178"/>
                <a:gd name="T69" fmla="*/ 179 h 598"/>
                <a:gd name="T70" fmla="*/ 282 w 1178"/>
                <a:gd name="T71" fmla="*/ 191 h 598"/>
                <a:gd name="T72" fmla="*/ 226 w 1178"/>
                <a:gd name="T73" fmla="*/ 200 h 598"/>
                <a:gd name="T74" fmla="*/ 186 w 1178"/>
                <a:gd name="T75" fmla="*/ 184 h 598"/>
                <a:gd name="T76" fmla="*/ 171 w 1178"/>
                <a:gd name="T77" fmla="*/ 173 h 598"/>
                <a:gd name="T78" fmla="*/ 156 w 1178"/>
                <a:gd name="T79" fmla="*/ 161 h 598"/>
                <a:gd name="T80" fmla="*/ 143 w 1178"/>
                <a:gd name="T81" fmla="*/ 149 h 598"/>
                <a:gd name="T82" fmla="*/ 131 w 1178"/>
                <a:gd name="T83" fmla="*/ 137 h 598"/>
                <a:gd name="T84" fmla="*/ 119 w 1178"/>
                <a:gd name="T85" fmla="*/ 123 h 598"/>
                <a:gd name="T86" fmla="*/ 108 w 1178"/>
                <a:gd name="T87" fmla="*/ 110 h 598"/>
                <a:gd name="T88" fmla="*/ 1 w 1178"/>
                <a:gd name="T89" fmla="*/ 60 h 59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78" h="598">
                  <a:moveTo>
                    <a:pt x="2" y="179"/>
                  </a:moveTo>
                  <a:lnTo>
                    <a:pt x="366" y="282"/>
                  </a:lnTo>
                  <a:lnTo>
                    <a:pt x="372" y="290"/>
                  </a:lnTo>
                  <a:lnTo>
                    <a:pt x="380" y="299"/>
                  </a:lnTo>
                  <a:lnTo>
                    <a:pt x="389" y="309"/>
                  </a:lnTo>
                  <a:lnTo>
                    <a:pt x="402" y="322"/>
                  </a:lnTo>
                  <a:lnTo>
                    <a:pt x="418" y="337"/>
                  </a:lnTo>
                  <a:lnTo>
                    <a:pt x="435" y="354"/>
                  </a:lnTo>
                  <a:lnTo>
                    <a:pt x="455" y="372"/>
                  </a:lnTo>
                  <a:lnTo>
                    <a:pt x="475" y="390"/>
                  </a:lnTo>
                  <a:lnTo>
                    <a:pt x="487" y="402"/>
                  </a:lnTo>
                  <a:lnTo>
                    <a:pt x="499" y="411"/>
                  </a:lnTo>
                  <a:lnTo>
                    <a:pt x="511" y="420"/>
                  </a:lnTo>
                  <a:lnTo>
                    <a:pt x="524" y="430"/>
                  </a:lnTo>
                  <a:lnTo>
                    <a:pt x="536" y="439"/>
                  </a:lnTo>
                  <a:lnTo>
                    <a:pt x="549" y="448"/>
                  </a:lnTo>
                  <a:lnTo>
                    <a:pt x="577" y="468"/>
                  </a:lnTo>
                  <a:lnTo>
                    <a:pt x="606" y="484"/>
                  </a:lnTo>
                  <a:lnTo>
                    <a:pt x="635" y="500"/>
                  </a:lnTo>
                  <a:lnTo>
                    <a:pt x="666" y="513"/>
                  </a:lnTo>
                  <a:lnTo>
                    <a:pt x="697" y="521"/>
                  </a:lnTo>
                  <a:lnTo>
                    <a:pt x="733" y="521"/>
                  </a:lnTo>
                  <a:lnTo>
                    <a:pt x="814" y="501"/>
                  </a:lnTo>
                  <a:lnTo>
                    <a:pt x="856" y="481"/>
                  </a:lnTo>
                  <a:lnTo>
                    <a:pt x="877" y="470"/>
                  </a:lnTo>
                  <a:lnTo>
                    <a:pt x="898" y="457"/>
                  </a:lnTo>
                  <a:lnTo>
                    <a:pt x="919" y="443"/>
                  </a:lnTo>
                  <a:lnTo>
                    <a:pt x="940" y="430"/>
                  </a:lnTo>
                  <a:lnTo>
                    <a:pt x="960" y="413"/>
                  </a:lnTo>
                  <a:lnTo>
                    <a:pt x="981" y="398"/>
                  </a:lnTo>
                  <a:lnTo>
                    <a:pt x="999" y="380"/>
                  </a:lnTo>
                  <a:lnTo>
                    <a:pt x="1017" y="362"/>
                  </a:lnTo>
                  <a:lnTo>
                    <a:pt x="1033" y="344"/>
                  </a:lnTo>
                  <a:lnTo>
                    <a:pt x="1050" y="326"/>
                  </a:lnTo>
                  <a:lnTo>
                    <a:pt x="1078" y="287"/>
                  </a:lnTo>
                  <a:lnTo>
                    <a:pt x="1099" y="249"/>
                  </a:lnTo>
                  <a:lnTo>
                    <a:pt x="1120" y="172"/>
                  </a:lnTo>
                  <a:lnTo>
                    <a:pt x="1118" y="136"/>
                  </a:lnTo>
                  <a:lnTo>
                    <a:pt x="1104" y="101"/>
                  </a:lnTo>
                  <a:lnTo>
                    <a:pt x="1089" y="81"/>
                  </a:lnTo>
                  <a:lnTo>
                    <a:pt x="1071" y="67"/>
                  </a:lnTo>
                  <a:lnTo>
                    <a:pt x="1034" y="63"/>
                  </a:lnTo>
                  <a:lnTo>
                    <a:pt x="992" y="81"/>
                  </a:lnTo>
                  <a:lnTo>
                    <a:pt x="969" y="95"/>
                  </a:lnTo>
                  <a:lnTo>
                    <a:pt x="945" y="113"/>
                  </a:lnTo>
                  <a:lnTo>
                    <a:pt x="930" y="124"/>
                  </a:lnTo>
                  <a:lnTo>
                    <a:pt x="915" y="139"/>
                  </a:lnTo>
                  <a:lnTo>
                    <a:pt x="897" y="157"/>
                  </a:lnTo>
                  <a:lnTo>
                    <a:pt x="888" y="166"/>
                  </a:lnTo>
                  <a:lnTo>
                    <a:pt x="880" y="176"/>
                  </a:lnTo>
                  <a:lnTo>
                    <a:pt x="861" y="197"/>
                  </a:lnTo>
                  <a:lnTo>
                    <a:pt x="851" y="209"/>
                  </a:lnTo>
                  <a:lnTo>
                    <a:pt x="841" y="220"/>
                  </a:lnTo>
                  <a:lnTo>
                    <a:pt x="833" y="232"/>
                  </a:lnTo>
                  <a:lnTo>
                    <a:pt x="822" y="243"/>
                  </a:lnTo>
                  <a:lnTo>
                    <a:pt x="812" y="256"/>
                  </a:lnTo>
                  <a:lnTo>
                    <a:pt x="804" y="266"/>
                  </a:lnTo>
                  <a:lnTo>
                    <a:pt x="795" y="278"/>
                  </a:lnTo>
                  <a:lnTo>
                    <a:pt x="785" y="290"/>
                  </a:lnTo>
                  <a:lnTo>
                    <a:pt x="770" y="310"/>
                  </a:lnTo>
                  <a:lnTo>
                    <a:pt x="741" y="347"/>
                  </a:lnTo>
                  <a:lnTo>
                    <a:pt x="714" y="382"/>
                  </a:lnTo>
                  <a:lnTo>
                    <a:pt x="425" y="214"/>
                  </a:lnTo>
                  <a:lnTo>
                    <a:pt x="466" y="0"/>
                  </a:lnTo>
                  <a:lnTo>
                    <a:pt x="493" y="13"/>
                  </a:lnTo>
                  <a:lnTo>
                    <a:pt x="478" y="187"/>
                  </a:lnTo>
                  <a:lnTo>
                    <a:pt x="707" y="295"/>
                  </a:lnTo>
                  <a:lnTo>
                    <a:pt x="733" y="259"/>
                  </a:lnTo>
                  <a:lnTo>
                    <a:pt x="763" y="221"/>
                  </a:lnTo>
                  <a:lnTo>
                    <a:pt x="771" y="211"/>
                  </a:lnTo>
                  <a:lnTo>
                    <a:pt x="780" y="201"/>
                  </a:lnTo>
                  <a:lnTo>
                    <a:pt x="798" y="178"/>
                  </a:lnTo>
                  <a:lnTo>
                    <a:pt x="807" y="166"/>
                  </a:lnTo>
                  <a:lnTo>
                    <a:pt x="817" y="157"/>
                  </a:lnTo>
                  <a:lnTo>
                    <a:pt x="827" y="144"/>
                  </a:lnTo>
                  <a:lnTo>
                    <a:pt x="837" y="133"/>
                  </a:lnTo>
                  <a:lnTo>
                    <a:pt x="848" y="123"/>
                  </a:lnTo>
                  <a:lnTo>
                    <a:pt x="858" y="113"/>
                  </a:lnTo>
                  <a:lnTo>
                    <a:pt x="868" y="103"/>
                  </a:lnTo>
                  <a:lnTo>
                    <a:pt x="879" y="93"/>
                  </a:lnTo>
                  <a:lnTo>
                    <a:pt x="898" y="75"/>
                  </a:lnTo>
                  <a:lnTo>
                    <a:pt x="918" y="61"/>
                  </a:lnTo>
                  <a:lnTo>
                    <a:pt x="935" y="51"/>
                  </a:lnTo>
                  <a:lnTo>
                    <a:pt x="952" y="43"/>
                  </a:lnTo>
                  <a:lnTo>
                    <a:pt x="984" y="34"/>
                  </a:lnTo>
                  <a:lnTo>
                    <a:pt x="1015" y="27"/>
                  </a:lnTo>
                  <a:lnTo>
                    <a:pt x="1073" y="20"/>
                  </a:lnTo>
                  <a:lnTo>
                    <a:pt x="1123" y="33"/>
                  </a:lnTo>
                  <a:lnTo>
                    <a:pt x="1157" y="77"/>
                  </a:lnTo>
                  <a:lnTo>
                    <a:pt x="1178" y="189"/>
                  </a:lnTo>
                  <a:lnTo>
                    <a:pt x="1173" y="240"/>
                  </a:lnTo>
                  <a:lnTo>
                    <a:pt x="1160" y="291"/>
                  </a:lnTo>
                  <a:lnTo>
                    <a:pt x="1136" y="337"/>
                  </a:lnTo>
                  <a:lnTo>
                    <a:pt x="1106" y="381"/>
                  </a:lnTo>
                  <a:lnTo>
                    <a:pt x="1089" y="403"/>
                  </a:lnTo>
                  <a:lnTo>
                    <a:pt x="1081" y="412"/>
                  </a:lnTo>
                  <a:lnTo>
                    <a:pt x="1070" y="423"/>
                  </a:lnTo>
                  <a:lnTo>
                    <a:pt x="1061" y="433"/>
                  </a:lnTo>
                  <a:lnTo>
                    <a:pt x="1051" y="442"/>
                  </a:lnTo>
                  <a:lnTo>
                    <a:pt x="1031" y="459"/>
                  </a:lnTo>
                  <a:lnTo>
                    <a:pt x="1010" y="477"/>
                  </a:lnTo>
                  <a:lnTo>
                    <a:pt x="987" y="494"/>
                  </a:lnTo>
                  <a:lnTo>
                    <a:pt x="965" y="509"/>
                  </a:lnTo>
                  <a:lnTo>
                    <a:pt x="941" y="523"/>
                  </a:lnTo>
                  <a:lnTo>
                    <a:pt x="918" y="536"/>
                  </a:lnTo>
                  <a:lnTo>
                    <a:pt x="894" y="549"/>
                  </a:lnTo>
                  <a:lnTo>
                    <a:pt x="871" y="559"/>
                  </a:lnTo>
                  <a:lnTo>
                    <a:pt x="846" y="570"/>
                  </a:lnTo>
                  <a:lnTo>
                    <a:pt x="800" y="584"/>
                  </a:lnTo>
                  <a:lnTo>
                    <a:pt x="755" y="595"/>
                  </a:lnTo>
                  <a:lnTo>
                    <a:pt x="679" y="598"/>
                  </a:lnTo>
                  <a:lnTo>
                    <a:pt x="618" y="582"/>
                  </a:lnTo>
                  <a:lnTo>
                    <a:pt x="588" y="566"/>
                  </a:lnTo>
                  <a:lnTo>
                    <a:pt x="558" y="549"/>
                  </a:lnTo>
                  <a:lnTo>
                    <a:pt x="542" y="539"/>
                  </a:lnTo>
                  <a:lnTo>
                    <a:pt x="527" y="528"/>
                  </a:lnTo>
                  <a:lnTo>
                    <a:pt x="513" y="517"/>
                  </a:lnTo>
                  <a:lnTo>
                    <a:pt x="498" y="506"/>
                  </a:lnTo>
                  <a:lnTo>
                    <a:pt x="484" y="492"/>
                  </a:lnTo>
                  <a:lnTo>
                    <a:pt x="470" y="481"/>
                  </a:lnTo>
                  <a:lnTo>
                    <a:pt x="456" y="469"/>
                  </a:lnTo>
                  <a:lnTo>
                    <a:pt x="443" y="457"/>
                  </a:lnTo>
                  <a:lnTo>
                    <a:pt x="431" y="445"/>
                  </a:lnTo>
                  <a:lnTo>
                    <a:pt x="419" y="433"/>
                  </a:lnTo>
                  <a:lnTo>
                    <a:pt x="406" y="420"/>
                  </a:lnTo>
                  <a:lnTo>
                    <a:pt x="395" y="410"/>
                  </a:lnTo>
                  <a:lnTo>
                    <a:pt x="385" y="399"/>
                  </a:lnTo>
                  <a:lnTo>
                    <a:pt x="375" y="387"/>
                  </a:lnTo>
                  <a:lnTo>
                    <a:pt x="358" y="368"/>
                  </a:lnTo>
                  <a:lnTo>
                    <a:pt x="344" y="352"/>
                  </a:lnTo>
                  <a:lnTo>
                    <a:pt x="333" y="339"/>
                  </a:lnTo>
                  <a:lnTo>
                    <a:pt x="324" y="329"/>
                  </a:lnTo>
                  <a:lnTo>
                    <a:pt x="0" y="205"/>
                  </a:lnTo>
                  <a:lnTo>
                    <a:pt x="2"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64" name="Freeform 43">
              <a:extLst>
                <a:ext uri="{FF2B5EF4-FFF2-40B4-BE49-F238E27FC236}">
                  <a16:creationId xmlns:a16="http://schemas.microsoft.com/office/drawing/2014/main" id="{52751ECB-59C7-45C4-BC00-975F343F5D32}"/>
                </a:ext>
              </a:extLst>
            </p:cNvPr>
            <p:cNvSpPr>
              <a:spLocks/>
            </p:cNvSpPr>
            <p:nvPr/>
          </p:nvSpPr>
          <p:spPr bwMode="auto">
            <a:xfrm>
              <a:off x="4097" y="1970"/>
              <a:ext cx="239" cy="251"/>
            </a:xfrm>
            <a:custGeom>
              <a:avLst/>
              <a:gdLst>
                <a:gd name="T0" fmla="*/ 235 w 716"/>
                <a:gd name="T1" fmla="*/ 71 h 753"/>
                <a:gd name="T2" fmla="*/ 239 w 716"/>
                <a:gd name="T3" fmla="*/ 46 h 753"/>
                <a:gd name="T4" fmla="*/ 235 w 716"/>
                <a:gd name="T5" fmla="*/ 25 h 753"/>
                <a:gd name="T6" fmla="*/ 229 w 716"/>
                <a:gd name="T7" fmla="*/ 15 h 753"/>
                <a:gd name="T8" fmla="*/ 224 w 716"/>
                <a:gd name="T9" fmla="*/ 12 h 753"/>
                <a:gd name="T10" fmla="*/ 219 w 716"/>
                <a:gd name="T11" fmla="*/ 8 h 753"/>
                <a:gd name="T12" fmla="*/ 208 w 716"/>
                <a:gd name="T13" fmla="*/ 3 h 753"/>
                <a:gd name="T14" fmla="*/ 198 w 716"/>
                <a:gd name="T15" fmla="*/ 0 h 753"/>
                <a:gd name="T16" fmla="*/ 181 w 716"/>
                <a:gd name="T17" fmla="*/ 1 h 753"/>
                <a:gd name="T18" fmla="*/ 167 w 716"/>
                <a:gd name="T19" fmla="*/ 6 h 753"/>
                <a:gd name="T20" fmla="*/ 157 w 716"/>
                <a:gd name="T21" fmla="*/ 12 h 753"/>
                <a:gd name="T22" fmla="*/ 145 w 716"/>
                <a:gd name="T23" fmla="*/ 17 h 753"/>
                <a:gd name="T24" fmla="*/ 131 w 716"/>
                <a:gd name="T25" fmla="*/ 20 h 753"/>
                <a:gd name="T26" fmla="*/ 103 w 716"/>
                <a:gd name="T27" fmla="*/ 25 h 753"/>
                <a:gd name="T28" fmla="*/ 47 w 716"/>
                <a:gd name="T29" fmla="*/ 32 h 753"/>
                <a:gd name="T30" fmla="*/ 16 w 716"/>
                <a:gd name="T31" fmla="*/ 45 h 753"/>
                <a:gd name="T32" fmla="*/ 1 w 716"/>
                <a:gd name="T33" fmla="*/ 69 h 753"/>
                <a:gd name="T34" fmla="*/ 0 w 716"/>
                <a:gd name="T35" fmla="*/ 77 h 753"/>
                <a:gd name="T36" fmla="*/ 0 w 716"/>
                <a:gd name="T37" fmla="*/ 84 h 753"/>
                <a:gd name="T38" fmla="*/ 4 w 716"/>
                <a:gd name="T39" fmla="*/ 98 h 753"/>
                <a:gd name="T40" fmla="*/ 10 w 716"/>
                <a:gd name="T41" fmla="*/ 111 h 753"/>
                <a:gd name="T42" fmla="*/ 17 w 716"/>
                <a:gd name="T43" fmla="*/ 123 h 753"/>
                <a:gd name="T44" fmla="*/ 24 w 716"/>
                <a:gd name="T45" fmla="*/ 133 h 753"/>
                <a:gd name="T46" fmla="*/ 28 w 716"/>
                <a:gd name="T47" fmla="*/ 137 h 753"/>
                <a:gd name="T48" fmla="*/ 31 w 716"/>
                <a:gd name="T49" fmla="*/ 140 h 753"/>
                <a:gd name="T50" fmla="*/ 36 w 716"/>
                <a:gd name="T51" fmla="*/ 145 h 753"/>
                <a:gd name="T52" fmla="*/ 38 w 716"/>
                <a:gd name="T53" fmla="*/ 147 h 753"/>
                <a:gd name="T54" fmla="*/ 162 w 716"/>
                <a:gd name="T55" fmla="*/ 251 h 753"/>
                <a:gd name="T56" fmla="*/ 159 w 716"/>
                <a:gd name="T57" fmla="*/ 224 h 753"/>
                <a:gd name="T58" fmla="*/ 38 w 716"/>
                <a:gd name="T59" fmla="*/ 123 h 753"/>
                <a:gd name="T60" fmla="*/ 34 w 716"/>
                <a:gd name="T61" fmla="*/ 116 h 753"/>
                <a:gd name="T62" fmla="*/ 26 w 716"/>
                <a:gd name="T63" fmla="*/ 101 h 753"/>
                <a:gd name="T64" fmla="*/ 23 w 716"/>
                <a:gd name="T65" fmla="*/ 83 h 753"/>
                <a:gd name="T66" fmla="*/ 25 w 716"/>
                <a:gd name="T67" fmla="*/ 74 h 753"/>
                <a:gd name="T68" fmla="*/ 28 w 716"/>
                <a:gd name="T69" fmla="*/ 70 h 753"/>
                <a:gd name="T70" fmla="*/ 32 w 716"/>
                <a:gd name="T71" fmla="*/ 66 h 753"/>
                <a:gd name="T72" fmla="*/ 37 w 716"/>
                <a:gd name="T73" fmla="*/ 63 h 753"/>
                <a:gd name="T74" fmla="*/ 42 w 716"/>
                <a:gd name="T75" fmla="*/ 59 h 753"/>
                <a:gd name="T76" fmla="*/ 55 w 716"/>
                <a:gd name="T77" fmla="*/ 54 h 753"/>
                <a:gd name="T78" fmla="*/ 70 w 716"/>
                <a:gd name="T79" fmla="*/ 50 h 753"/>
                <a:gd name="T80" fmla="*/ 85 w 716"/>
                <a:gd name="T81" fmla="*/ 47 h 753"/>
                <a:gd name="T82" fmla="*/ 116 w 716"/>
                <a:gd name="T83" fmla="*/ 43 h 753"/>
                <a:gd name="T84" fmla="*/ 140 w 716"/>
                <a:gd name="T85" fmla="*/ 41 h 753"/>
                <a:gd name="T86" fmla="*/ 157 w 716"/>
                <a:gd name="T87" fmla="*/ 37 h 753"/>
                <a:gd name="T88" fmla="*/ 164 w 716"/>
                <a:gd name="T89" fmla="*/ 33 h 753"/>
                <a:gd name="T90" fmla="*/ 170 w 716"/>
                <a:gd name="T91" fmla="*/ 29 h 753"/>
                <a:gd name="T92" fmla="*/ 176 w 716"/>
                <a:gd name="T93" fmla="*/ 26 h 753"/>
                <a:gd name="T94" fmla="*/ 183 w 716"/>
                <a:gd name="T95" fmla="*/ 24 h 753"/>
                <a:gd name="T96" fmla="*/ 199 w 716"/>
                <a:gd name="T97" fmla="*/ 25 h 753"/>
                <a:gd name="T98" fmla="*/ 207 w 716"/>
                <a:gd name="T99" fmla="*/ 30 h 753"/>
                <a:gd name="T100" fmla="*/ 212 w 716"/>
                <a:gd name="T101" fmla="*/ 36 h 753"/>
                <a:gd name="T102" fmla="*/ 217 w 716"/>
                <a:gd name="T103" fmla="*/ 50 h 753"/>
                <a:gd name="T104" fmla="*/ 217 w 716"/>
                <a:gd name="T105" fmla="*/ 68 h 753"/>
                <a:gd name="T106" fmla="*/ 235 w 716"/>
                <a:gd name="T107" fmla="*/ 71 h 753"/>
                <a:gd name="T108" fmla="*/ 235 w 716"/>
                <a:gd name="T109" fmla="*/ 71 h 7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16" h="753">
                  <a:moveTo>
                    <a:pt x="705" y="214"/>
                  </a:moveTo>
                  <a:lnTo>
                    <a:pt x="716" y="139"/>
                  </a:lnTo>
                  <a:lnTo>
                    <a:pt x="704" y="75"/>
                  </a:lnTo>
                  <a:lnTo>
                    <a:pt x="685" y="46"/>
                  </a:lnTo>
                  <a:lnTo>
                    <a:pt x="672" y="35"/>
                  </a:lnTo>
                  <a:lnTo>
                    <a:pt x="657" y="24"/>
                  </a:lnTo>
                  <a:lnTo>
                    <a:pt x="623" y="8"/>
                  </a:lnTo>
                  <a:lnTo>
                    <a:pt x="592" y="0"/>
                  </a:lnTo>
                  <a:lnTo>
                    <a:pt x="542" y="3"/>
                  </a:lnTo>
                  <a:lnTo>
                    <a:pt x="501" y="19"/>
                  </a:lnTo>
                  <a:lnTo>
                    <a:pt x="469" y="36"/>
                  </a:lnTo>
                  <a:lnTo>
                    <a:pt x="434" y="50"/>
                  </a:lnTo>
                  <a:lnTo>
                    <a:pt x="393" y="61"/>
                  </a:lnTo>
                  <a:lnTo>
                    <a:pt x="309" y="74"/>
                  </a:lnTo>
                  <a:lnTo>
                    <a:pt x="142" y="97"/>
                  </a:lnTo>
                  <a:lnTo>
                    <a:pt x="49" y="136"/>
                  </a:lnTo>
                  <a:lnTo>
                    <a:pt x="2" y="208"/>
                  </a:lnTo>
                  <a:lnTo>
                    <a:pt x="0" y="230"/>
                  </a:lnTo>
                  <a:lnTo>
                    <a:pt x="1" y="252"/>
                  </a:lnTo>
                  <a:lnTo>
                    <a:pt x="11" y="294"/>
                  </a:lnTo>
                  <a:lnTo>
                    <a:pt x="29" y="333"/>
                  </a:lnTo>
                  <a:lnTo>
                    <a:pt x="50" y="368"/>
                  </a:lnTo>
                  <a:lnTo>
                    <a:pt x="73" y="398"/>
                  </a:lnTo>
                  <a:lnTo>
                    <a:pt x="83" y="410"/>
                  </a:lnTo>
                  <a:lnTo>
                    <a:pt x="94" y="419"/>
                  </a:lnTo>
                  <a:lnTo>
                    <a:pt x="107" y="435"/>
                  </a:lnTo>
                  <a:lnTo>
                    <a:pt x="113" y="440"/>
                  </a:lnTo>
                  <a:lnTo>
                    <a:pt x="485" y="753"/>
                  </a:lnTo>
                  <a:lnTo>
                    <a:pt x="477" y="673"/>
                  </a:lnTo>
                  <a:lnTo>
                    <a:pt x="115" y="368"/>
                  </a:lnTo>
                  <a:lnTo>
                    <a:pt x="102" y="349"/>
                  </a:lnTo>
                  <a:lnTo>
                    <a:pt x="78" y="304"/>
                  </a:lnTo>
                  <a:lnTo>
                    <a:pt x="68" y="248"/>
                  </a:lnTo>
                  <a:lnTo>
                    <a:pt x="76" y="222"/>
                  </a:lnTo>
                  <a:lnTo>
                    <a:pt x="83" y="209"/>
                  </a:lnTo>
                  <a:lnTo>
                    <a:pt x="96" y="198"/>
                  </a:lnTo>
                  <a:lnTo>
                    <a:pt x="110" y="188"/>
                  </a:lnTo>
                  <a:lnTo>
                    <a:pt x="127" y="178"/>
                  </a:lnTo>
                  <a:lnTo>
                    <a:pt x="166" y="163"/>
                  </a:lnTo>
                  <a:lnTo>
                    <a:pt x="210" y="149"/>
                  </a:lnTo>
                  <a:lnTo>
                    <a:pt x="256" y="140"/>
                  </a:lnTo>
                  <a:lnTo>
                    <a:pt x="347" y="130"/>
                  </a:lnTo>
                  <a:lnTo>
                    <a:pt x="419" y="124"/>
                  </a:lnTo>
                  <a:lnTo>
                    <a:pt x="469" y="110"/>
                  </a:lnTo>
                  <a:lnTo>
                    <a:pt x="491" y="99"/>
                  </a:lnTo>
                  <a:lnTo>
                    <a:pt x="509" y="88"/>
                  </a:lnTo>
                  <a:lnTo>
                    <a:pt x="528" y="77"/>
                  </a:lnTo>
                  <a:lnTo>
                    <a:pt x="549" y="71"/>
                  </a:lnTo>
                  <a:lnTo>
                    <a:pt x="597" y="75"/>
                  </a:lnTo>
                  <a:lnTo>
                    <a:pt x="621" y="91"/>
                  </a:lnTo>
                  <a:lnTo>
                    <a:pt x="636" y="107"/>
                  </a:lnTo>
                  <a:lnTo>
                    <a:pt x="651" y="151"/>
                  </a:lnTo>
                  <a:lnTo>
                    <a:pt x="649" y="205"/>
                  </a:lnTo>
                  <a:lnTo>
                    <a:pt x="705" y="2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65" name="Freeform 44">
              <a:extLst>
                <a:ext uri="{FF2B5EF4-FFF2-40B4-BE49-F238E27FC236}">
                  <a16:creationId xmlns:a16="http://schemas.microsoft.com/office/drawing/2014/main" id="{4F5507C7-3238-481D-B25D-1254A68ABA1A}"/>
                </a:ext>
              </a:extLst>
            </p:cNvPr>
            <p:cNvSpPr>
              <a:spLocks/>
            </p:cNvSpPr>
            <p:nvPr/>
          </p:nvSpPr>
          <p:spPr bwMode="auto">
            <a:xfrm>
              <a:off x="4136" y="2033"/>
              <a:ext cx="71" cy="71"/>
            </a:xfrm>
            <a:custGeom>
              <a:avLst/>
              <a:gdLst>
                <a:gd name="T0" fmla="*/ 71 w 213"/>
                <a:gd name="T1" fmla="*/ 0 h 212"/>
                <a:gd name="T2" fmla="*/ 66 w 213"/>
                <a:gd name="T3" fmla="*/ 2 h 212"/>
                <a:gd name="T4" fmla="*/ 54 w 213"/>
                <a:gd name="T5" fmla="*/ 7 h 212"/>
                <a:gd name="T6" fmla="*/ 46 w 213"/>
                <a:gd name="T7" fmla="*/ 11 h 212"/>
                <a:gd name="T8" fmla="*/ 40 w 213"/>
                <a:gd name="T9" fmla="*/ 16 h 212"/>
                <a:gd name="T10" fmla="*/ 35 w 213"/>
                <a:gd name="T11" fmla="*/ 21 h 212"/>
                <a:gd name="T12" fmla="*/ 31 w 213"/>
                <a:gd name="T13" fmla="*/ 27 h 212"/>
                <a:gd name="T14" fmla="*/ 29 w 213"/>
                <a:gd name="T15" fmla="*/ 41 h 212"/>
                <a:gd name="T16" fmla="*/ 31 w 213"/>
                <a:gd name="T17" fmla="*/ 55 h 212"/>
                <a:gd name="T18" fmla="*/ 35 w 213"/>
                <a:gd name="T19" fmla="*/ 66 h 212"/>
                <a:gd name="T20" fmla="*/ 36 w 213"/>
                <a:gd name="T21" fmla="*/ 71 h 212"/>
                <a:gd name="T22" fmla="*/ 30 w 213"/>
                <a:gd name="T23" fmla="*/ 68 h 212"/>
                <a:gd name="T24" fmla="*/ 23 w 213"/>
                <a:gd name="T25" fmla="*/ 63 h 212"/>
                <a:gd name="T26" fmla="*/ 16 w 213"/>
                <a:gd name="T27" fmla="*/ 58 h 212"/>
                <a:gd name="T28" fmla="*/ 9 w 213"/>
                <a:gd name="T29" fmla="*/ 51 h 212"/>
                <a:gd name="T30" fmla="*/ 4 w 213"/>
                <a:gd name="T31" fmla="*/ 43 h 212"/>
                <a:gd name="T32" fmla="*/ 0 w 213"/>
                <a:gd name="T33" fmla="*/ 23 h 212"/>
                <a:gd name="T34" fmla="*/ 5 w 213"/>
                <a:gd name="T35" fmla="*/ 14 h 212"/>
                <a:gd name="T36" fmla="*/ 9 w 213"/>
                <a:gd name="T37" fmla="*/ 10 h 212"/>
                <a:gd name="T38" fmla="*/ 13 w 213"/>
                <a:gd name="T39" fmla="*/ 7 h 212"/>
                <a:gd name="T40" fmla="*/ 25 w 213"/>
                <a:gd name="T41" fmla="*/ 3 h 212"/>
                <a:gd name="T42" fmla="*/ 38 w 213"/>
                <a:gd name="T43" fmla="*/ 1 h 212"/>
                <a:gd name="T44" fmla="*/ 71 w 213"/>
                <a:gd name="T45" fmla="*/ 0 h 212"/>
                <a:gd name="T46" fmla="*/ 71 w 213"/>
                <a:gd name="T47" fmla="*/ 0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3" h="212">
                  <a:moveTo>
                    <a:pt x="213" y="0"/>
                  </a:moveTo>
                  <a:lnTo>
                    <a:pt x="197" y="5"/>
                  </a:lnTo>
                  <a:lnTo>
                    <a:pt x="161" y="22"/>
                  </a:lnTo>
                  <a:lnTo>
                    <a:pt x="139" y="34"/>
                  </a:lnTo>
                  <a:lnTo>
                    <a:pt x="121" y="47"/>
                  </a:lnTo>
                  <a:lnTo>
                    <a:pt x="104" y="63"/>
                  </a:lnTo>
                  <a:lnTo>
                    <a:pt x="94" y="81"/>
                  </a:lnTo>
                  <a:lnTo>
                    <a:pt x="87" y="122"/>
                  </a:lnTo>
                  <a:lnTo>
                    <a:pt x="94" y="164"/>
                  </a:lnTo>
                  <a:lnTo>
                    <a:pt x="104" y="198"/>
                  </a:lnTo>
                  <a:lnTo>
                    <a:pt x="108" y="212"/>
                  </a:lnTo>
                  <a:lnTo>
                    <a:pt x="90" y="202"/>
                  </a:lnTo>
                  <a:lnTo>
                    <a:pt x="70" y="189"/>
                  </a:lnTo>
                  <a:lnTo>
                    <a:pt x="49" y="173"/>
                  </a:lnTo>
                  <a:lnTo>
                    <a:pt x="28" y="152"/>
                  </a:lnTo>
                  <a:lnTo>
                    <a:pt x="11" y="127"/>
                  </a:lnTo>
                  <a:lnTo>
                    <a:pt x="0" y="69"/>
                  </a:lnTo>
                  <a:lnTo>
                    <a:pt x="15" y="41"/>
                  </a:lnTo>
                  <a:lnTo>
                    <a:pt x="27" y="31"/>
                  </a:lnTo>
                  <a:lnTo>
                    <a:pt x="40" y="22"/>
                  </a:lnTo>
                  <a:lnTo>
                    <a:pt x="74" y="9"/>
                  </a:lnTo>
                  <a:lnTo>
                    <a:pt x="113" y="2"/>
                  </a:lnTo>
                  <a:lnTo>
                    <a:pt x="213" y="0"/>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66" name="Freeform 45">
              <a:extLst>
                <a:ext uri="{FF2B5EF4-FFF2-40B4-BE49-F238E27FC236}">
                  <a16:creationId xmlns:a16="http://schemas.microsoft.com/office/drawing/2014/main" id="{8CE5E563-1EB8-4C60-8B24-5886213FF62A}"/>
                </a:ext>
              </a:extLst>
            </p:cNvPr>
            <p:cNvSpPr>
              <a:spLocks/>
            </p:cNvSpPr>
            <p:nvPr/>
          </p:nvSpPr>
          <p:spPr bwMode="auto">
            <a:xfrm>
              <a:off x="4141" y="2272"/>
              <a:ext cx="190" cy="128"/>
            </a:xfrm>
            <a:custGeom>
              <a:avLst/>
              <a:gdLst>
                <a:gd name="T0" fmla="*/ 0 w 570"/>
                <a:gd name="T1" fmla="*/ 71 h 384"/>
                <a:gd name="T2" fmla="*/ 2 w 570"/>
                <a:gd name="T3" fmla="*/ 74 h 384"/>
                <a:gd name="T4" fmla="*/ 5 w 570"/>
                <a:gd name="T5" fmla="*/ 77 h 384"/>
                <a:gd name="T6" fmla="*/ 8 w 570"/>
                <a:gd name="T7" fmla="*/ 80 h 384"/>
                <a:gd name="T8" fmla="*/ 12 w 570"/>
                <a:gd name="T9" fmla="*/ 85 h 384"/>
                <a:gd name="T10" fmla="*/ 16 w 570"/>
                <a:gd name="T11" fmla="*/ 90 h 384"/>
                <a:gd name="T12" fmla="*/ 22 w 570"/>
                <a:gd name="T13" fmla="*/ 95 h 384"/>
                <a:gd name="T14" fmla="*/ 28 w 570"/>
                <a:gd name="T15" fmla="*/ 101 h 384"/>
                <a:gd name="T16" fmla="*/ 35 w 570"/>
                <a:gd name="T17" fmla="*/ 106 h 384"/>
                <a:gd name="T18" fmla="*/ 41 w 570"/>
                <a:gd name="T19" fmla="*/ 111 h 384"/>
                <a:gd name="T20" fmla="*/ 48 w 570"/>
                <a:gd name="T21" fmla="*/ 116 h 384"/>
                <a:gd name="T22" fmla="*/ 55 w 570"/>
                <a:gd name="T23" fmla="*/ 121 h 384"/>
                <a:gd name="T24" fmla="*/ 63 w 570"/>
                <a:gd name="T25" fmla="*/ 124 h 384"/>
                <a:gd name="T26" fmla="*/ 71 w 570"/>
                <a:gd name="T27" fmla="*/ 127 h 384"/>
                <a:gd name="T28" fmla="*/ 85 w 570"/>
                <a:gd name="T29" fmla="*/ 128 h 384"/>
                <a:gd name="T30" fmla="*/ 114 w 570"/>
                <a:gd name="T31" fmla="*/ 122 h 384"/>
                <a:gd name="T32" fmla="*/ 128 w 570"/>
                <a:gd name="T33" fmla="*/ 116 h 384"/>
                <a:gd name="T34" fmla="*/ 134 w 570"/>
                <a:gd name="T35" fmla="*/ 113 h 384"/>
                <a:gd name="T36" fmla="*/ 141 w 570"/>
                <a:gd name="T37" fmla="*/ 109 h 384"/>
                <a:gd name="T38" fmla="*/ 146 w 570"/>
                <a:gd name="T39" fmla="*/ 104 h 384"/>
                <a:gd name="T40" fmla="*/ 153 w 570"/>
                <a:gd name="T41" fmla="*/ 99 h 384"/>
                <a:gd name="T42" fmla="*/ 158 w 570"/>
                <a:gd name="T43" fmla="*/ 94 h 384"/>
                <a:gd name="T44" fmla="*/ 164 w 570"/>
                <a:gd name="T45" fmla="*/ 89 h 384"/>
                <a:gd name="T46" fmla="*/ 169 w 570"/>
                <a:gd name="T47" fmla="*/ 83 h 384"/>
                <a:gd name="T48" fmla="*/ 173 w 570"/>
                <a:gd name="T49" fmla="*/ 77 h 384"/>
                <a:gd name="T50" fmla="*/ 182 w 570"/>
                <a:gd name="T51" fmla="*/ 64 h 384"/>
                <a:gd name="T52" fmla="*/ 190 w 570"/>
                <a:gd name="T53" fmla="*/ 39 h 384"/>
                <a:gd name="T54" fmla="*/ 189 w 570"/>
                <a:gd name="T55" fmla="*/ 19 h 384"/>
                <a:gd name="T56" fmla="*/ 187 w 570"/>
                <a:gd name="T57" fmla="*/ 11 h 384"/>
                <a:gd name="T58" fmla="*/ 184 w 570"/>
                <a:gd name="T59" fmla="*/ 5 h 384"/>
                <a:gd name="T60" fmla="*/ 182 w 570"/>
                <a:gd name="T61" fmla="*/ 0 h 384"/>
                <a:gd name="T62" fmla="*/ 81 w 570"/>
                <a:gd name="T63" fmla="*/ 110 h 384"/>
                <a:gd name="T64" fmla="*/ 0 w 570"/>
                <a:gd name="T65" fmla="*/ 71 h 384"/>
                <a:gd name="T66" fmla="*/ 0 w 570"/>
                <a:gd name="T67" fmla="*/ 71 h 3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70" h="384">
                  <a:moveTo>
                    <a:pt x="0" y="212"/>
                  </a:moveTo>
                  <a:lnTo>
                    <a:pt x="6" y="221"/>
                  </a:lnTo>
                  <a:lnTo>
                    <a:pt x="14" y="230"/>
                  </a:lnTo>
                  <a:lnTo>
                    <a:pt x="23" y="241"/>
                  </a:lnTo>
                  <a:lnTo>
                    <a:pt x="36" y="255"/>
                  </a:lnTo>
                  <a:lnTo>
                    <a:pt x="49" y="269"/>
                  </a:lnTo>
                  <a:lnTo>
                    <a:pt x="65" y="285"/>
                  </a:lnTo>
                  <a:lnTo>
                    <a:pt x="84" y="302"/>
                  </a:lnTo>
                  <a:lnTo>
                    <a:pt x="104" y="318"/>
                  </a:lnTo>
                  <a:lnTo>
                    <a:pt x="124" y="334"/>
                  </a:lnTo>
                  <a:lnTo>
                    <a:pt x="145" y="348"/>
                  </a:lnTo>
                  <a:lnTo>
                    <a:pt x="166" y="362"/>
                  </a:lnTo>
                  <a:lnTo>
                    <a:pt x="189" y="372"/>
                  </a:lnTo>
                  <a:lnTo>
                    <a:pt x="212" y="380"/>
                  </a:lnTo>
                  <a:lnTo>
                    <a:pt x="256" y="384"/>
                  </a:lnTo>
                  <a:lnTo>
                    <a:pt x="342" y="367"/>
                  </a:lnTo>
                  <a:lnTo>
                    <a:pt x="383" y="348"/>
                  </a:lnTo>
                  <a:lnTo>
                    <a:pt x="402" y="338"/>
                  </a:lnTo>
                  <a:lnTo>
                    <a:pt x="422" y="326"/>
                  </a:lnTo>
                  <a:lnTo>
                    <a:pt x="439" y="312"/>
                  </a:lnTo>
                  <a:lnTo>
                    <a:pt x="459" y="298"/>
                  </a:lnTo>
                  <a:lnTo>
                    <a:pt x="475" y="282"/>
                  </a:lnTo>
                  <a:lnTo>
                    <a:pt x="491" y="266"/>
                  </a:lnTo>
                  <a:lnTo>
                    <a:pt x="506" y="249"/>
                  </a:lnTo>
                  <a:lnTo>
                    <a:pt x="520" y="231"/>
                  </a:lnTo>
                  <a:lnTo>
                    <a:pt x="545" y="192"/>
                  </a:lnTo>
                  <a:lnTo>
                    <a:pt x="570" y="118"/>
                  </a:lnTo>
                  <a:lnTo>
                    <a:pt x="568" y="56"/>
                  </a:lnTo>
                  <a:lnTo>
                    <a:pt x="561" y="32"/>
                  </a:lnTo>
                  <a:lnTo>
                    <a:pt x="553" y="15"/>
                  </a:lnTo>
                  <a:lnTo>
                    <a:pt x="545" y="0"/>
                  </a:lnTo>
                  <a:lnTo>
                    <a:pt x="244" y="331"/>
                  </a:lnTo>
                  <a:lnTo>
                    <a:pt x="0" y="212"/>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67" name="Freeform 46">
              <a:extLst>
                <a:ext uri="{FF2B5EF4-FFF2-40B4-BE49-F238E27FC236}">
                  <a16:creationId xmlns:a16="http://schemas.microsoft.com/office/drawing/2014/main" id="{4A2B3BD7-F51D-43F0-B95E-AD25C982D46F}"/>
                </a:ext>
              </a:extLst>
            </p:cNvPr>
            <p:cNvSpPr>
              <a:spLocks/>
            </p:cNvSpPr>
            <p:nvPr/>
          </p:nvSpPr>
          <p:spPr bwMode="auto">
            <a:xfrm>
              <a:off x="4238" y="2441"/>
              <a:ext cx="436" cy="274"/>
            </a:xfrm>
            <a:custGeom>
              <a:avLst/>
              <a:gdLst>
                <a:gd name="T0" fmla="*/ 125 w 1308"/>
                <a:gd name="T1" fmla="*/ 177 h 822"/>
                <a:gd name="T2" fmla="*/ 365 w 1308"/>
                <a:gd name="T3" fmla="*/ 136 h 822"/>
                <a:gd name="T4" fmla="*/ 376 w 1308"/>
                <a:gd name="T5" fmla="*/ 140 h 822"/>
                <a:gd name="T6" fmla="*/ 398 w 1308"/>
                <a:gd name="T7" fmla="*/ 136 h 822"/>
                <a:gd name="T8" fmla="*/ 410 w 1308"/>
                <a:gd name="T9" fmla="*/ 120 h 822"/>
                <a:gd name="T10" fmla="*/ 408 w 1308"/>
                <a:gd name="T11" fmla="*/ 101 h 822"/>
                <a:gd name="T12" fmla="*/ 403 w 1308"/>
                <a:gd name="T13" fmla="*/ 92 h 822"/>
                <a:gd name="T14" fmla="*/ 397 w 1308"/>
                <a:gd name="T15" fmla="*/ 84 h 822"/>
                <a:gd name="T16" fmla="*/ 388 w 1308"/>
                <a:gd name="T17" fmla="*/ 74 h 822"/>
                <a:gd name="T18" fmla="*/ 385 w 1308"/>
                <a:gd name="T19" fmla="*/ 71 h 822"/>
                <a:gd name="T20" fmla="*/ 376 w 1308"/>
                <a:gd name="T21" fmla="*/ 63 h 822"/>
                <a:gd name="T22" fmla="*/ 365 w 1308"/>
                <a:gd name="T23" fmla="*/ 56 h 822"/>
                <a:gd name="T24" fmla="*/ 351 w 1308"/>
                <a:gd name="T25" fmla="*/ 48 h 822"/>
                <a:gd name="T26" fmla="*/ 332 w 1308"/>
                <a:gd name="T27" fmla="*/ 39 h 822"/>
                <a:gd name="T28" fmla="*/ 308 w 1308"/>
                <a:gd name="T29" fmla="*/ 32 h 822"/>
                <a:gd name="T30" fmla="*/ 279 w 1308"/>
                <a:gd name="T31" fmla="*/ 26 h 822"/>
                <a:gd name="T32" fmla="*/ 231 w 1308"/>
                <a:gd name="T33" fmla="*/ 23 h 822"/>
                <a:gd name="T34" fmla="*/ 160 w 1308"/>
                <a:gd name="T35" fmla="*/ 33 h 822"/>
                <a:gd name="T36" fmla="*/ 135 w 1308"/>
                <a:gd name="T37" fmla="*/ 44 h 822"/>
                <a:gd name="T38" fmla="*/ 120 w 1308"/>
                <a:gd name="T39" fmla="*/ 32 h 822"/>
                <a:gd name="T40" fmla="*/ 129 w 1308"/>
                <a:gd name="T41" fmla="*/ 27 h 822"/>
                <a:gd name="T42" fmla="*/ 145 w 1308"/>
                <a:gd name="T43" fmla="*/ 19 h 822"/>
                <a:gd name="T44" fmla="*/ 161 w 1308"/>
                <a:gd name="T45" fmla="*/ 13 h 822"/>
                <a:gd name="T46" fmla="*/ 179 w 1308"/>
                <a:gd name="T47" fmla="*/ 7 h 822"/>
                <a:gd name="T48" fmla="*/ 213 w 1308"/>
                <a:gd name="T49" fmla="*/ 1 h 822"/>
                <a:gd name="T50" fmla="*/ 288 w 1308"/>
                <a:gd name="T51" fmla="*/ 5 h 822"/>
                <a:gd name="T52" fmla="*/ 323 w 1308"/>
                <a:gd name="T53" fmla="*/ 13 h 822"/>
                <a:gd name="T54" fmla="*/ 344 w 1308"/>
                <a:gd name="T55" fmla="*/ 21 h 822"/>
                <a:gd name="T56" fmla="*/ 363 w 1308"/>
                <a:gd name="T57" fmla="*/ 29 h 822"/>
                <a:gd name="T58" fmla="*/ 381 w 1308"/>
                <a:gd name="T59" fmla="*/ 40 h 822"/>
                <a:gd name="T60" fmla="*/ 395 w 1308"/>
                <a:gd name="T61" fmla="*/ 52 h 822"/>
                <a:gd name="T62" fmla="*/ 404 w 1308"/>
                <a:gd name="T63" fmla="*/ 61 h 822"/>
                <a:gd name="T64" fmla="*/ 412 w 1308"/>
                <a:gd name="T65" fmla="*/ 70 h 822"/>
                <a:gd name="T66" fmla="*/ 421 w 1308"/>
                <a:gd name="T67" fmla="*/ 81 h 822"/>
                <a:gd name="T68" fmla="*/ 428 w 1308"/>
                <a:gd name="T69" fmla="*/ 91 h 822"/>
                <a:gd name="T70" fmla="*/ 432 w 1308"/>
                <a:gd name="T71" fmla="*/ 101 h 822"/>
                <a:gd name="T72" fmla="*/ 436 w 1308"/>
                <a:gd name="T73" fmla="*/ 119 h 822"/>
                <a:gd name="T74" fmla="*/ 433 w 1308"/>
                <a:gd name="T75" fmla="*/ 138 h 822"/>
                <a:gd name="T76" fmla="*/ 429 w 1308"/>
                <a:gd name="T77" fmla="*/ 146 h 822"/>
                <a:gd name="T78" fmla="*/ 424 w 1308"/>
                <a:gd name="T79" fmla="*/ 153 h 822"/>
                <a:gd name="T80" fmla="*/ 420 w 1308"/>
                <a:gd name="T81" fmla="*/ 158 h 822"/>
                <a:gd name="T82" fmla="*/ 410 w 1308"/>
                <a:gd name="T83" fmla="*/ 164 h 822"/>
                <a:gd name="T84" fmla="*/ 393 w 1308"/>
                <a:gd name="T85" fmla="*/ 168 h 822"/>
                <a:gd name="T86" fmla="*/ 369 w 1308"/>
                <a:gd name="T87" fmla="*/ 163 h 822"/>
                <a:gd name="T88" fmla="*/ 357 w 1308"/>
                <a:gd name="T89" fmla="*/ 158 h 822"/>
                <a:gd name="T90" fmla="*/ 9 w 1308"/>
                <a:gd name="T91" fmla="*/ 274 h 822"/>
                <a:gd name="T92" fmla="*/ 0 w 1308"/>
                <a:gd name="T93" fmla="*/ 264 h 8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308" h="822">
                  <a:moveTo>
                    <a:pt x="0" y="793"/>
                  </a:moveTo>
                  <a:lnTo>
                    <a:pt x="376" y="531"/>
                  </a:lnTo>
                  <a:lnTo>
                    <a:pt x="1080" y="399"/>
                  </a:lnTo>
                  <a:lnTo>
                    <a:pt x="1094" y="407"/>
                  </a:lnTo>
                  <a:lnTo>
                    <a:pt x="1109" y="414"/>
                  </a:lnTo>
                  <a:lnTo>
                    <a:pt x="1128" y="420"/>
                  </a:lnTo>
                  <a:lnTo>
                    <a:pt x="1172" y="419"/>
                  </a:lnTo>
                  <a:lnTo>
                    <a:pt x="1195" y="407"/>
                  </a:lnTo>
                  <a:lnTo>
                    <a:pt x="1217" y="387"/>
                  </a:lnTo>
                  <a:lnTo>
                    <a:pt x="1230" y="359"/>
                  </a:lnTo>
                  <a:lnTo>
                    <a:pt x="1230" y="331"/>
                  </a:lnTo>
                  <a:lnTo>
                    <a:pt x="1223" y="302"/>
                  </a:lnTo>
                  <a:lnTo>
                    <a:pt x="1217" y="290"/>
                  </a:lnTo>
                  <a:lnTo>
                    <a:pt x="1208" y="277"/>
                  </a:lnTo>
                  <a:lnTo>
                    <a:pt x="1200" y="264"/>
                  </a:lnTo>
                  <a:lnTo>
                    <a:pt x="1191" y="253"/>
                  </a:lnTo>
                  <a:lnTo>
                    <a:pt x="1175" y="236"/>
                  </a:lnTo>
                  <a:lnTo>
                    <a:pt x="1163" y="223"/>
                  </a:lnTo>
                  <a:lnTo>
                    <a:pt x="1158" y="218"/>
                  </a:lnTo>
                  <a:lnTo>
                    <a:pt x="1154" y="214"/>
                  </a:lnTo>
                  <a:lnTo>
                    <a:pt x="1138" y="199"/>
                  </a:lnTo>
                  <a:lnTo>
                    <a:pt x="1127" y="190"/>
                  </a:lnTo>
                  <a:lnTo>
                    <a:pt x="1113" y="180"/>
                  </a:lnTo>
                  <a:lnTo>
                    <a:pt x="1095" y="169"/>
                  </a:lnTo>
                  <a:lnTo>
                    <a:pt x="1076" y="156"/>
                  </a:lnTo>
                  <a:lnTo>
                    <a:pt x="1052" y="143"/>
                  </a:lnTo>
                  <a:lnTo>
                    <a:pt x="1025" y="131"/>
                  </a:lnTo>
                  <a:lnTo>
                    <a:pt x="995" y="118"/>
                  </a:lnTo>
                  <a:lnTo>
                    <a:pt x="961" y="107"/>
                  </a:lnTo>
                  <a:lnTo>
                    <a:pt x="924" y="97"/>
                  </a:lnTo>
                  <a:lnTo>
                    <a:pt x="883" y="87"/>
                  </a:lnTo>
                  <a:lnTo>
                    <a:pt x="838" y="79"/>
                  </a:lnTo>
                  <a:lnTo>
                    <a:pt x="788" y="73"/>
                  </a:lnTo>
                  <a:lnTo>
                    <a:pt x="692" y="69"/>
                  </a:lnTo>
                  <a:lnTo>
                    <a:pt x="609" y="73"/>
                  </a:lnTo>
                  <a:lnTo>
                    <a:pt x="481" y="99"/>
                  </a:lnTo>
                  <a:lnTo>
                    <a:pt x="436" y="116"/>
                  </a:lnTo>
                  <a:lnTo>
                    <a:pt x="404" y="131"/>
                  </a:lnTo>
                  <a:lnTo>
                    <a:pt x="379" y="146"/>
                  </a:lnTo>
                  <a:lnTo>
                    <a:pt x="360" y="96"/>
                  </a:lnTo>
                  <a:lnTo>
                    <a:pt x="366" y="92"/>
                  </a:lnTo>
                  <a:lnTo>
                    <a:pt x="386" y="81"/>
                  </a:lnTo>
                  <a:lnTo>
                    <a:pt x="417" y="66"/>
                  </a:lnTo>
                  <a:lnTo>
                    <a:pt x="436" y="57"/>
                  </a:lnTo>
                  <a:lnTo>
                    <a:pt x="458" y="48"/>
                  </a:lnTo>
                  <a:lnTo>
                    <a:pt x="483" y="40"/>
                  </a:lnTo>
                  <a:lnTo>
                    <a:pt x="509" y="31"/>
                  </a:lnTo>
                  <a:lnTo>
                    <a:pt x="538" y="21"/>
                  </a:lnTo>
                  <a:lnTo>
                    <a:pt x="569" y="15"/>
                  </a:lnTo>
                  <a:lnTo>
                    <a:pt x="638" y="4"/>
                  </a:lnTo>
                  <a:lnTo>
                    <a:pt x="712" y="0"/>
                  </a:lnTo>
                  <a:lnTo>
                    <a:pt x="865" y="14"/>
                  </a:lnTo>
                  <a:lnTo>
                    <a:pt x="936" y="29"/>
                  </a:lnTo>
                  <a:lnTo>
                    <a:pt x="970" y="38"/>
                  </a:lnTo>
                  <a:lnTo>
                    <a:pt x="1002" y="49"/>
                  </a:lnTo>
                  <a:lnTo>
                    <a:pt x="1033" y="62"/>
                  </a:lnTo>
                  <a:lnTo>
                    <a:pt x="1062" y="75"/>
                  </a:lnTo>
                  <a:lnTo>
                    <a:pt x="1090" y="88"/>
                  </a:lnTo>
                  <a:lnTo>
                    <a:pt x="1117" y="104"/>
                  </a:lnTo>
                  <a:lnTo>
                    <a:pt x="1142" y="120"/>
                  </a:lnTo>
                  <a:lnTo>
                    <a:pt x="1164" y="137"/>
                  </a:lnTo>
                  <a:lnTo>
                    <a:pt x="1186" y="155"/>
                  </a:lnTo>
                  <a:lnTo>
                    <a:pt x="1204" y="174"/>
                  </a:lnTo>
                  <a:lnTo>
                    <a:pt x="1213" y="183"/>
                  </a:lnTo>
                  <a:lnTo>
                    <a:pt x="1221" y="191"/>
                  </a:lnTo>
                  <a:lnTo>
                    <a:pt x="1236" y="210"/>
                  </a:lnTo>
                  <a:lnTo>
                    <a:pt x="1251" y="226"/>
                  </a:lnTo>
                  <a:lnTo>
                    <a:pt x="1262" y="243"/>
                  </a:lnTo>
                  <a:lnTo>
                    <a:pt x="1273" y="258"/>
                  </a:lnTo>
                  <a:lnTo>
                    <a:pt x="1283" y="274"/>
                  </a:lnTo>
                  <a:lnTo>
                    <a:pt x="1291" y="288"/>
                  </a:lnTo>
                  <a:lnTo>
                    <a:pt x="1297" y="302"/>
                  </a:lnTo>
                  <a:lnTo>
                    <a:pt x="1306" y="331"/>
                  </a:lnTo>
                  <a:lnTo>
                    <a:pt x="1308" y="358"/>
                  </a:lnTo>
                  <a:lnTo>
                    <a:pt x="1306" y="386"/>
                  </a:lnTo>
                  <a:lnTo>
                    <a:pt x="1298" y="413"/>
                  </a:lnTo>
                  <a:lnTo>
                    <a:pt x="1292" y="426"/>
                  </a:lnTo>
                  <a:lnTo>
                    <a:pt x="1287" y="438"/>
                  </a:lnTo>
                  <a:lnTo>
                    <a:pt x="1280" y="449"/>
                  </a:lnTo>
                  <a:lnTo>
                    <a:pt x="1273" y="458"/>
                  </a:lnTo>
                  <a:lnTo>
                    <a:pt x="1267" y="466"/>
                  </a:lnTo>
                  <a:lnTo>
                    <a:pt x="1260" y="473"/>
                  </a:lnTo>
                  <a:lnTo>
                    <a:pt x="1245" y="485"/>
                  </a:lnTo>
                  <a:lnTo>
                    <a:pt x="1230" y="493"/>
                  </a:lnTo>
                  <a:lnTo>
                    <a:pt x="1215" y="498"/>
                  </a:lnTo>
                  <a:lnTo>
                    <a:pt x="1178" y="504"/>
                  </a:lnTo>
                  <a:lnTo>
                    <a:pt x="1139" y="501"/>
                  </a:lnTo>
                  <a:lnTo>
                    <a:pt x="1107" y="490"/>
                  </a:lnTo>
                  <a:lnTo>
                    <a:pt x="1081" y="480"/>
                  </a:lnTo>
                  <a:lnTo>
                    <a:pt x="1072" y="474"/>
                  </a:lnTo>
                  <a:lnTo>
                    <a:pt x="385" y="605"/>
                  </a:lnTo>
                  <a:lnTo>
                    <a:pt x="26" y="822"/>
                  </a:lnTo>
                  <a:lnTo>
                    <a:pt x="0" y="7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68" name="Freeform 47">
              <a:extLst>
                <a:ext uri="{FF2B5EF4-FFF2-40B4-BE49-F238E27FC236}">
                  <a16:creationId xmlns:a16="http://schemas.microsoft.com/office/drawing/2014/main" id="{30AE58A3-AD57-4C7E-B312-3702379FCE44}"/>
                </a:ext>
              </a:extLst>
            </p:cNvPr>
            <p:cNvSpPr>
              <a:spLocks/>
            </p:cNvSpPr>
            <p:nvPr/>
          </p:nvSpPr>
          <p:spPr bwMode="auto">
            <a:xfrm>
              <a:off x="4289" y="2362"/>
              <a:ext cx="342" cy="164"/>
            </a:xfrm>
            <a:custGeom>
              <a:avLst/>
              <a:gdLst>
                <a:gd name="T0" fmla="*/ 338 w 1027"/>
                <a:gd name="T1" fmla="*/ 68 h 491"/>
                <a:gd name="T2" fmla="*/ 325 w 1027"/>
                <a:gd name="T3" fmla="*/ 59 h 491"/>
                <a:gd name="T4" fmla="*/ 316 w 1027"/>
                <a:gd name="T5" fmla="*/ 53 h 491"/>
                <a:gd name="T6" fmla="*/ 306 w 1027"/>
                <a:gd name="T7" fmla="*/ 46 h 491"/>
                <a:gd name="T8" fmla="*/ 295 w 1027"/>
                <a:gd name="T9" fmla="*/ 39 h 491"/>
                <a:gd name="T10" fmla="*/ 281 w 1027"/>
                <a:gd name="T11" fmla="*/ 32 h 491"/>
                <a:gd name="T12" fmla="*/ 267 w 1027"/>
                <a:gd name="T13" fmla="*/ 25 h 491"/>
                <a:gd name="T14" fmla="*/ 251 w 1027"/>
                <a:gd name="T15" fmla="*/ 19 h 491"/>
                <a:gd name="T16" fmla="*/ 235 w 1027"/>
                <a:gd name="T17" fmla="*/ 12 h 491"/>
                <a:gd name="T18" fmla="*/ 218 w 1027"/>
                <a:gd name="T19" fmla="*/ 8 h 491"/>
                <a:gd name="T20" fmla="*/ 181 w 1027"/>
                <a:gd name="T21" fmla="*/ 0 h 491"/>
                <a:gd name="T22" fmla="*/ 108 w 1027"/>
                <a:gd name="T23" fmla="*/ 5 h 491"/>
                <a:gd name="T24" fmla="*/ 79 w 1027"/>
                <a:gd name="T25" fmla="*/ 14 h 491"/>
                <a:gd name="T26" fmla="*/ 56 w 1027"/>
                <a:gd name="T27" fmla="*/ 25 h 491"/>
                <a:gd name="T28" fmla="*/ 47 w 1027"/>
                <a:gd name="T29" fmla="*/ 31 h 491"/>
                <a:gd name="T30" fmla="*/ 39 w 1027"/>
                <a:gd name="T31" fmla="*/ 38 h 491"/>
                <a:gd name="T32" fmla="*/ 32 w 1027"/>
                <a:gd name="T33" fmla="*/ 46 h 491"/>
                <a:gd name="T34" fmla="*/ 25 w 1027"/>
                <a:gd name="T35" fmla="*/ 53 h 491"/>
                <a:gd name="T36" fmla="*/ 20 w 1027"/>
                <a:gd name="T37" fmla="*/ 61 h 491"/>
                <a:gd name="T38" fmla="*/ 16 w 1027"/>
                <a:gd name="T39" fmla="*/ 69 h 491"/>
                <a:gd name="T40" fmla="*/ 11 w 1027"/>
                <a:gd name="T41" fmla="*/ 77 h 491"/>
                <a:gd name="T42" fmla="*/ 8 w 1027"/>
                <a:gd name="T43" fmla="*/ 85 h 491"/>
                <a:gd name="T44" fmla="*/ 0 w 1027"/>
                <a:gd name="T45" fmla="*/ 114 h 491"/>
                <a:gd name="T46" fmla="*/ 3 w 1027"/>
                <a:gd name="T47" fmla="*/ 130 h 491"/>
                <a:gd name="T48" fmla="*/ 9 w 1027"/>
                <a:gd name="T49" fmla="*/ 139 h 491"/>
                <a:gd name="T50" fmla="*/ 16 w 1027"/>
                <a:gd name="T51" fmla="*/ 146 h 491"/>
                <a:gd name="T52" fmla="*/ 28 w 1027"/>
                <a:gd name="T53" fmla="*/ 153 h 491"/>
                <a:gd name="T54" fmla="*/ 40 w 1027"/>
                <a:gd name="T55" fmla="*/ 160 h 491"/>
                <a:gd name="T56" fmla="*/ 69 w 1027"/>
                <a:gd name="T57" fmla="*/ 164 h 491"/>
                <a:gd name="T58" fmla="*/ 98 w 1027"/>
                <a:gd name="T59" fmla="*/ 142 h 491"/>
                <a:gd name="T60" fmla="*/ 63 w 1027"/>
                <a:gd name="T61" fmla="*/ 142 h 491"/>
                <a:gd name="T62" fmla="*/ 31 w 1027"/>
                <a:gd name="T63" fmla="*/ 125 h 491"/>
                <a:gd name="T64" fmla="*/ 30 w 1027"/>
                <a:gd name="T65" fmla="*/ 100 h 491"/>
                <a:gd name="T66" fmla="*/ 34 w 1027"/>
                <a:gd name="T67" fmla="*/ 86 h 491"/>
                <a:gd name="T68" fmla="*/ 38 w 1027"/>
                <a:gd name="T69" fmla="*/ 79 h 491"/>
                <a:gd name="T70" fmla="*/ 45 w 1027"/>
                <a:gd name="T71" fmla="*/ 69 h 491"/>
                <a:gd name="T72" fmla="*/ 54 w 1027"/>
                <a:gd name="T73" fmla="*/ 60 h 491"/>
                <a:gd name="T74" fmla="*/ 62 w 1027"/>
                <a:gd name="T75" fmla="*/ 55 h 491"/>
                <a:gd name="T76" fmla="*/ 70 w 1027"/>
                <a:gd name="T77" fmla="*/ 49 h 491"/>
                <a:gd name="T78" fmla="*/ 90 w 1027"/>
                <a:gd name="T79" fmla="*/ 39 h 491"/>
                <a:gd name="T80" fmla="*/ 114 w 1027"/>
                <a:gd name="T81" fmla="*/ 31 h 491"/>
                <a:gd name="T82" fmla="*/ 142 w 1027"/>
                <a:gd name="T83" fmla="*/ 24 h 491"/>
                <a:gd name="T84" fmla="*/ 207 w 1027"/>
                <a:gd name="T85" fmla="*/ 27 h 491"/>
                <a:gd name="T86" fmla="*/ 240 w 1027"/>
                <a:gd name="T87" fmla="*/ 37 h 491"/>
                <a:gd name="T88" fmla="*/ 263 w 1027"/>
                <a:gd name="T89" fmla="*/ 46 h 491"/>
                <a:gd name="T90" fmla="*/ 278 w 1027"/>
                <a:gd name="T91" fmla="*/ 53 h 491"/>
                <a:gd name="T92" fmla="*/ 291 w 1027"/>
                <a:gd name="T93" fmla="*/ 59 h 491"/>
                <a:gd name="T94" fmla="*/ 303 w 1027"/>
                <a:gd name="T95" fmla="*/ 66 h 491"/>
                <a:gd name="T96" fmla="*/ 319 w 1027"/>
                <a:gd name="T97" fmla="*/ 74 h 491"/>
                <a:gd name="T98" fmla="*/ 332 w 1027"/>
                <a:gd name="T99" fmla="*/ 83 h 491"/>
                <a:gd name="T100" fmla="*/ 342 w 1027"/>
                <a:gd name="T101" fmla="*/ 71 h 4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27" h="491">
                  <a:moveTo>
                    <a:pt x="1027" y="213"/>
                  </a:moveTo>
                  <a:lnTo>
                    <a:pt x="1014" y="203"/>
                  </a:lnTo>
                  <a:lnTo>
                    <a:pt x="998" y="191"/>
                  </a:lnTo>
                  <a:lnTo>
                    <a:pt x="976" y="177"/>
                  </a:lnTo>
                  <a:lnTo>
                    <a:pt x="965" y="168"/>
                  </a:lnTo>
                  <a:lnTo>
                    <a:pt x="950" y="159"/>
                  </a:lnTo>
                  <a:lnTo>
                    <a:pt x="936" y="148"/>
                  </a:lnTo>
                  <a:lnTo>
                    <a:pt x="920" y="139"/>
                  </a:lnTo>
                  <a:lnTo>
                    <a:pt x="902" y="128"/>
                  </a:lnTo>
                  <a:lnTo>
                    <a:pt x="885" y="117"/>
                  </a:lnTo>
                  <a:lnTo>
                    <a:pt x="865" y="107"/>
                  </a:lnTo>
                  <a:lnTo>
                    <a:pt x="845" y="97"/>
                  </a:lnTo>
                  <a:lnTo>
                    <a:pt x="824" y="86"/>
                  </a:lnTo>
                  <a:lnTo>
                    <a:pt x="801" y="76"/>
                  </a:lnTo>
                  <a:lnTo>
                    <a:pt x="780" y="66"/>
                  </a:lnTo>
                  <a:lnTo>
                    <a:pt x="755" y="56"/>
                  </a:lnTo>
                  <a:lnTo>
                    <a:pt x="731" y="46"/>
                  </a:lnTo>
                  <a:lnTo>
                    <a:pt x="705" y="37"/>
                  </a:lnTo>
                  <a:lnTo>
                    <a:pt x="681" y="29"/>
                  </a:lnTo>
                  <a:lnTo>
                    <a:pt x="654" y="23"/>
                  </a:lnTo>
                  <a:lnTo>
                    <a:pt x="600" y="10"/>
                  </a:lnTo>
                  <a:lnTo>
                    <a:pt x="545" y="1"/>
                  </a:lnTo>
                  <a:lnTo>
                    <a:pt x="429" y="0"/>
                  </a:lnTo>
                  <a:lnTo>
                    <a:pt x="324" y="15"/>
                  </a:lnTo>
                  <a:lnTo>
                    <a:pt x="278" y="27"/>
                  </a:lnTo>
                  <a:lnTo>
                    <a:pt x="237" y="41"/>
                  </a:lnTo>
                  <a:lnTo>
                    <a:pt x="202" y="58"/>
                  </a:lnTo>
                  <a:lnTo>
                    <a:pt x="169" y="75"/>
                  </a:lnTo>
                  <a:lnTo>
                    <a:pt x="155" y="84"/>
                  </a:lnTo>
                  <a:lnTo>
                    <a:pt x="141" y="94"/>
                  </a:lnTo>
                  <a:lnTo>
                    <a:pt x="128" y="105"/>
                  </a:lnTo>
                  <a:lnTo>
                    <a:pt x="117" y="115"/>
                  </a:lnTo>
                  <a:lnTo>
                    <a:pt x="105" y="126"/>
                  </a:lnTo>
                  <a:lnTo>
                    <a:pt x="95" y="137"/>
                  </a:lnTo>
                  <a:lnTo>
                    <a:pt x="86" y="148"/>
                  </a:lnTo>
                  <a:lnTo>
                    <a:pt x="76" y="160"/>
                  </a:lnTo>
                  <a:lnTo>
                    <a:pt x="68" y="171"/>
                  </a:lnTo>
                  <a:lnTo>
                    <a:pt x="60" y="183"/>
                  </a:lnTo>
                  <a:lnTo>
                    <a:pt x="53" y="196"/>
                  </a:lnTo>
                  <a:lnTo>
                    <a:pt x="47" y="207"/>
                  </a:lnTo>
                  <a:lnTo>
                    <a:pt x="40" y="218"/>
                  </a:lnTo>
                  <a:lnTo>
                    <a:pt x="34" y="231"/>
                  </a:lnTo>
                  <a:lnTo>
                    <a:pt x="29" y="242"/>
                  </a:lnTo>
                  <a:lnTo>
                    <a:pt x="25" y="253"/>
                  </a:lnTo>
                  <a:lnTo>
                    <a:pt x="9" y="300"/>
                  </a:lnTo>
                  <a:lnTo>
                    <a:pt x="0" y="341"/>
                  </a:lnTo>
                  <a:lnTo>
                    <a:pt x="4" y="375"/>
                  </a:lnTo>
                  <a:lnTo>
                    <a:pt x="10" y="389"/>
                  </a:lnTo>
                  <a:lnTo>
                    <a:pt x="18" y="404"/>
                  </a:lnTo>
                  <a:lnTo>
                    <a:pt x="26" y="416"/>
                  </a:lnTo>
                  <a:lnTo>
                    <a:pt x="37" y="426"/>
                  </a:lnTo>
                  <a:lnTo>
                    <a:pt x="48" y="437"/>
                  </a:lnTo>
                  <a:lnTo>
                    <a:pt x="59" y="445"/>
                  </a:lnTo>
                  <a:lnTo>
                    <a:pt x="83" y="459"/>
                  </a:lnTo>
                  <a:lnTo>
                    <a:pt x="103" y="471"/>
                  </a:lnTo>
                  <a:lnTo>
                    <a:pt x="120" y="479"/>
                  </a:lnTo>
                  <a:lnTo>
                    <a:pt x="157" y="487"/>
                  </a:lnTo>
                  <a:lnTo>
                    <a:pt x="207" y="491"/>
                  </a:lnTo>
                  <a:lnTo>
                    <a:pt x="269" y="491"/>
                  </a:lnTo>
                  <a:lnTo>
                    <a:pt x="294" y="426"/>
                  </a:lnTo>
                  <a:lnTo>
                    <a:pt x="261" y="428"/>
                  </a:lnTo>
                  <a:lnTo>
                    <a:pt x="190" y="425"/>
                  </a:lnTo>
                  <a:lnTo>
                    <a:pt x="118" y="400"/>
                  </a:lnTo>
                  <a:lnTo>
                    <a:pt x="94" y="375"/>
                  </a:lnTo>
                  <a:lnTo>
                    <a:pt x="86" y="339"/>
                  </a:lnTo>
                  <a:lnTo>
                    <a:pt x="90" y="298"/>
                  </a:lnTo>
                  <a:lnTo>
                    <a:pt x="95" y="276"/>
                  </a:lnTo>
                  <a:lnTo>
                    <a:pt x="103" y="256"/>
                  </a:lnTo>
                  <a:lnTo>
                    <a:pt x="108" y="246"/>
                  </a:lnTo>
                  <a:lnTo>
                    <a:pt x="115" y="236"/>
                  </a:lnTo>
                  <a:lnTo>
                    <a:pt x="127" y="217"/>
                  </a:lnTo>
                  <a:lnTo>
                    <a:pt x="135" y="208"/>
                  </a:lnTo>
                  <a:lnTo>
                    <a:pt x="143" y="199"/>
                  </a:lnTo>
                  <a:lnTo>
                    <a:pt x="163" y="181"/>
                  </a:lnTo>
                  <a:lnTo>
                    <a:pt x="173" y="173"/>
                  </a:lnTo>
                  <a:lnTo>
                    <a:pt x="186" y="165"/>
                  </a:lnTo>
                  <a:lnTo>
                    <a:pt x="196" y="156"/>
                  </a:lnTo>
                  <a:lnTo>
                    <a:pt x="210" y="148"/>
                  </a:lnTo>
                  <a:lnTo>
                    <a:pt x="238" y="134"/>
                  </a:lnTo>
                  <a:lnTo>
                    <a:pt x="269" y="118"/>
                  </a:lnTo>
                  <a:lnTo>
                    <a:pt x="303" y="105"/>
                  </a:lnTo>
                  <a:lnTo>
                    <a:pt x="341" y="94"/>
                  </a:lnTo>
                  <a:lnTo>
                    <a:pt x="382" y="82"/>
                  </a:lnTo>
                  <a:lnTo>
                    <a:pt x="426" y="72"/>
                  </a:lnTo>
                  <a:lnTo>
                    <a:pt x="523" y="67"/>
                  </a:lnTo>
                  <a:lnTo>
                    <a:pt x="623" y="82"/>
                  </a:lnTo>
                  <a:lnTo>
                    <a:pt x="673" y="95"/>
                  </a:lnTo>
                  <a:lnTo>
                    <a:pt x="721" y="111"/>
                  </a:lnTo>
                  <a:lnTo>
                    <a:pt x="768" y="129"/>
                  </a:lnTo>
                  <a:lnTo>
                    <a:pt x="790" y="138"/>
                  </a:lnTo>
                  <a:lnTo>
                    <a:pt x="814" y="148"/>
                  </a:lnTo>
                  <a:lnTo>
                    <a:pt x="834" y="158"/>
                  </a:lnTo>
                  <a:lnTo>
                    <a:pt x="855" y="168"/>
                  </a:lnTo>
                  <a:lnTo>
                    <a:pt x="874" y="178"/>
                  </a:lnTo>
                  <a:lnTo>
                    <a:pt x="893" y="187"/>
                  </a:lnTo>
                  <a:lnTo>
                    <a:pt x="910" y="197"/>
                  </a:lnTo>
                  <a:lnTo>
                    <a:pt x="927" y="206"/>
                  </a:lnTo>
                  <a:lnTo>
                    <a:pt x="957" y="222"/>
                  </a:lnTo>
                  <a:lnTo>
                    <a:pt x="980" y="238"/>
                  </a:lnTo>
                  <a:lnTo>
                    <a:pt x="998" y="248"/>
                  </a:lnTo>
                  <a:lnTo>
                    <a:pt x="1013" y="258"/>
                  </a:lnTo>
                  <a:lnTo>
                    <a:pt x="1027"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69" name="Freeform 48">
              <a:extLst>
                <a:ext uri="{FF2B5EF4-FFF2-40B4-BE49-F238E27FC236}">
                  <a16:creationId xmlns:a16="http://schemas.microsoft.com/office/drawing/2014/main" id="{5A5F2D2C-BBFA-48CA-8EAE-C7CB0EB3153E}"/>
                </a:ext>
              </a:extLst>
            </p:cNvPr>
            <p:cNvSpPr>
              <a:spLocks/>
            </p:cNvSpPr>
            <p:nvPr/>
          </p:nvSpPr>
          <p:spPr bwMode="auto">
            <a:xfrm>
              <a:off x="4307" y="2150"/>
              <a:ext cx="303" cy="249"/>
            </a:xfrm>
            <a:custGeom>
              <a:avLst/>
              <a:gdLst>
                <a:gd name="T0" fmla="*/ 6 w 909"/>
                <a:gd name="T1" fmla="*/ 2 h 746"/>
                <a:gd name="T2" fmla="*/ 32 w 909"/>
                <a:gd name="T3" fmla="*/ 11 h 746"/>
                <a:gd name="T4" fmla="*/ 59 w 909"/>
                <a:gd name="T5" fmla="*/ 21 h 746"/>
                <a:gd name="T6" fmla="*/ 81 w 909"/>
                <a:gd name="T7" fmla="*/ 30 h 746"/>
                <a:gd name="T8" fmla="*/ 96 w 909"/>
                <a:gd name="T9" fmla="*/ 36 h 746"/>
                <a:gd name="T10" fmla="*/ 112 w 909"/>
                <a:gd name="T11" fmla="*/ 43 h 746"/>
                <a:gd name="T12" fmla="*/ 128 w 909"/>
                <a:gd name="T13" fmla="*/ 50 h 746"/>
                <a:gd name="T14" fmla="*/ 143 w 909"/>
                <a:gd name="T15" fmla="*/ 58 h 746"/>
                <a:gd name="T16" fmla="*/ 157 w 909"/>
                <a:gd name="T17" fmla="*/ 66 h 746"/>
                <a:gd name="T18" fmla="*/ 171 w 909"/>
                <a:gd name="T19" fmla="*/ 74 h 746"/>
                <a:gd name="T20" fmla="*/ 183 w 909"/>
                <a:gd name="T21" fmla="*/ 82 h 746"/>
                <a:gd name="T22" fmla="*/ 194 w 909"/>
                <a:gd name="T23" fmla="*/ 91 h 746"/>
                <a:gd name="T24" fmla="*/ 204 w 909"/>
                <a:gd name="T25" fmla="*/ 100 h 746"/>
                <a:gd name="T26" fmla="*/ 215 w 909"/>
                <a:gd name="T27" fmla="*/ 112 h 746"/>
                <a:gd name="T28" fmla="*/ 220 w 909"/>
                <a:gd name="T29" fmla="*/ 118 h 746"/>
                <a:gd name="T30" fmla="*/ 225 w 909"/>
                <a:gd name="T31" fmla="*/ 124 h 746"/>
                <a:gd name="T32" fmla="*/ 233 w 909"/>
                <a:gd name="T33" fmla="*/ 134 h 746"/>
                <a:gd name="T34" fmla="*/ 238 w 909"/>
                <a:gd name="T35" fmla="*/ 141 h 746"/>
                <a:gd name="T36" fmla="*/ 243 w 909"/>
                <a:gd name="T37" fmla="*/ 147 h 746"/>
                <a:gd name="T38" fmla="*/ 249 w 909"/>
                <a:gd name="T39" fmla="*/ 157 h 746"/>
                <a:gd name="T40" fmla="*/ 254 w 909"/>
                <a:gd name="T41" fmla="*/ 164 h 746"/>
                <a:gd name="T42" fmla="*/ 259 w 909"/>
                <a:gd name="T43" fmla="*/ 171 h 746"/>
                <a:gd name="T44" fmla="*/ 263 w 909"/>
                <a:gd name="T45" fmla="*/ 178 h 746"/>
                <a:gd name="T46" fmla="*/ 269 w 909"/>
                <a:gd name="T47" fmla="*/ 188 h 746"/>
                <a:gd name="T48" fmla="*/ 273 w 909"/>
                <a:gd name="T49" fmla="*/ 194 h 746"/>
                <a:gd name="T50" fmla="*/ 278 w 909"/>
                <a:gd name="T51" fmla="*/ 203 h 746"/>
                <a:gd name="T52" fmla="*/ 282 w 909"/>
                <a:gd name="T53" fmla="*/ 209 h 746"/>
                <a:gd name="T54" fmla="*/ 288 w 909"/>
                <a:gd name="T55" fmla="*/ 220 h 746"/>
                <a:gd name="T56" fmla="*/ 293 w 909"/>
                <a:gd name="T57" fmla="*/ 229 h 746"/>
                <a:gd name="T58" fmla="*/ 297 w 909"/>
                <a:gd name="T59" fmla="*/ 238 h 746"/>
                <a:gd name="T60" fmla="*/ 301 w 909"/>
                <a:gd name="T61" fmla="*/ 244 h 746"/>
                <a:gd name="T62" fmla="*/ 301 w 909"/>
                <a:gd name="T63" fmla="*/ 247 h 746"/>
                <a:gd name="T64" fmla="*/ 293 w 909"/>
                <a:gd name="T65" fmla="*/ 241 h 746"/>
                <a:gd name="T66" fmla="*/ 281 w 909"/>
                <a:gd name="T67" fmla="*/ 234 h 746"/>
                <a:gd name="T68" fmla="*/ 266 w 909"/>
                <a:gd name="T69" fmla="*/ 224 h 746"/>
                <a:gd name="T70" fmla="*/ 248 w 909"/>
                <a:gd name="T71" fmla="*/ 215 h 746"/>
                <a:gd name="T72" fmla="*/ 226 w 909"/>
                <a:gd name="T73" fmla="*/ 205 h 746"/>
                <a:gd name="T74" fmla="*/ 204 w 909"/>
                <a:gd name="T75" fmla="*/ 198 h 746"/>
                <a:gd name="T76" fmla="*/ 180 w 909"/>
                <a:gd name="T77" fmla="*/ 193 h 746"/>
                <a:gd name="T78" fmla="*/ 110 w 909"/>
                <a:gd name="T79" fmla="*/ 189 h 746"/>
                <a:gd name="T80" fmla="*/ 90 w 909"/>
                <a:gd name="T81" fmla="*/ 153 h 746"/>
                <a:gd name="T82" fmla="*/ 86 w 909"/>
                <a:gd name="T83" fmla="*/ 108 h 746"/>
                <a:gd name="T84" fmla="*/ 82 w 909"/>
                <a:gd name="T85" fmla="*/ 98 h 746"/>
                <a:gd name="T86" fmla="*/ 75 w 909"/>
                <a:gd name="T87" fmla="*/ 92 h 746"/>
                <a:gd name="T88" fmla="*/ 66 w 909"/>
                <a:gd name="T89" fmla="*/ 87 h 746"/>
                <a:gd name="T90" fmla="*/ 45 w 909"/>
                <a:gd name="T91" fmla="*/ 82 h 746"/>
                <a:gd name="T92" fmla="*/ 19 w 909"/>
                <a:gd name="T93" fmla="*/ 42 h 746"/>
                <a:gd name="T94" fmla="*/ 14 w 909"/>
                <a:gd name="T95" fmla="*/ 27 h 746"/>
                <a:gd name="T96" fmla="*/ 11 w 909"/>
                <a:gd name="T97" fmla="*/ 20 h 746"/>
                <a:gd name="T98" fmla="*/ 7 w 909"/>
                <a:gd name="T99" fmla="*/ 13 h 746"/>
                <a:gd name="T100" fmla="*/ 2 w 909"/>
                <a:gd name="T101" fmla="*/ 4 h 746"/>
                <a:gd name="T102" fmla="*/ 0 w 909"/>
                <a:gd name="T103" fmla="*/ 0 h 7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09" h="746">
                  <a:moveTo>
                    <a:pt x="0" y="0"/>
                  </a:moveTo>
                  <a:lnTo>
                    <a:pt x="17" y="6"/>
                  </a:lnTo>
                  <a:lnTo>
                    <a:pt x="65" y="21"/>
                  </a:lnTo>
                  <a:lnTo>
                    <a:pt x="97" y="33"/>
                  </a:lnTo>
                  <a:lnTo>
                    <a:pt x="135" y="46"/>
                  </a:lnTo>
                  <a:lnTo>
                    <a:pt x="176" y="62"/>
                  </a:lnTo>
                  <a:lnTo>
                    <a:pt x="219" y="80"/>
                  </a:lnTo>
                  <a:lnTo>
                    <a:pt x="243" y="89"/>
                  </a:lnTo>
                  <a:lnTo>
                    <a:pt x="265" y="99"/>
                  </a:lnTo>
                  <a:lnTo>
                    <a:pt x="288" y="108"/>
                  </a:lnTo>
                  <a:lnTo>
                    <a:pt x="313" y="119"/>
                  </a:lnTo>
                  <a:lnTo>
                    <a:pt x="335" y="129"/>
                  </a:lnTo>
                  <a:lnTo>
                    <a:pt x="360" y="141"/>
                  </a:lnTo>
                  <a:lnTo>
                    <a:pt x="383" y="151"/>
                  </a:lnTo>
                  <a:lnTo>
                    <a:pt x="405" y="162"/>
                  </a:lnTo>
                  <a:lnTo>
                    <a:pt x="429" y="175"/>
                  </a:lnTo>
                  <a:lnTo>
                    <a:pt x="451" y="186"/>
                  </a:lnTo>
                  <a:lnTo>
                    <a:pt x="472" y="197"/>
                  </a:lnTo>
                  <a:lnTo>
                    <a:pt x="494" y="210"/>
                  </a:lnTo>
                  <a:lnTo>
                    <a:pt x="513" y="222"/>
                  </a:lnTo>
                  <a:lnTo>
                    <a:pt x="531" y="234"/>
                  </a:lnTo>
                  <a:lnTo>
                    <a:pt x="550" y="247"/>
                  </a:lnTo>
                  <a:lnTo>
                    <a:pt x="566" y="259"/>
                  </a:lnTo>
                  <a:lnTo>
                    <a:pt x="581" y="273"/>
                  </a:lnTo>
                  <a:lnTo>
                    <a:pt x="598" y="286"/>
                  </a:lnTo>
                  <a:lnTo>
                    <a:pt x="613" y="301"/>
                  </a:lnTo>
                  <a:lnTo>
                    <a:pt x="630" y="318"/>
                  </a:lnTo>
                  <a:lnTo>
                    <a:pt x="645" y="335"/>
                  </a:lnTo>
                  <a:lnTo>
                    <a:pt x="653" y="344"/>
                  </a:lnTo>
                  <a:lnTo>
                    <a:pt x="661" y="354"/>
                  </a:lnTo>
                  <a:lnTo>
                    <a:pt x="668" y="362"/>
                  </a:lnTo>
                  <a:lnTo>
                    <a:pt x="676" y="371"/>
                  </a:lnTo>
                  <a:lnTo>
                    <a:pt x="692" y="391"/>
                  </a:lnTo>
                  <a:lnTo>
                    <a:pt x="699" y="401"/>
                  </a:lnTo>
                  <a:lnTo>
                    <a:pt x="706" y="410"/>
                  </a:lnTo>
                  <a:lnTo>
                    <a:pt x="713" y="421"/>
                  </a:lnTo>
                  <a:lnTo>
                    <a:pt x="720" y="430"/>
                  </a:lnTo>
                  <a:lnTo>
                    <a:pt x="728" y="440"/>
                  </a:lnTo>
                  <a:lnTo>
                    <a:pt x="735" y="451"/>
                  </a:lnTo>
                  <a:lnTo>
                    <a:pt x="748" y="471"/>
                  </a:lnTo>
                  <a:lnTo>
                    <a:pt x="755" y="480"/>
                  </a:lnTo>
                  <a:lnTo>
                    <a:pt x="763" y="492"/>
                  </a:lnTo>
                  <a:lnTo>
                    <a:pt x="769" y="501"/>
                  </a:lnTo>
                  <a:lnTo>
                    <a:pt x="776" y="511"/>
                  </a:lnTo>
                  <a:lnTo>
                    <a:pt x="782" y="522"/>
                  </a:lnTo>
                  <a:lnTo>
                    <a:pt x="788" y="532"/>
                  </a:lnTo>
                  <a:lnTo>
                    <a:pt x="801" y="553"/>
                  </a:lnTo>
                  <a:lnTo>
                    <a:pt x="807" y="562"/>
                  </a:lnTo>
                  <a:lnTo>
                    <a:pt x="813" y="571"/>
                  </a:lnTo>
                  <a:lnTo>
                    <a:pt x="819" y="580"/>
                  </a:lnTo>
                  <a:lnTo>
                    <a:pt x="824" y="591"/>
                  </a:lnTo>
                  <a:lnTo>
                    <a:pt x="835" y="609"/>
                  </a:lnTo>
                  <a:lnTo>
                    <a:pt x="841" y="617"/>
                  </a:lnTo>
                  <a:lnTo>
                    <a:pt x="845" y="627"/>
                  </a:lnTo>
                  <a:lnTo>
                    <a:pt x="854" y="643"/>
                  </a:lnTo>
                  <a:lnTo>
                    <a:pt x="864" y="660"/>
                  </a:lnTo>
                  <a:lnTo>
                    <a:pt x="872" y="674"/>
                  </a:lnTo>
                  <a:lnTo>
                    <a:pt x="880" y="687"/>
                  </a:lnTo>
                  <a:lnTo>
                    <a:pt x="886" y="701"/>
                  </a:lnTo>
                  <a:lnTo>
                    <a:pt x="892" y="712"/>
                  </a:lnTo>
                  <a:lnTo>
                    <a:pt x="898" y="721"/>
                  </a:lnTo>
                  <a:lnTo>
                    <a:pt x="902" y="730"/>
                  </a:lnTo>
                  <a:lnTo>
                    <a:pt x="909" y="746"/>
                  </a:lnTo>
                  <a:lnTo>
                    <a:pt x="902" y="740"/>
                  </a:lnTo>
                  <a:lnTo>
                    <a:pt x="891" y="733"/>
                  </a:lnTo>
                  <a:lnTo>
                    <a:pt x="879" y="723"/>
                  </a:lnTo>
                  <a:lnTo>
                    <a:pt x="863" y="712"/>
                  </a:lnTo>
                  <a:lnTo>
                    <a:pt x="844" y="700"/>
                  </a:lnTo>
                  <a:lnTo>
                    <a:pt x="821" y="686"/>
                  </a:lnTo>
                  <a:lnTo>
                    <a:pt x="798" y="672"/>
                  </a:lnTo>
                  <a:lnTo>
                    <a:pt x="771" y="657"/>
                  </a:lnTo>
                  <a:lnTo>
                    <a:pt x="743" y="643"/>
                  </a:lnTo>
                  <a:lnTo>
                    <a:pt x="712" y="629"/>
                  </a:lnTo>
                  <a:lnTo>
                    <a:pt x="679" y="615"/>
                  </a:lnTo>
                  <a:lnTo>
                    <a:pt x="646" y="604"/>
                  </a:lnTo>
                  <a:lnTo>
                    <a:pt x="611" y="593"/>
                  </a:lnTo>
                  <a:lnTo>
                    <a:pt x="576" y="583"/>
                  </a:lnTo>
                  <a:lnTo>
                    <a:pt x="539" y="577"/>
                  </a:lnTo>
                  <a:lnTo>
                    <a:pt x="414" y="566"/>
                  </a:lnTo>
                  <a:lnTo>
                    <a:pt x="330" y="567"/>
                  </a:lnTo>
                  <a:lnTo>
                    <a:pt x="268" y="577"/>
                  </a:lnTo>
                  <a:lnTo>
                    <a:pt x="271" y="459"/>
                  </a:lnTo>
                  <a:lnTo>
                    <a:pt x="265" y="364"/>
                  </a:lnTo>
                  <a:lnTo>
                    <a:pt x="257" y="325"/>
                  </a:lnTo>
                  <a:lnTo>
                    <a:pt x="252" y="308"/>
                  </a:lnTo>
                  <a:lnTo>
                    <a:pt x="245" y="295"/>
                  </a:lnTo>
                  <a:lnTo>
                    <a:pt x="236" y="285"/>
                  </a:lnTo>
                  <a:lnTo>
                    <a:pt x="225" y="276"/>
                  </a:lnTo>
                  <a:lnTo>
                    <a:pt x="213" y="268"/>
                  </a:lnTo>
                  <a:lnTo>
                    <a:pt x="198" y="261"/>
                  </a:lnTo>
                  <a:lnTo>
                    <a:pt x="167" y="252"/>
                  </a:lnTo>
                  <a:lnTo>
                    <a:pt x="135" y="246"/>
                  </a:lnTo>
                  <a:lnTo>
                    <a:pt x="53" y="241"/>
                  </a:lnTo>
                  <a:lnTo>
                    <a:pt x="57" y="127"/>
                  </a:lnTo>
                  <a:lnTo>
                    <a:pt x="50" y="104"/>
                  </a:lnTo>
                  <a:lnTo>
                    <a:pt x="41" y="80"/>
                  </a:lnTo>
                  <a:lnTo>
                    <a:pt x="36" y="70"/>
                  </a:lnTo>
                  <a:lnTo>
                    <a:pt x="32" y="59"/>
                  </a:lnTo>
                  <a:lnTo>
                    <a:pt x="27" y="49"/>
                  </a:lnTo>
                  <a:lnTo>
                    <a:pt x="22" y="39"/>
                  </a:lnTo>
                  <a:lnTo>
                    <a:pt x="13" y="23"/>
                  </a:lnTo>
                  <a:lnTo>
                    <a:pt x="6" y="11"/>
                  </a:lnTo>
                  <a:lnTo>
                    <a:pt x="0" y="0"/>
                  </a:lnTo>
                  <a:close/>
                </a:path>
              </a:pathLst>
            </a:custGeom>
            <a:gradFill rotWithShape="0">
              <a:gsLst>
                <a:gs pos="0">
                  <a:srgbClr val="760000"/>
                </a:gs>
                <a:gs pos="100000">
                  <a:srgbClr val="FF00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70" name="Freeform 49">
              <a:extLst>
                <a:ext uri="{FF2B5EF4-FFF2-40B4-BE49-F238E27FC236}">
                  <a16:creationId xmlns:a16="http://schemas.microsoft.com/office/drawing/2014/main" id="{A40D9147-63AE-4B68-B894-80B26789A096}"/>
                </a:ext>
              </a:extLst>
            </p:cNvPr>
            <p:cNvSpPr>
              <a:spLocks/>
            </p:cNvSpPr>
            <p:nvPr/>
          </p:nvSpPr>
          <p:spPr bwMode="auto">
            <a:xfrm>
              <a:off x="4236" y="2005"/>
              <a:ext cx="410" cy="324"/>
            </a:xfrm>
            <a:custGeom>
              <a:avLst/>
              <a:gdLst>
                <a:gd name="T0" fmla="*/ 19 w 1230"/>
                <a:gd name="T1" fmla="*/ 35 h 970"/>
                <a:gd name="T2" fmla="*/ 39 w 1230"/>
                <a:gd name="T3" fmla="*/ 49 h 970"/>
                <a:gd name="T4" fmla="*/ 49 w 1230"/>
                <a:gd name="T5" fmla="*/ 96 h 970"/>
                <a:gd name="T6" fmla="*/ 117 w 1230"/>
                <a:gd name="T7" fmla="*/ 108 h 970"/>
                <a:gd name="T8" fmla="*/ 164 w 1230"/>
                <a:gd name="T9" fmla="*/ 120 h 970"/>
                <a:gd name="T10" fmla="*/ 205 w 1230"/>
                <a:gd name="T11" fmla="*/ 134 h 970"/>
                <a:gd name="T12" fmla="*/ 229 w 1230"/>
                <a:gd name="T13" fmla="*/ 144 h 970"/>
                <a:gd name="T14" fmla="*/ 252 w 1230"/>
                <a:gd name="T15" fmla="*/ 155 h 970"/>
                <a:gd name="T16" fmla="*/ 273 w 1230"/>
                <a:gd name="T17" fmla="*/ 166 h 970"/>
                <a:gd name="T18" fmla="*/ 290 w 1230"/>
                <a:gd name="T19" fmla="*/ 176 h 970"/>
                <a:gd name="T20" fmla="*/ 305 w 1230"/>
                <a:gd name="T21" fmla="*/ 186 h 970"/>
                <a:gd name="T22" fmla="*/ 321 w 1230"/>
                <a:gd name="T23" fmla="*/ 198 h 970"/>
                <a:gd name="T24" fmla="*/ 339 w 1230"/>
                <a:gd name="T25" fmla="*/ 214 h 970"/>
                <a:gd name="T26" fmla="*/ 351 w 1230"/>
                <a:gd name="T27" fmla="*/ 227 h 970"/>
                <a:gd name="T28" fmla="*/ 361 w 1230"/>
                <a:gd name="T29" fmla="*/ 238 h 970"/>
                <a:gd name="T30" fmla="*/ 372 w 1230"/>
                <a:gd name="T31" fmla="*/ 252 h 970"/>
                <a:gd name="T32" fmla="*/ 378 w 1230"/>
                <a:gd name="T33" fmla="*/ 262 h 970"/>
                <a:gd name="T34" fmla="*/ 384 w 1230"/>
                <a:gd name="T35" fmla="*/ 272 h 970"/>
                <a:gd name="T36" fmla="*/ 392 w 1230"/>
                <a:gd name="T37" fmla="*/ 287 h 970"/>
                <a:gd name="T38" fmla="*/ 397 w 1230"/>
                <a:gd name="T39" fmla="*/ 298 h 970"/>
                <a:gd name="T40" fmla="*/ 402 w 1230"/>
                <a:gd name="T41" fmla="*/ 308 h 970"/>
                <a:gd name="T42" fmla="*/ 409 w 1230"/>
                <a:gd name="T43" fmla="*/ 321 h 970"/>
                <a:gd name="T44" fmla="*/ 407 w 1230"/>
                <a:gd name="T45" fmla="*/ 302 h 970"/>
                <a:gd name="T46" fmla="*/ 399 w 1230"/>
                <a:gd name="T47" fmla="*/ 274 h 970"/>
                <a:gd name="T48" fmla="*/ 387 w 1230"/>
                <a:gd name="T49" fmla="*/ 240 h 970"/>
                <a:gd name="T50" fmla="*/ 381 w 1230"/>
                <a:gd name="T51" fmla="*/ 229 h 970"/>
                <a:gd name="T52" fmla="*/ 375 w 1230"/>
                <a:gd name="T53" fmla="*/ 217 h 970"/>
                <a:gd name="T54" fmla="*/ 368 w 1230"/>
                <a:gd name="T55" fmla="*/ 206 h 970"/>
                <a:gd name="T56" fmla="*/ 355 w 1230"/>
                <a:gd name="T57" fmla="*/ 191 h 970"/>
                <a:gd name="T58" fmla="*/ 341 w 1230"/>
                <a:gd name="T59" fmla="*/ 176 h 970"/>
                <a:gd name="T60" fmla="*/ 327 w 1230"/>
                <a:gd name="T61" fmla="*/ 164 h 970"/>
                <a:gd name="T62" fmla="*/ 311 w 1230"/>
                <a:gd name="T63" fmla="*/ 152 h 970"/>
                <a:gd name="T64" fmla="*/ 297 w 1230"/>
                <a:gd name="T65" fmla="*/ 141 h 970"/>
                <a:gd name="T66" fmla="*/ 282 w 1230"/>
                <a:gd name="T67" fmla="*/ 131 h 970"/>
                <a:gd name="T68" fmla="*/ 266 w 1230"/>
                <a:gd name="T69" fmla="*/ 122 h 970"/>
                <a:gd name="T70" fmla="*/ 240 w 1230"/>
                <a:gd name="T71" fmla="*/ 108 h 970"/>
                <a:gd name="T72" fmla="*/ 209 w 1230"/>
                <a:gd name="T73" fmla="*/ 94 h 970"/>
                <a:gd name="T74" fmla="*/ 178 w 1230"/>
                <a:gd name="T75" fmla="*/ 82 h 970"/>
                <a:gd name="T76" fmla="*/ 145 w 1230"/>
                <a:gd name="T77" fmla="*/ 69 h 970"/>
                <a:gd name="T78" fmla="*/ 113 w 1230"/>
                <a:gd name="T79" fmla="*/ 58 h 970"/>
                <a:gd name="T80" fmla="*/ 86 w 1230"/>
                <a:gd name="T81" fmla="*/ 50 h 970"/>
                <a:gd name="T82" fmla="*/ 62 w 1230"/>
                <a:gd name="T83" fmla="*/ 36 h 970"/>
                <a:gd name="T84" fmla="*/ 63 w 1230"/>
                <a:gd name="T85" fmla="*/ 9 h 970"/>
                <a:gd name="T86" fmla="*/ 55 w 1230"/>
                <a:gd name="T87" fmla="*/ 2 h 970"/>
                <a:gd name="T88" fmla="*/ 28 w 1230"/>
                <a:gd name="T89" fmla="*/ 6 h 970"/>
                <a:gd name="T90" fmla="*/ 6 w 1230"/>
                <a:gd name="T91" fmla="*/ 22 h 970"/>
                <a:gd name="T92" fmla="*/ 0 w 1230"/>
                <a:gd name="T93" fmla="*/ 28 h 97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30" h="970">
                  <a:moveTo>
                    <a:pt x="0" y="84"/>
                  </a:moveTo>
                  <a:lnTo>
                    <a:pt x="18" y="89"/>
                  </a:lnTo>
                  <a:lnTo>
                    <a:pt x="58" y="105"/>
                  </a:lnTo>
                  <a:lnTo>
                    <a:pt x="81" y="118"/>
                  </a:lnTo>
                  <a:lnTo>
                    <a:pt x="102" y="131"/>
                  </a:lnTo>
                  <a:lnTo>
                    <a:pt x="118" y="147"/>
                  </a:lnTo>
                  <a:lnTo>
                    <a:pt x="129" y="165"/>
                  </a:lnTo>
                  <a:lnTo>
                    <a:pt x="145" y="245"/>
                  </a:lnTo>
                  <a:lnTo>
                    <a:pt x="147" y="287"/>
                  </a:lnTo>
                  <a:lnTo>
                    <a:pt x="205" y="296"/>
                  </a:lnTo>
                  <a:lnTo>
                    <a:pt x="268" y="308"/>
                  </a:lnTo>
                  <a:lnTo>
                    <a:pt x="350" y="324"/>
                  </a:lnTo>
                  <a:lnTo>
                    <a:pt x="394" y="334"/>
                  </a:lnTo>
                  <a:lnTo>
                    <a:pt x="441" y="346"/>
                  </a:lnTo>
                  <a:lnTo>
                    <a:pt x="491" y="360"/>
                  </a:lnTo>
                  <a:lnTo>
                    <a:pt x="540" y="374"/>
                  </a:lnTo>
                  <a:lnTo>
                    <a:pt x="590" y="390"/>
                  </a:lnTo>
                  <a:lnTo>
                    <a:pt x="614" y="400"/>
                  </a:lnTo>
                  <a:lnTo>
                    <a:pt x="640" y="410"/>
                  </a:lnTo>
                  <a:lnTo>
                    <a:pt x="665" y="419"/>
                  </a:lnTo>
                  <a:lnTo>
                    <a:pt x="688" y="430"/>
                  </a:lnTo>
                  <a:lnTo>
                    <a:pt x="712" y="441"/>
                  </a:lnTo>
                  <a:lnTo>
                    <a:pt x="735" y="451"/>
                  </a:lnTo>
                  <a:lnTo>
                    <a:pt x="757" y="464"/>
                  </a:lnTo>
                  <a:lnTo>
                    <a:pt x="779" y="475"/>
                  </a:lnTo>
                  <a:lnTo>
                    <a:pt x="800" y="485"/>
                  </a:lnTo>
                  <a:lnTo>
                    <a:pt x="818" y="496"/>
                  </a:lnTo>
                  <a:lnTo>
                    <a:pt x="837" y="507"/>
                  </a:lnTo>
                  <a:lnTo>
                    <a:pt x="855" y="517"/>
                  </a:lnTo>
                  <a:lnTo>
                    <a:pt x="871" y="527"/>
                  </a:lnTo>
                  <a:lnTo>
                    <a:pt x="886" y="537"/>
                  </a:lnTo>
                  <a:lnTo>
                    <a:pt x="900" y="546"/>
                  </a:lnTo>
                  <a:lnTo>
                    <a:pt x="915" y="556"/>
                  </a:lnTo>
                  <a:lnTo>
                    <a:pt x="927" y="565"/>
                  </a:lnTo>
                  <a:lnTo>
                    <a:pt x="941" y="575"/>
                  </a:lnTo>
                  <a:lnTo>
                    <a:pt x="962" y="592"/>
                  </a:lnTo>
                  <a:lnTo>
                    <a:pt x="983" y="609"/>
                  </a:lnTo>
                  <a:lnTo>
                    <a:pt x="1000" y="625"/>
                  </a:lnTo>
                  <a:lnTo>
                    <a:pt x="1016" y="640"/>
                  </a:lnTo>
                  <a:lnTo>
                    <a:pt x="1030" y="653"/>
                  </a:lnTo>
                  <a:lnTo>
                    <a:pt x="1043" y="666"/>
                  </a:lnTo>
                  <a:lnTo>
                    <a:pt x="1053" y="679"/>
                  </a:lnTo>
                  <a:lnTo>
                    <a:pt x="1064" y="691"/>
                  </a:lnTo>
                  <a:lnTo>
                    <a:pt x="1073" y="701"/>
                  </a:lnTo>
                  <a:lnTo>
                    <a:pt x="1083" y="712"/>
                  </a:lnTo>
                  <a:lnTo>
                    <a:pt x="1093" y="722"/>
                  </a:lnTo>
                  <a:lnTo>
                    <a:pt x="1103" y="736"/>
                  </a:lnTo>
                  <a:lnTo>
                    <a:pt x="1115" y="754"/>
                  </a:lnTo>
                  <a:lnTo>
                    <a:pt x="1121" y="763"/>
                  </a:lnTo>
                  <a:lnTo>
                    <a:pt x="1127" y="772"/>
                  </a:lnTo>
                  <a:lnTo>
                    <a:pt x="1133" y="783"/>
                  </a:lnTo>
                  <a:lnTo>
                    <a:pt x="1139" y="793"/>
                  </a:lnTo>
                  <a:lnTo>
                    <a:pt x="1144" y="804"/>
                  </a:lnTo>
                  <a:lnTo>
                    <a:pt x="1151" y="815"/>
                  </a:lnTo>
                  <a:lnTo>
                    <a:pt x="1163" y="837"/>
                  </a:lnTo>
                  <a:lnTo>
                    <a:pt x="1169" y="849"/>
                  </a:lnTo>
                  <a:lnTo>
                    <a:pt x="1175" y="859"/>
                  </a:lnTo>
                  <a:lnTo>
                    <a:pt x="1180" y="870"/>
                  </a:lnTo>
                  <a:lnTo>
                    <a:pt x="1186" y="881"/>
                  </a:lnTo>
                  <a:lnTo>
                    <a:pt x="1192" y="892"/>
                  </a:lnTo>
                  <a:lnTo>
                    <a:pt x="1196" y="901"/>
                  </a:lnTo>
                  <a:lnTo>
                    <a:pt x="1201" y="911"/>
                  </a:lnTo>
                  <a:lnTo>
                    <a:pt x="1206" y="921"/>
                  </a:lnTo>
                  <a:lnTo>
                    <a:pt x="1213" y="937"/>
                  </a:lnTo>
                  <a:lnTo>
                    <a:pt x="1221" y="952"/>
                  </a:lnTo>
                  <a:lnTo>
                    <a:pt x="1226" y="962"/>
                  </a:lnTo>
                  <a:lnTo>
                    <a:pt x="1230" y="970"/>
                  </a:lnTo>
                  <a:lnTo>
                    <a:pt x="1224" y="927"/>
                  </a:lnTo>
                  <a:lnTo>
                    <a:pt x="1220" y="904"/>
                  </a:lnTo>
                  <a:lnTo>
                    <a:pt x="1213" y="879"/>
                  </a:lnTo>
                  <a:lnTo>
                    <a:pt x="1207" y="851"/>
                  </a:lnTo>
                  <a:lnTo>
                    <a:pt x="1197" y="820"/>
                  </a:lnTo>
                  <a:lnTo>
                    <a:pt x="1188" y="788"/>
                  </a:lnTo>
                  <a:lnTo>
                    <a:pt x="1174" y="754"/>
                  </a:lnTo>
                  <a:lnTo>
                    <a:pt x="1160" y="719"/>
                  </a:lnTo>
                  <a:lnTo>
                    <a:pt x="1152" y="702"/>
                  </a:lnTo>
                  <a:lnTo>
                    <a:pt x="1148" y="693"/>
                  </a:lnTo>
                  <a:lnTo>
                    <a:pt x="1143" y="685"/>
                  </a:lnTo>
                  <a:lnTo>
                    <a:pt x="1134" y="667"/>
                  </a:lnTo>
                  <a:lnTo>
                    <a:pt x="1130" y="659"/>
                  </a:lnTo>
                  <a:lnTo>
                    <a:pt x="1125" y="651"/>
                  </a:lnTo>
                  <a:lnTo>
                    <a:pt x="1120" y="642"/>
                  </a:lnTo>
                  <a:lnTo>
                    <a:pt x="1114" y="633"/>
                  </a:lnTo>
                  <a:lnTo>
                    <a:pt x="1103" y="617"/>
                  </a:lnTo>
                  <a:lnTo>
                    <a:pt x="1091" y="600"/>
                  </a:lnTo>
                  <a:lnTo>
                    <a:pt x="1079" y="585"/>
                  </a:lnTo>
                  <a:lnTo>
                    <a:pt x="1065" y="571"/>
                  </a:lnTo>
                  <a:lnTo>
                    <a:pt x="1052" y="556"/>
                  </a:lnTo>
                  <a:lnTo>
                    <a:pt x="1038" y="542"/>
                  </a:lnTo>
                  <a:lnTo>
                    <a:pt x="1023" y="528"/>
                  </a:lnTo>
                  <a:lnTo>
                    <a:pt x="1009" y="516"/>
                  </a:lnTo>
                  <a:lnTo>
                    <a:pt x="994" y="503"/>
                  </a:lnTo>
                  <a:lnTo>
                    <a:pt x="980" y="490"/>
                  </a:lnTo>
                  <a:lnTo>
                    <a:pt x="964" y="478"/>
                  </a:lnTo>
                  <a:lnTo>
                    <a:pt x="950" y="467"/>
                  </a:lnTo>
                  <a:lnTo>
                    <a:pt x="934" y="455"/>
                  </a:lnTo>
                  <a:lnTo>
                    <a:pt x="920" y="444"/>
                  </a:lnTo>
                  <a:lnTo>
                    <a:pt x="906" y="433"/>
                  </a:lnTo>
                  <a:lnTo>
                    <a:pt x="890" y="422"/>
                  </a:lnTo>
                  <a:lnTo>
                    <a:pt x="875" y="412"/>
                  </a:lnTo>
                  <a:lnTo>
                    <a:pt x="860" y="402"/>
                  </a:lnTo>
                  <a:lnTo>
                    <a:pt x="845" y="392"/>
                  </a:lnTo>
                  <a:lnTo>
                    <a:pt x="829" y="382"/>
                  </a:lnTo>
                  <a:lnTo>
                    <a:pt x="814" y="374"/>
                  </a:lnTo>
                  <a:lnTo>
                    <a:pt x="799" y="365"/>
                  </a:lnTo>
                  <a:lnTo>
                    <a:pt x="783" y="356"/>
                  </a:lnTo>
                  <a:lnTo>
                    <a:pt x="752" y="339"/>
                  </a:lnTo>
                  <a:lnTo>
                    <a:pt x="721" y="324"/>
                  </a:lnTo>
                  <a:lnTo>
                    <a:pt x="690" y="309"/>
                  </a:lnTo>
                  <a:lnTo>
                    <a:pt x="659" y="295"/>
                  </a:lnTo>
                  <a:lnTo>
                    <a:pt x="628" y="281"/>
                  </a:lnTo>
                  <a:lnTo>
                    <a:pt x="597" y="269"/>
                  </a:lnTo>
                  <a:lnTo>
                    <a:pt x="566" y="257"/>
                  </a:lnTo>
                  <a:lnTo>
                    <a:pt x="535" y="244"/>
                  </a:lnTo>
                  <a:lnTo>
                    <a:pt x="502" y="232"/>
                  </a:lnTo>
                  <a:lnTo>
                    <a:pt x="468" y="221"/>
                  </a:lnTo>
                  <a:lnTo>
                    <a:pt x="436" y="208"/>
                  </a:lnTo>
                  <a:lnTo>
                    <a:pt x="402" y="197"/>
                  </a:lnTo>
                  <a:lnTo>
                    <a:pt x="370" y="187"/>
                  </a:lnTo>
                  <a:lnTo>
                    <a:pt x="340" y="175"/>
                  </a:lnTo>
                  <a:lnTo>
                    <a:pt x="311" y="166"/>
                  </a:lnTo>
                  <a:lnTo>
                    <a:pt x="283" y="158"/>
                  </a:lnTo>
                  <a:lnTo>
                    <a:pt x="258" y="150"/>
                  </a:lnTo>
                  <a:lnTo>
                    <a:pt x="216" y="136"/>
                  </a:lnTo>
                  <a:lnTo>
                    <a:pt x="179" y="124"/>
                  </a:lnTo>
                  <a:lnTo>
                    <a:pt x="185" y="109"/>
                  </a:lnTo>
                  <a:lnTo>
                    <a:pt x="195" y="75"/>
                  </a:lnTo>
                  <a:lnTo>
                    <a:pt x="193" y="36"/>
                  </a:lnTo>
                  <a:lnTo>
                    <a:pt x="189" y="27"/>
                  </a:lnTo>
                  <a:lnTo>
                    <a:pt x="183" y="19"/>
                  </a:lnTo>
                  <a:lnTo>
                    <a:pt x="176" y="12"/>
                  </a:lnTo>
                  <a:lnTo>
                    <a:pt x="164" y="6"/>
                  </a:lnTo>
                  <a:lnTo>
                    <a:pt x="140" y="0"/>
                  </a:lnTo>
                  <a:lnTo>
                    <a:pt x="113" y="6"/>
                  </a:lnTo>
                  <a:lnTo>
                    <a:pt x="85" y="19"/>
                  </a:lnTo>
                  <a:lnTo>
                    <a:pt x="59" y="34"/>
                  </a:lnTo>
                  <a:lnTo>
                    <a:pt x="36" y="52"/>
                  </a:lnTo>
                  <a:lnTo>
                    <a:pt x="17" y="67"/>
                  </a:lnTo>
                  <a:lnTo>
                    <a:pt x="4" y="80"/>
                  </a:lnTo>
                  <a:lnTo>
                    <a:pt x="0" y="84"/>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71" name="Freeform 50">
              <a:extLst>
                <a:ext uri="{FF2B5EF4-FFF2-40B4-BE49-F238E27FC236}">
                  <a16:creationId xmlns:a16="http://schemas.microsoft.com/office/drawing/2014/main" id="{CAB1EB41-024E-44EE-A830-356C9222EFF4}"/>
                </a:ext>
              </a:extLst>
            </p:cNvPr>
            <p:cNvSpPr>
              <a:spLocks/>
            </p:cNvSpPr>
            <p:nvPr/>
          </p:nvSpPr>
          <p:spPr bwMode="auto">
            <a:xfrm>
              <a:off x="4634" y="2138"/>
              <a:ext cx="77" cy="235"/>
            </a:xfrm>
            <a:custGeom>
              <a:avLst/>
              <a:gdLst>
                <a:gd name="T0" fmla="*/ 0 w 230"/>
                <a:gd name="T1" fmla="*/ 16 h 703"/>
                <a:gd name="T2" fmla="*/ 1 w 230"/>
                <a:gd name="T3" fmla="*/ 18 h 703"/>
                <a:gd name="T4" fmla="*/ 4 w 230"/>
                <a:gd name="T5" fmla="*/ 22 h 703"/>
                <a:gd name="T6" fmla="*/ 6 w 230"/>
                <a:gd name="T7" fmla="*/ 25 h 703"/>
                <a:gd name="T8" fmla="*/ 10 w 230"/>
                <a:gd name="T9" fmla="*/ 30 h 703"/>
                <a:gd name="T10" fmla="*/ 13 w 230"/>
                <a:gd name="T11" fmla="*/ 36 h 703"/>
                <a:gd name="T12" fmla="*/ 15 w 230"/>
                <a:gd name="T13" fmla="*/ 39 h 703"/>
                <a:gd name="T14" fmla="*/ 17 w 230"/>
                <a:gd name="T15" fmla="*/ 42 h 703"/>
                <a:gd name="T16" fmla="*/ 20 w 230"/>
                <a:gd name="T17" fmla="*/ 46 h 703"/>
                <a:gd name="T18" fmla="*/ 22 w 230"/>
                <a:gd name="T19" fmla="*/ 50 h 703"/>
                <a:gd name="T20" fmla="*/ 24 w 230"/>
                <a:gd name="T21" fmla="*/ 53 h 703"/>
                <a:gd name="T22" fmla="*/ 26 w 230"/>
                <a:gd name="T23" fmla="*/ 58 h 703"/>
                <a:gd name="T24" fmla="*/ 28 w 230"/>
                <a:gd name="T25" fmla="*/ 62 h 703"/>
                <a:gd name="T26" fmla="*/ 31 w 230"/>
                <a:gd name="T27" fmla="*/ 66 h 703"/>
                <a:gd name="T28" fmla="*/ 33 w 230"/>
                <a:gd name="T29" fmla="*/ 70 h 703"/>
                <a:gd name="T30" fmla="*/ 35 w 230"/>
                <a:gd name="T31" fmla="*/ 75 h 703"/>
                <a:gd name="T32" fmla="*/ 37 w 230"/>
                <a:gd name="T33" fmla="*/ 79 h 703"/>
                <a:gd name="T34" fmla="*/ 39 w 230"/>
                <a:gd name="T35" fmla="*/ 84 h 703"/>
                <a:gd name="T36" fmla="*/ 48 w 230"/>
                <a:gd name="T37" fmla="*/ 102 h 703"/>
                <a:gd name="T38" fmla="*/ 54 w 230"/>
                <a:gd name="T39" fmla="*/ 121 h 703"/>
                <a:gd name="T40" fmla="*/ 61 w 230"/>
                <a:gd name="T41" fmla="*/ 160 h 703"/>
                <a:gd name="T42" fmla="*/ 65 w 230"/>
                <a:gd name="T43" fmla="*/ 197 h 703"/>
                <a:gd name="T44" fmla="*/ 67 w 230"/>
                <a:gd name="T45" fmla="*/ 235 h 703"/>
                <a:gd name="T46" fmla="*/ 70 w 230"/>
                <a:gd name="T47" fmla="*/ 224 h 703"/>
                <a:gd name="T48" fmla="*/ 74 w 230"/>
                <a:gd name="T49" fmla="*/ 195 h 703"/>
                <a:gd name="T50" fmla="*/ 77 w 230"/>
                <a:gd name="T51" fmla="*/ 152 h 703"/>
                <a:gd name="T52" fmla="*/ 76 w 230"/>
                <a:gd name="T53" fmla="*/ 128 h 703"/>
                <a:gd name="T54" fmla="*/ 73 w 230"/>
                <a:gd name="T55" fmla="*/ 103 h 703"/>
                <a:gd name="T56" fmla="*/ 69 w 230"/>
                <a:gd name="T57" fmla="*/ 80 h 703"/>
                <a:gd name="T58" fmla="*/ 65 w 230"/>
                <a:gd name="T59" fmla="*/ 60 h 703"/>
                <a:gd name="T60" fmla="*/ 63 w 230"/>
                <a:gd name="T61" fmla="*/ 51 h 703"/>
                <a:gd name="T62" fmla="*/ 61 w 230"/>
                <a:gd name="T63" fmla="*/ 44 h 703"/>
                <a:gd name="T64" fmla="*/ 57 w 230"/>
                <a:gd name="T65" fmla="*/ 31 h 703"/>
                <a:gd name="T66" fmla="*/ 56 w 230"/>
                <a:gd name="T67" fmla="*/ 28 h 703"/>
                <a:gd name="T68" fmla="*/ 55 w 230"/>
                <a:gd name="T69" fmla="*/ 26 h 703"/>
                <a:gd name="T70" fmla="*/ 52 w 230"/>
                <a:gd name="T71" fmla="*/ 21 h 703"/>
                <a:gd name="T72" fmla="*/ 49 w 230"/>
                <a:gd name="T73" fmla="*/ 17 h 703"/>
                <a:gd name="T74" fmla="*/ 46 w 230"/>
                <a:gd name="T75" fmla="*/ 13 h 703"/>
                <a:gd name="T76" fmla="*/ 43 w 230"/>
                <a:gd name="T77" fmla="*/ 10 h 703"/>
                <a:gd name="T78" fmla="*/ 39 w 230"/>
                <a:gd name="T79" fmla="*/ 7 h 703"/>
                <a:gd name="T80" fmla="*/ 29 w 230"/>
                <a:gd name="T81" fmla="*/ 3 h 703"/>
                <a:gd name="T82" fmla="*/ 21 w 230"/>
                <a:gd name="T83" fmla="*/ 0 h 703"/>
                <a:gd name="T84" fmla="*/ 13 w 230"/>
                <a:gd name="T85" fmla="*/ 0 h 703"/>
                <a:gd name="T86" fmla="*/ 5 w 230"/>
                <a:gd name="T87" fmla="*/ 5 h 703"/>
                <a:gd name="T88" fmla="*/ 1 w 230"/>
                <a:gd name="T89" fmla="*/ 12 h 703"/>
                <a:gd name="T90" fmla="*/ 0 w 230"/>
                <a:gd name="T91" fmla="*/ 16 h 703"/>
                <a:gd name="T92" fmla="*/ 0 w 230"/>
                <a:gd name="T93" fmla="*/ 16 h 7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30" h="703">
                  <a:moveTo>
                    <a:pt x="0" y="48"/>
                  </a:moveTo>
                  <a:lnTo>
                    <a:pt x="4" y="55"/>
                  </a:lnTo>
                  <a:lnTo>
                    <a:pt x="11" y="65"/>
                  </a:lnTo>
                  <a:lnTo>
                    <a:pt x="18" y="76"/>
                  </a:lnTo>
                  <a:lnTo>
                    <a:pt x="29" y="90"/>
                  </a:lnTo>
                  <a:lnTo>
                    <a:pt x="39" y="108"/>
                  </a:lnTo>
                  <a:lnTo>
                    <a:pt x="46" y="118"/>
                  </a:lnTo>
                  <a:lnTo>
                    <a:pt x="51" y="127"/>
                  </a:lnTo>
                  <a:lnTo>
                    <a:pt x="59" y="138"/>
                  </a:lnTo>
                  <a:lnTo>
                    <a:pt x="65" y="149"/>
                  </a:lnTo>
                  <a:lnTo>
                    <a:pt x="71" y="160"/>
                  </a:lnTo>
                  <a:lnTo>
                    <a:pt x="78" y="173"/>
                  </a:lnTo>
                  <a:lnTo>
                    <a:pt x="85" y="184"/>
                  </a:lnTo>
                  <a:lnTo>
                    <a:pt x="92" y="197"/>
                  </a:lnTo>
                  <a:lnTo>
                    <a:pt x="99" y="210"/>
                  </a:lnTo>
                  <a:lnTo>
                    <a:pt x="105" y="223"/>
                  </a:lnTo>
                  <a:lnTo>
                    <a:pt x="112" y="236"/>
                  </a:lnTo>
                  <a:lnTo>
                    <a:pt x="117" y="250"/>
                  </a:lnTo>
                  <a:lnTo>
                    <a:pt x="142" y="305"/>
                  </a:lnTo>
                  <a:lnTo>
                    <a:pt x="160" y="362"/>
                  </a:lnTo>
                  <a:lnTo>
                    <a:pt x="183" y="479"/>
                  </a:lnTo>
                  <a:lnTo>
                    <a:pt x="195" y="589"/>
                  </a:lnTo>
                  <a:lnTo>
                    <a:pt x="200" y="703"/>
                  </a:lnTo>
                  <a:lnTo>
                    <a:pt x="208" y="670"/>
                  </a:lnTo>
                  <a:lnTo>
                    <a:pt x="222" y="582"/>
                  </a:lnTo>
                  <a:lnTo>
                    <a:pt x="230" y="456"/>
                  </a:lnTo>
                  <a:lnTo>
                    <a:pt x="227" y="383"/>
                  </a:lnTo>
                  <a:lnTo>
                    <a:pt x="218" y="308"/>
                  </a:lnTo>
                  <a:lnTo>
                    <a:pt x="205" y="238"/>
                  </a:lnTo>
                  <a:lnTo>
                    <a:pt x="194" y="179"/>
                  </a:lnTo>
                  <a:lnTo>
                    <a:pt x="188" y="154"/>
                  </a:lnTo>
                  <a:lnTo>
                    <a:pt x="182" y="131"/>
                  </a:lnTo>
                  <a:lnTo>
                    <a:pt x="170" y="92"/>
                  </a:lnTo>
                  <a:lnTo>
                    <a:pt x="167" y="84"/>
                  </a:lnTo>
                  <a:lnTo>
                    <a:pt x="164" y="77"/>
                  </a:lnTo>
                  <a:lnTo>
                    <a:pt x="155" y="62"/>
                  </a:lnTo>
                  <a:lnTo>
                    <a:pt x="147" y="50"/>
                  </a:lnTo>
                  <a:lnTo>
                    <a:pt x="138" y="39"/>
                  </a:lnTo>
                  <a:lnTo>
                    <a:pt x="128" y="30"/>
                  </a:lnTo>
                  <a:lnTo>
                    <a:pt x="116" y="21"/>
                  </a:lnTo>
                  <a:lnTo>
                    <a:pt x="88" y="8"/>
                  </a:lnTo>
                  <a:lnTo>
                    <a:pt x="62" y="0"/>
                  </a:lnTo>
                  <a:lnTo>
                    <a:pt x="40" y="0"/>
                  </a:lnTo>
                  <a:lnTo>
                    <a:pt x="14" y="16"/>
                  </a:lnTo>
                  <a:lnTo>
                    <a:pt x="2" y="37"/>
                  </a:lnTo>
                  <a:lnTo>
                    <a:pt x="0" y="48"/>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72" name="Freeform 51">
              <a:extLst>
                <a:ext uri="{FF2B5EF4-FFF2-40B4-BE49-F238E27FC236}">
                  <a16:creationId xmlns:a16="http://schemas.microsoft.com/office/drawing/2014/main" id="{6472D5C8-F281-4011-B7C8-1B58DDA2296D}"/>
                </a:ext>
              </a:extLst>
            </p:cNvPr>
            <p:cNvSpPr>
              <a:spLocks/>
            </p:cNvSpPr>
            <p:nvPr/>
          </p:nvSpPr>
          <p:spPr bwMode="auto">
            <a:xfrm>
              <a:off x="4346" y="2405"/>
              <a:ext cx="245" cy="56"/>
            </a:xfrm>
            <a:custGeom>
              <a:avLst/>
              <a:gdLst>
                <a:gd name="T0" fmla="*/ 0 w 735"/>
                <a:gd name="T1" fmla="*/ 56 h 168"/>
                <a:gd name="T2" fmla="*/ 10 w 735"/>
                <a:gd name="T3" fmla="*/ 51 h 168"/>
                <a:gd name="T4" fmla="*/ 21 w 735"/>
                <a:gd name="T5" fmla="*/ 46 h 168"/>
                <a:gd name="T6" fmla="*/ 28 w 735"/>
                <a:gd name="T7" fmla="*/ 43 h 168"/>
                <a:gd name="T8" fmla="*/ 35 w 735"/>
                <a:gd name="T9" fmla="*/ 40 h 168"/>
                <a:gd name="T10" fmla="*/ 43 w 735"/>
                <a:gd name="T11" fmla="*/ 37 h 168"/>
                <a:gd name="T12" fmla="*/ 52 w 735"/>
                <a:gd name="T13" fmla="*/ 34 h 168"/>
                <a:gd name="T14" fmla="*/ 61 w 735"/>
                <a:gd name="T15" fmla="*/ 31 h 168"/>
                <a:gd name="T16" fmla="*/ 71 w 735"/>
                <a:gd name="T17" fmla="*/ 29 h 168"/>
                <a:gd name="T18" fmla="*/ 91 w 735"/>
                <a:gd name="T19" fmla="*/ 24 h 168"/>
                <a:gd name="T20" fmla="*/ 112 w 735"/>
                <a:gd name="T21" fmla="*/ 21 h 168"/>
                <a:gd name="T22" fmla="*/ 133 w 735"/>
                <a:gd name="T23" fmla="*/ 21 h 168"/>
                <a:gd name="T24" fmla="*/ 156 w 735"/>
                <a:gd name="T25" fmla="*/ 24 h 168"/>
                <a:gd name="T26" fmla="*/ 178 w 735"/>
                <a:gd name="T27" fmla="*/ 28 h 168"/>
                <a:gd name="T28" fmla="*/ 199 w 735"/>
                <a:gd name="T29" fmla="*/ 34 h 168"/>
                <a:gd name="T30" fmla="*/ 217 w 735"/>
                <a:gd name="T31" fmla="*/ 40 h 168"/>
                <a:gd name="T32" fmla="*/ 232 w 735"/>
                <a:gd name="T33" fmla="*/ 45 h 168"/>
                <a:gd name="T34" fmla="*/ 242 w 735"/>
                <a:gd name="T35" fmla="*/ 49 h 168"/>
                <a:gd name="T36" fmla="*/ 245 w 735"/>
                <a:gd name="T37" fmla="*/ 50 h 168"/>
                <a:gd name="T38" fmla="*/ 243 w 735"/>
                <a:gd name="T39" fmla="*/ 48 h 168"/>
                <a:gd name="T40" fmla="*/ 236 w 735"/>
                <a:gd name="T41" fmla="*/ 43 h 168"/>
                <a:gd name="T42" fmla="*/ 232 w 735"/>
                <a:gd name="T43" fmla="*/ 39 h 168"/>
                <a:gd name="T44" fmla="*/ 226 w 735"/>
                <a:gd name="T45" fmla="*/ 36 h 168"/>
                <a:gd name="T46" fmla="*/ 220 w 735"/>
                <a:gd name="T47" fmla="*/ 31 h 168"/>
                <a:gd name="T48" fmla="*/ 212 w 735"/>
                <a:gd name="T49" fmla="*/ 27 h 168"/>
                <a:gd name="T50" fmla="*/ 204 w 735"/>
                <a:gd name="T51" fmla="*/ 22 h 168"/>
                <a:gd name="T52" fmla="*/ 194 w 735"/>
                <a:gd name="T53" fmla="*/ 18 h 168"/>
                <a:gd name="T54" fmla="*/ 184 w 735"/>
                <a:gd name="T55" fmla="*/ 14 h 168"/>
                <a:gd name="T56" fmla="*/ 172 w 735"/>
                <a:gd name="T57" fmla="*/ 10 h 168"/>
                <a:gd name="T58" fmla="*/ 160 w 735"/>
                <a:gd name="T59" fmla="*/ 6 h 168"/>
                <a:gd name="T60" fmla="*/ 147 w 735"/>
                <a:gd name="T61" fmla="*/ 4 h 168"/>
                <a:gd name="T62" fmla="*/ 119 w 735"/>
                <a:gd name="T63" fmla="*/ 0 h 168"/>
                <a:gd name="T64" fmla="*/ 91 w 735"/>
                <a:gd name="T65" fmla="*/ 0 h 168"/>
                <a:gd name="T66" fmla="*/ 66 w 735"/>
                <a:gd name="T67" fmla="*/ 5 h 168"/>
                <a:gd name="T68" fmla="*/ 46 w 735"/>
                <a:gd name="T69" fmla="*/ 11 h 168"/>
                <a:gd name="T70" fmla="*/ 37 w 735"/>
                <a:gd name="T71" fmla="*/ 15 h 168"/>
                <a:gd name="T72" fmla="*/ 29 w 735"/>
                <a:gd name="T73" fmla="*/ 19 h 168"/>
                <a:gd name="T74" fmla="*/ 22 w 735"/>
                <a:gd name="T75" fmla="*/ 23 h 168"/>
                <a:gd name="T76" fmla="*/ 17 w 735"/>
                <a:gd name="T77" fmla="*/ 27 h 168"/>
                <a:gd name="T78" fmla="*/ 11 w 735"/>
                <a:gd name="T79" fmla="*/ 30 h 168"/>
                <a:gd name="T80" fmla="*/ 7 w 735"/>
                <a:gd name="T81" fmla="*/ 34 h 168"/>
                <a:gd name="T82" fmla="*/ 2 w 735"/>
                <a:gd name="T83" fmla="*/ 39 h 168"/>
                <a:gd name="T84" fmla="*/ 0 w 735"/>
                <a:gd name="T85" fmla="*/ 41 h 168"/>
                <a:gd name="T86" fmla="*/ 0 w 735"/>
                <a:gd name="T87" fmla="*/ 56 h 168"/>
                <a:gd name="T88" fmla="*/ 0 w 735"/>
                <a:gd name="T89" fmla="*/ 56 h 16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35" h="168">
                  <a:moveTo>
                    <a:pt x="0" y="168"/>
                  </a:moveTo>
                  <a:lnTo>
                    <a:pt x="29" y="154"/>
                  </a:lnTo>
                  <a:lnTo>
                    <a:pt x="62" y="139"/>
                  </a:lnTo>
                  <a:lnTo>
                    <a:pt x="83" y="130"/>
                  </a:lnTo>
                  <a:lnTo>
                    <a:pt x="105" y="121"/>
                  </a:lnTo>
                  <a:lnTo>
                    <a:pt x="130" y="112"/>
                  </a:lnTo>
                  <a:lnTo>
                    <a:pt x="156" y="103"/>
                  </a:lnTo>
                  <a:lnTo>
                    <a:pt x="183" y="94"/>
                  </a:lnTo>
                  <a:lnTo>
                    <a:pt x="212" y="86"/>
                  </a:lnTo>
                  <a:lnTo>
                    <a:pt x="272" y="73"/>
                  </a:lnTo>
                  <a:lnTo>
                    <a:pt x="335" y="63"/>
                  </a:lnTo>
                  <a:lnTo>
                    <a:pt x="399" y="63"/>
                  </a:lnTo>
                  <a:lnTo>
                    <a:pt x="467" y="72"/>
                  </a:lnTo>
                  <a:lnTo>
                    <a:pt x="533" y="85"/>
                  </a:lnTo>
                  <a:lnTo>
                    <a:pt x="596" y="103"/>
                  </a:lnTo>
                  <a:lnTo>
                    <a:pt x="652" y="119"/>
                  </a:lnTo>
                  <a:lnTo>
                    <a:pt x="696" y="134"/>
                  </a:lnTo>
                  <a:lnTo>
                    <a:pt x="725" y="146"/>
                  </a:lnTo>
                  <a:lnTo>
                    <a:pt x="735" y="150"/>
                  </a:lnTo>
                  <a:lnTo>
                    <a:pt x="729" y="145"/>
                  </a:lnTo>
                  <a:lnTo>
                    <a:pt x="709" y="128"/>
                  </a:lnTo>
                  <a:lnTo>
                    <a:pt x="696" y="118"/>
                  </a:lnTo>
                  <a:lnTo>
                    <a:pt x="679" y="107"/>
                  </a:lnTo>
                  <a:lnTo>
                    <a:pt x="659" y="93"/>
                  </a:lnTo>
                  <a:lnTo>
                    <a:pt x="635" y="81"/>
                  </a:lnTo>
                  <a:lnTo>
                    <a:pt x="611" y="67"/>
                  </a:lnTo>
                  <a:lnTo>
                    <a:pt x="582" y="54"/>
                  </a:lnTo>
                  <a:lnTo>
                    <a:pt x="551" y="41"/>
                  </a:lnTo>
                  <a:lnTo>
                    <a:pt x="517" y="29"/>
                  </a:lnTo>
                  <a:lnTo>
                    <a:pt x="481" y="19"/>
                  </a:lnTo>
                  <a:lnTo>
                    <a:pt x="442" y="11"/>
                  </a:lnTo>
                  <a:lnTo>
                    <a:pt x="356" y="0"/>
                  </a:lnTo>
                  <a:lnTo>
                    <a:pt x="272" y="1"/>
                  </a:lnTo>
                  <a:lnTo>
                    <a:pt x="199" y="14"/>
                  </a:lnTo>
                  <a:lnTo>
                    <a:pt x="137" y="33"/>
                  </a:lnTo>
                  <a:lnTo>
                    <a:pt x="111" y="44"/>
                  </a:lnTo>
                  <a:lnTo>
                    <a:pt x="88" y="56"/>
                  </a:lnTo>
                  <a:lnTo>
                    <a:pt x="67" y="69"/>
                  </a:lnTo>
                  <a:lnTo>
                    <a:pt x="50" y="81"/>
                  </a:lnTo>
                  <a:lnTo>
                    <a:pt x="34" y="91"/>
                  </a:lnTo>
                  <a:lnTo>
                    <a:pt x="21" y="103"/>
                  </a:lnTo>
                  <a:lnTo>
                    <a:pt x="5" y="117"/>
                  </a:lnTo>
                  <a:lnTo>
                    <a:pt x="0" y="123"/>
                  </a:lnTo>
                  <a:lnTo>
                    <a:pt x="0" y="168"/>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73" name="Freeform 52">
              <a:extLst>
                <a:ext uri="{FF2B5EF4-FFF2-40B4-BE49-F238E27FC236}">
                  <a16:creationId xmlns:a16="http://schemas.microsoft.com/office/drawing/2014/main" id="{00472C52-DD70-4626-87BF-EC5DA31FF7C9}"/>
                </a:ext>
              </a:extLst>
            </p:cNvPr>
            <p:cNvSpPr>
              <a:spLocks/>
            </p:cNvSpPr>
            <p:nvPr/>
          </p:nvSpPr>
          <p:spPr bwMode="auto">
            <a:xfrm>
              <a:off x="4401" y="2480"/>
              <a:ext cx="232" cy="90"/>
            </a:xfrm>
            <a:custGeom>
              <a:avLst/>
              <a:gdLst>
                <a:gd name="T0" fmla="*/ 15 w 695"/>
                <a:gd name="T1" fmla="*/ 5 h 268"/>
                <a:gd name="T2" fmla="*/ 0 w 695"/>
                <a:gd name="T3" fmla="*/ 45 h 268"/>
                <a:gd name="T4" fmla="*/ 127 w 695"/>
                <a:gd name="T5" fmla="*/ 26 h 268"/>
                <a:gd name="T6" fmla="*/ 190 w 695"/>
                <a:gd name="T7" fmla="*/ 58 h 268"/>
                <a:gd name="T8" fmla="*/ 180 w 695"/>
                <a:gd name="T9" fmla="*/ 77 h 268"/>
                <a:gd name="T10" fmla="*/ 186 w 695"/>
                <a:gd name="T11" fmla="*/ 80 h 268"/>
                <a:gd name="T12" fmla="*/ 191 w 695"/>
                <a:gd name="T13" fmla="*/ 83 h 268"/>
                <a:gd name="T14" fmla="*/ 199 w 695"/>
                <a:gd name="T15" fmla="*/ 87 h 268"/>
                <a:gd name="T16" fmla="*/ 207 w 695"/>
                <a:gd name="T17" fmla="*/ 89 h 268"/>
                <a:gd name="T18" fmla="*/ 215 w 695"/>
                <a:gd name="T19" fmla="*/ 90 h 268"/>
                <a:gd name="T20" fmla="*/ 227 w 695"/>
                <a:gd name="T21" fmla="*/ 86 h 268"/>
                <a:gd name="T22" fmla="*/ 231 w 695"/>
                <a:gd name="T23" fmla="*/ 80 h 268"/>
                <a:gd name="T24" fmla="*/ 232 w 695"/>
                <a:gd name="T25" fmla="*/ 73 h 268"/>
                <a:gd name="T26" fmla="*/ 230 w 695"/>
                <a:gd name="T27" fmla="*/ 65 h 268"/>
                <a:gd name="T28" fmla="*/ 228 w 695"/>
                <a:gd name="T29" fmla="*/ 60 h 268"/>
                <a:gd name="T30" fmla="*/ 226 w 695"/>
                <a:gd name="T31" fmla="*/ 56 h 268"/>
                <a:gd name="T32" fmla="*/ 223 w 695"/>
                <a:gd name="T33" fmla="*/ 51 h 268"/>
                <a:gd name="T34" fmla="*/ 219 w 695"/>
                <a:gd name="T35" fmla="*/ 47 h 268"/>
                <a:gd name="T36" fmla="*/ 215 w 695"/>
                <a:gd name="T37" fmla="*/ 43 h 268"/>
                <a:gd name="T38" fmla="*/ 211 w 695"/>
                <a:gd name="T39" fmla="*/ 39 h 268"/>
                <a:gd name="T40" fmla="*/ 205 w 695"/>
                <a:gd name="T41" fmla="*/ 35 h 268"/>
                <a:gd name="T42" fmla="*/ 200 w 695"/>
                <a:gd name="T43" fmla="*/ 31 h 268"/>
                <a:gd name="T44" fmla="*/ 194 w 695"/>
                <a:gd name="T45" fmla="*/ 28 h 268"/>
                <a:gd name="T46" fmla="*/ 188 w 695"/>
                <a:gd name="T47" fmla="*/ 25 h 268"/>
                <a:gd name="T48" fmla="*/ 174 w 695"/>
                <a:gd name="T49" fmla="*/ 19 h 268"/>
                <a:gd name="T50" fmla="*/ 162 w 695"/>
                <a:gd name="T51" fmla="*/ 14 h 268"/>
                <a:gd name="T52" fmla="*/ 150 w 695"/>
                <a:gd name="T53" fmla="*/ 10 h 268"/>
                <a:gd name="T54" fmla="*/ 139 w 695"/>
                <a:gd name="T55" fmla="*/ 7 h 268"/>
                <a:gd name="T56" fmla="*/ 127 w 695"/>
                <a:gd name="T57" fmla="*/ 4 h 268"/>
                <a:gd name="T58" fmla="*/ 115 w 695"/>
                <a:gd name="T59" fmla="*/ 2 h 268"/>
                <a:gd name="T60" fmla="*/ 87 w 695"/>
                <a:gd name="T61" fmla="*/ 0 h 268"/>
                <a:gd name="T62" fmla="*/ 37 w 695"/>
                <a:gd name="T63" fmla="*/ 2 h 268"/>
                <a:gd name="T64" fmla="*/ 15 w 695"/>
                <a:gd name="T65" fmla="*/ 5 h 268"/>
                <a:gd name="T66" fmla="*/ 15 w 695"/>
                <a:gd name="T67" fmla="*/ 5 h 2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95" h="268">
                  <a:moveTo>
                    <a:pt x="44" y="14"/>
                  </a:moveTo>
                  <a:lnTo>
                    <a:pt x="0" y="133"/>
                  </a:lnTo>
                  <a:lnTo>
                    <a:pt x="379" y="77"/>
                  </a:lnTo>
                  <a:lnTo>
                    <a:pt x="570" y="173"/>
                  </a:lnTo>
                  <a:lnTo>
                    <a:pt x="539" y="228"/>
                  </a:lnTo>
                  <a:lnTo>
                    <a:pt x="556" y="238"/>
                  </a:lnTo>
                  <a:lnTo>
                    <a:pt x="573" y="247"/>
                  </a:lnTo>
                  <a:lnTo>
                    <a:pt x="596" y="258"/>
                  </a:lnTo>
                  <a:lnTo>
                    <a:pt x="619" y="265"/>
                  </a:lnTo>
                  <a:lnTo>
                    <a:pt x="643" y="268"/>
                  </a:lnTo>
                  <a:lnTo>
                    <a:pt x="681" y="255"/>
                  </a:lnTo>
                  <a:lnTo>
                    <a:pt x="693" y="238"/>
                  </a:lnTo>
                  <a:lnTo>
                    <a:pt x="695" y="216"/>
                  </a:lnTo>
                  <a:lnTo>
                    <a:pt x="689" y="193"/>
                  </a:lnTo>
                  <a:lnTo>
                    <a:pt x="683" y="179"/>
                  </a:lnTo>
                  <a:lnTo>
                    <a:pt x="677" y="166"/>
                  </a:lnTo>
                  <a:lnTo>
                    <a:pt x="668" y="153"/>
                  </a:lnTo>
                  <a:lnTo>
                    <a:pt x="657" y="140"/>
                  </a:lnTo>
                  <a:lnTo>
                    <a:pt x="644" y="127"/>
                  </a:lnTo>
                  <a:lnTo>
                    <a:pt x="631" y="115"/>
                  </a:lnTo>
                  <a:lnTo>
                    <a:pt x="615" y="104"/>
                  </a:lnTo>
                  <a:lnTo>
                    <a:pt x="599" y="93"/>
                  </a:lnTo>
                  <a:lnTo>
                    <a:pt x="580" y="83"/>
                  </a:lnTo>
                  <a:lnTo>
                    <a:pt x="562" y="73"/>
                  </a:lnTo>
                  <a:lnTo>
                    <a:pt x="522" y="57"/>
                  </a:lnTo>
                  <a:lnTo>
                    <a:pt x="486" y="42"/>
                  </a:lnTo>
                  <a:lnTo>
                    <a:pt x="450" y="30"/>
                  </a:lnTo>
                  <a:lnTo>
                    <a:pt x="415" y="20"/>
                  </a:lnTo>
                  <a:lnTo>
                    <a:pt x="380" y="11"/>
                  </a:lnTo>
                  <a:lnTo>
                    <a:pt x="344" y="5"/>
                  </a:lnTo>
                  <a:lnTo>
                    <a:pt x="262" y="0"/>
                  </a:lnTo>
                  <a:lnTo>
                    <a:pt x="110" y="7"/>
                  </a:lnTo>
                  <a:lnTo>
                    <a:pt x="44" y="14"/>
                  </a:ln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4101" name="Group 53">
            <a:extLst>
              <a:ext uri="{FF2B5EF4-FFF2-40B4-BE49-F238E27FC236}">
                <a16:creationId xmlns:a16="http://schemas.microsoft.com/office/drawing/2014/main" id="{BF87D5BA-C9EF-42AC-A89E-794CCE7C79A7}"/>
              </a:ext>
            </a:extLst>
          </p:cNvPr>
          <p:cNvGrpSpPr>
            <a:grpSpLocks/>
          </p:cNvGrpSpPr>
          <p:nvPr/>
        </p:nvGrpSpPr>
        <p:grpSpPr bwMode="auto">
          <a:xfrm>
            <a:off x="6519862" y="2760662"/>
            <a:ext cx="2166938" cy="1963738"/>
            <a:chOff x="2667" y="1691"/>
            <a:chExt cx="1365" cy="1237"/>
          </a:xfrm>
        </p:grpSpPr>
        <p:sp>
          <p:nvSpPr>
            <p:cNvPr id="4114" name="Freeform 54">
              <a:extLst>
                <a:ext uri="{FF2B5EF4-FFF2-40B4-BE49-F238E27FC236}">
                  <a16:creationId xmlns:a16="http://schemas.microsoft.com/office/drawing/2014/main" id="{D09E4FA4-BA40-4849-8049-3AEE8BE5B7D8}"/>
                </a:ext>
              </a:extLst>
            </p:cNvPr>
            <p:cNvSpPr>
              <a:spLocks/>
            </p:cNvSpPr>
            <p:nvPr/>
          </p:nvSpPr>
          <p:spPr bwMode="auto">
            <a:xfrm>
              <a:off x="3047" y="2621"/>
              <a:ext cx="374" cy="215"/>
            </a:xfrm>
            <a:custGeom>
              <a:avLst/>
              <a:gdLst>
                <a:gd name="T0" fmla="*/ 0 w 374"/>
                <a:gd name="T1" fmla="*/ 62 h 215"/>
                <a:gd name="T2" fmla="*/ 0 w 374"/>
                <a:gd name="T3" fmla="*/ 64 h 215"/>
                <a:gd name="T4" fmla="*/ 3 w 374"/>
                <a:gd name="T5" fmla="*/ 71 h 215"/>
                <a:gd name="T6" fmla="*/ 5 w 374"/>
                <a:gd name="T7" fmla="*/ 81 h 215"/>
                <a:gd name="T8" fmla="*/ 10 w 374"/>
                <a:gd name="T9" fmla="*/ 93 h 215"/>
                <a:gd name="T10" fmla="*/ 16 w 374"/>
                <a:gd name="T11" fmla="*/ 107 h 215"/>
                <a:gd name="T12" fmla="*/ 25 w 374"/>
                <a:gd name="T13" fmla="*/ 123 h 215"/>
                <a:gd name="T14" fmla="*/ 37 w 374"/>
                <a:gd name="T15" fmla="*/ 138 h 215"/>
                <a:gd name="T16" fmla="*/ 54 w 374"/>
                <a:gd name="T17" fmla="*/ 155 h 215"/>
                <a:gd name="T18" fmla="*/ 73 w 374"/>
                <a:gd name="T19" fmla="*/ 170 h 215"/>
                <a:gd name="T20" fmla="*/ 97 w 374"/>
                <a:gd name="T21" fmla="*/ 185 h 215"/>
                <a:gd name="T22" fmla="*/ 126 w 374"/>
                <a:gd name="T23" fmla="*/ 197 h 215"/>
                <a:gd name="T24" fmla="*/ 160 w 374"/>
                <a:gd name="T25" fmla="*/ 206 h 215"/>
                <a:gd name="T26" fmla="*/ 200 w 374"/>
                <a:gd name="T27" fmla="*/ 212 h 215"/>
                <a:gd name="T28" fmla="*/ 245 w 374"/>
                <a:gd name="T29" fmla="*/ 215 h 215"/>
                <a:gd name="T30" fmla="*/ 297 w 374"/>
                <a:gd name="T31" fmla="*/ 211 h 215"/>
                <a:gd name="T32" fmla="*/ 356 w 374"/>
                <a:gd name="T33" fmla="*/ 203 h 215"/>
                <a:gd name="T34" fmla="*/ 357 w 374"/>
                <a:gd name="T35" fmla="*/ 199 h 215"/>
                <a:gd name="T36" fmla="*/ 361 w 374"/>
                <a:gd name="T37" fmla="*/ 189 h 215"/>
                <a:gd name="T38" fmla="*/ 365 w 374"/>
                <a:gd name="T39" fmla="*/ 173 h 215"/>
                <a:gd name="T40" fmla="*/ 370 w 374"/>
                <a:gd name="T41" fmla="*/ 153 h 215"/>
                <a:gd name="T42" fmla="*/ 373 w 374"/>
                <a:gd name="T43" fmla="*/ 130 h 215"/>
                <a:gd name="T44" fmla="*/ 374 w 374"/>
                <a:gd name="T45" fmla="*/ 106 h 215"/>
                <a:gd name="T46" fmla="*/ 371 w 374"/>
                <a:gd name="T47" fmla="*/ 81 h 215"/>
                <a:gd name="T48" fmla="*/ 364 w 374"/>
                <a:gd name="T49" fmla="*/ 57 h 215"/>
                <a:gd name="T50" fmla="*/ 351 w 374"/>
                <a:gd name="T51" fmla="*/ 36 h 215"/>
                <a:gd name="T52" fmla="*/ 331 w 374"/>
                <a:gd name="T53" fmla="*/ 18 h 215"/>
                <a:gd name="T54" fmla="*/ 303 w 374"/>
                <a:gd name="T55" fmla="*/ 6 h 215"/>
                <a:gd name="T56" fmla="*/ 266 w 374"/>
                <a:gd name="T57" fmla="*/ 0 h 215"/>
                <a:gd name="T58" fmla="*/ 217 w 374"/>
                <a:gd name="T59" fmla="*/ 1 h 215"/>
                <a:gd name="T60" fmla="*/ 159 w 374"/>
                <a:gd name="T61" fmla="*/ 11 h 215"/>
                <a:gd name="T62" fmla="*/ 86 w 374"/>
                <a:gd name="T63" fmla="*/ 31 h 215"/>
                <a:gd name="T64" fmla="*/ 0 w 374"/>
                <a:gd name="T65" fmla="*/ 62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4" h="215">
                  <a:moveTo>
                    <a:pt x="0" y="62"/>
                  </a:moveTo>
                  <a:lnTo>
                    <a:pt x="0" y="64"/>
                  </a:lnTo>
                  <a:lnTo>
                    <a:pt x="3" y="71"/>
                  </a:lnTo>
                  <a:lnTo>
                    <a:pt x="5" y="81"/>
                  </a:lnTo>
                  <a:lnTo>
                    <a:pt x="10" y="93"/>
                  </a:lnTo>
                  <a:lnTo>
                    <a:pt x="16" y="107"/>
                  </a:lnTo>
                  <a:lnTo>
                    <a:pt x="25" y="123"/>
                  </a:lnTo>
                  <a:lnTo>
                    <a:pt x="37" y="138"/>
                  </a:lnTo>
                  <a:lnTo>
                    <a:pt x="54" y="155"/>
                  </a:lnTo>
                  <a:lnTo>
                    <a:pt x="73" y="170"/>
                  </a:lnTo>
                  <a:lnTo>
                    <a:pt x="97" y="185"/>
                  </a:lnTo>
                  <a:lnTo>
                    <a:pt x="126" y="197"/>
                  </a:lnTo>
                  <a:lnTo>
                    <a:pt x="160" y="206"/>
                  </a:lnTo>
                  <a:lnTo>
                    <a:pt x="200" y="212"/>
                  </a:lnTo>
                  <a:lnTo>
                    <a:pt x="245" y="215"/>
                  </a:lnTo>
                  <a:lnTo>
                    <a:pt x="297" y="211"/>
                  </a:lnTo>
                  <a:lnTo>
                    <a:pt x="356" y="203"/>
                  </a:lnTo>
                  <a:lnTo>
                    <a:pt x="357" y="199"/>
                  </a:lnTo>
                  <a:lnTo>
                    <a:pt x="361" y="189"/>
                  </a:lnTo>
                  <a:lnTo>
                    <a:pt x="365" y="173"/>
                  </a:lnTo>
                  <a:lnTo>
                    <a:pt x="370" y="153"/>
                  </a:lnTo>
                  <a:lnTo>
                    <a:pt x="373" y="130"/>
                  </a:lnTo>
                  <a:lnTo>
                    <a:pt x="374" y="106"/>
                  </a:lnTo>
                  <a:lnTo>
                    <a:pt x="371" y="81"/>
                  </a:lnTo>
                  <a:lnTo>
                    <a:pt x="364" y="57"/>
                  </a:lnTo>
                  <a:lnTo>
                    <a:pt x="351" y="36"/>
                  </a:lnTo>
                  <a:lnTo>
                    <a:pt x="331" y="18"/>
                  </a:lnTo>
                  <a:lnTo>
                    <a:pt x="303" y="6"/>
                  </a:lnTo>
                  <a:lnTo>
                    <a:pt x="266" y="0"/>
                  </a:lnTo>
                  <a:lnTo>
                    <a:pt x="217" y="1"/>
                  </a:lnTo>
                  <a:lnTo>
                    <a:pt x="159" y="11"/>
                  </a:lnTo>
                  <a:lnTo>
                    <a:pt x="86" y="31"/>
                  </a:lnTo>
                  <a:lnTo>
                    <a:pt x="0" y="6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15" name="Freeform 55">
              <a:extLst>
                <a:ext uri="{FF2B5EF4-FFF2-40B4-BE49-F238E27FC236}">
                  <a16:creationId xmlns:a16="http://schemas.microsoft.com/office/drawing/2014/main" id="{2A7D02B2-7C09-439F-89FF-BB820FD0D685}"/>
                </a:ext>
              </a:extLst>
            </p:cNvPr>
            <p:cNvSpPr>
              <a:spLocks/>
            </p:cNvSpPr>
            <p:nvPr/>
          </p:nvSpPr>
          <p:spPr bwMode="auto">
            <a:xfrm>
              <a:off x="3198" y="2617"/>
              <a:ext cx="266" cy="185"/>
            </a:xfrm>
            <a:custGeom>
              <a:avLst/>
              <a:gdLst>
                <a:gd name="T0" fmla="*/ 0 w 266"/>
                <a:gd name="T1" fmla="*/ 102 h 185"/>
                <a:gd name="T2" fmla="*/ 3 w 266"/>
                <a:gd name="T3" fmla="*/ 102 h 185"/>
                <a:gd name="T4" fmla="*/ 10 w 266"/>
                <a:gd name="T5" fmla="*/ 103 h 185"/>
                <a:gd name="T6" fmla="*/ 19 w 266"/>
                <a:gd name="T7" fmla="*/ 105 h 185"/>
                <a:gd name="T8" fmla="*/ 32 w 266"/>
                <a:gd name="T9" fmla="*/ 107 h 185"/>
                <a:gd name="T10" fmla="*/ 48 w 266"/>
                <a:gd name="T11" fmla="*/ 111 h 185"/>
                <a:gd name="T12" fmla="*/ 65 w 266"/>
                <a:gd name="T13" fmla="*/ 114 h 185"/>
                <a:gd name="T14" fmla="*/ 84 w 266"/>
                <a:gd name="T15" fmla="*/ 118 h 185"/>
                <a:gd name="T16" fmla="*/ 103 w 266"/>
                <a:gd name="T17" fmla="*/ 123 h 185"/>
                <a:gd name="T18" fmla="*/ 123 w 266"/>
                <a:gd name="T19" fmla="*/ 128 h 185"/>
                <a:gd name="T20" fmla="*/ 141 w 266"/>
                <a:gd name="T21" fmla="*/ 134 h 185"/>
                <a:gd name="T22" fmla="*/ 159 w 266"/>
                <a:gd name="T23" fmla="*/ 141 h 185"/>
                <a:gd name="T24" fmla="*/ 175 w 266"/>
                <a:gd name="T25" fmla="*/ 149 h 185"/>
                <a:gd name="T26" fmla="*/ 189 w 266"/>
                <a:gd name="T27" fmla="*/ 157 h 185"/>
                <a:gd name="T28" fmla="*/ 199 w 266"/>
                <a:gd name="T29" fmla="*/ 165 h 185"/>
                <a:gd name="T30" fmla="*/ 206 w 266"/>
                <a:gd name="T31" fmla="*/ 174 h 185"/>
                <a:gd name="T32" fmla="*/ 209 w 266"/>
                <a:gd name="T33" fmla="*/ 185 h 185"/>
                <a:gd name="T34" fmla="*/ 211 w 266"/>
                <a:gd name="T35" fmla="*/ 180 h 185"/>
                <a:gd name="T36" fmla="*/ 217 w 266"/>
                <a:gd name="T37" fmla="*/ 170 h 185"/>
                <a:gd name="T38" fmla="*/ 227 w 266"/>
                <a:gd name="T39" fmla="*/ 154 h 185"/>
                <a:gd name="T40" fmla="*/ 237 w 266"/>
                <a:gd name="T41" fmla="*/ 133 h 185"/>
                <a:gd name="T42" fmla="*/ 247 w 266"/>
                <a:gd name="T43" fmla="*/ 111 h 185"/>
                <a:gd name="T44" fmla="*/ 255 w 266"/>
                <a:gd name="T45" fmla="*/ 86 h 185"/>
                <a:gd name="T46" fmla="*/ 262 w 266"/>
                <a:gd name="T47" fmla="*/ 62 h 185"/>
                <a:gd name="T48" fmla="*/ 266 w 266"/>
                <a:gd name="T49" fmla="*/ 41 h 185"/>
                <a:gd name="T50" fmla="*/ 262 w 266"/>
                <a:gd name="T51" fmla="*/ 22 h 185"/>
                <a:gd name="T52" fmla="*/ 254 w 266"/>
                <a:gd name="T53" fmla="*/ 8 h 185"/>
                <a:gd name="T54" fmla="*/ 238 w 266"/>
                <a:gd name="T55" fmla="*/ 0 h 185"/>
                <a:gd name="T56" fmla="*/ 213 w 266"/>
                <a:gd name="T57" fmla="*/ 0 h 185"/>
                <a:gd name="T58" fmla="*/ 178 w 266"/>
                <a:gd name="T59" fmla="*/ 8 h 185"/>
                <a:gd name="T60" fmla="*/ 132 w 266"/>
                <a:gd name="T61" fmla="*/ 27 h 185"/>
                <a:gd name="T62" fmla="*/ 73 w 266"/>
                <a:gd name="T63" fmla="*/ 58 h 185"/>
                <a:gd name="T64" fmla="*/ 0 w 266"/>
                <a:gd name="T65" fmla="*/ 102 h 1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66" h="185">
                  <a:moveTo>
                    <a:pt x="0" y="102"/>
                  </a:moveTo>
                  <a:lnTo>
                    <a:pt x="3" y="102"/>
                  </a:lnTo>
                  <a:lnTo>
                    <a:pt x="10" y="103"/>
                  </a:lnTo>
                  <a:lnTo>
                    <a:pt x="19" y="105"/>
                  </a:lnTo>
                  <a:lnTo>
                    <a:pt x="32" y="107"/>
                  </a:lnTo>
                  <a:lnTo>
                    <a:pt x="48" y="111"/>
                  </a:lnTo>
                  <a:lnTo>
                    <a:pt x="65" y="114"/>
                  </a:lnTo>
                  <a:lnTo>
                    <a:pt x="84" y="118"/>
                  </a:lnTo>
                  <a:lnTo>
                    <a:pt x="103" y="123"/>
                  </a:lnTo>
                  <a:lnTo>
                    <a:pt x="123" y="128"/>
                  </a:lnTo>
                  <a:lnTo>
                    <a:pt x="141" y="134"/>
                  </a:lnTo>
                  <a:lnTo>
                    <a:pt x="159" y="141"/>
                  </a:lnTo>
                  <a:lnTo>
                    <a:pt x="175" y="149"/>
                  </a:lnTo>
                  <a:lnTo>
                    <a:pt x="189" y="157"/>
                  </a:lnTo>
                  <a:lnTo>
                    <a:pt x="199" y="165"/>
                  </a:lnTo>
                  <a:lnTo>
                    <a:pt x="206" y="174"/>
                  </a:lnTo>
                  <a:lnTo>
                    <a:pt x="209" y="185"/>
                  </a:lnTo>
                  <a:lnTo>
                    <a:pt x="211" y="180"/>
                  </a:lnTo>
                  <a:lnTo>
                    <a:pt x="217" y="170"/>
                  </a:lnTo>
                  <a:lnTo>
                    <a:pt x="227" y="154"/>
                  </a:lnTo>
                  <a:lnTo>
                    <a:pt x="237" y="133"/>
                  </a:lnTo>
                  <a:lnTo>
                    <a:pt x="247" y="111"/>
                  </a:lnTo>
                  <a:lnTo>
                    <a:pt x="255" y="86"/>
                  </a:lnTo>
                  <a:lnTo>
                    <a:pt x="262" y="62"/>
                  </a:lnTo>
                  <a:lnTo>
                    <a:pt x="266" y="41"/>
                  </a:lnTo>
                  <a:lnTo>
                    <a:pt x="262" y="22"/>
                  </a:lnTo>
                  <a:lnTo>
                    <a:pt x="254" y="8"/>
                  </a:lnTo>
                  <a:lnTo>
                    <a:pt x="238" y="0"/>
                  </a:lnTo>
                  <a:lnTo>
                    <a:pt x="213" y="0"/>
                  </a:lnTo>
                  <a:lnTo>
                    <a:pt x="178" y="8"/>
                  </a:lnTo>
                  <a:lnTo>
                    <a:pt x="132" y="27"/>
                  </a:lnTo>
                  <a:lnTo>
                    <a:pt x="73" y="58"/>
                  </a:lnTo>
                  <a:lnTo>
                    <a:pt x="0" y="102"/>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16" name="Freeform 56">
              <a:extLst>
                <a:ext uri="{FF2B5EF4-FFF2-40B4-BE49-F238E27FC236}">
                  <a16:creationId xmlns:a16="http://schemas.microsoft.com/office/drawing/2014/main" id="{E9173A6B-3E8C-4141-8BCF-AAB801880072}"/>
                </a:ext>
              </a:extLst>
            </p:cNvPr>
            <p:cNvSpPr>
              <a:spLocks/>
            </p:cNvSpPr>
            <p:nvPr/>
          </p:nvSpPr>
          <p:spPr bwMode="auto">
            <a:xfrm>
              <a:off x="2669" y="1999"/>
              <a:ext cx="727" cy="714"/>
            </a:xfrm>
            <a:custGeom>
              <a:avLst/>
              <a:gdLst>
                <a:gd name="T0" fmla="*/ 26 w 727"/>
                <a:gd name="T1" fmla="*/ 626 h 714"/>
                <a:gd name="T2" fmla="*/ 14 w 727"/>
                <a:gd name="T3" fmla="*/ 610 h 714"/>
                <a:gd name="T4" fmla="*/ 40 w 727"/>
                <a:gd name="T5" fmla="*/ 593 h 714"/>
                <a:gd name="T6" fmla="*/ 24 w 727"/>
                <a:gd name="T7" fmla="*/ 585 h 714"/>
                <a:gd name="T8" fmla="*/ 3 w 727"/>
                <a:gd name="T9" fmla="*/ 559 h 714"/>
                <a:gd name="T10" fmla="*/ 9 w 727"/>
                <a:gd name="T11" fmla="*/ 526 h 714"/>
                <a:gd name="T12" fmla="*/ 7 w 727"/>
                <a:gd name="T13" fmla="*/ 495 h 714"/>
                <a:gd name="T14" fmla="*/ 20 w 727"/>
                <a:gd name="T15" fmla="*/ 458 h 714"/>
                <a:gd name="T16" fmla="*/ 22 w 727"/>
                <a:gd name="T17" fmla="*/ 441 h 714"/>
                <a:gd name="T18" fmla="*/ 1 w 727"/>
                <a:gd name="T19" fmla="*/ 399 h 714"/>
                <a:gd name="T20" fmla="*/ 22 w 727"/>
                <a:gd name="T21" fmla="*/ 342 h 714"/>
                <a:gd name="T22" fmla="*/ 31 w 727"/>
                <a:gd name="T23" fmla="*/ 330 h 714"/>
                <a:gd name="T24" fmla="*/ 52 w 727"/>
                <a:gd name="T25" fmla="*/ 275 h 714"/>
                <a:gd name="T26" fmla="*/ 68 w 727"/>
                <a:gd name="T27" fmla="*/ 191 h 714"/>
                <a:gd name="T28" fmla="*/ 86 w 727"/>
                <a:gd name="T29" fmla="*/ 99 h 714"/>
                <a:gd name="T30" fmla="*/ 160 w 727"/>
                <a:gd name="T31" fmla="*/ 37 h 714"/>
                <a:gd name="T32" fmla="*/ 215 w 727"/>
                <a:gd name="T33" fmla="*/ 47 h 714"/>
                <a:gd name="T34" fmla="*/ 253 w 727"/>
                <a:gd name="T35" fmla="*/ 35 h 714"/>
                <a:gd name="T36" fmla="*/ 290 w 727"/>
                <a:gd name="T37" fmla="*/ 16 h 714"/>
                <a:gd name="T38" fmla="*/ 317 w 727"/>
                <a:gd name="T39" fmla="*/ 12 h 714"/>
                <a:gd name="T40" fmla="*/ 383 w 727"/>
                <a:gd name="T41" fmla="*/ 4 h 714"/>
                <a:gd name="T42" fmla="*/ 470 w 727"/>
                <a:gd name="T43" fmla="*/ 0 h 714"/>
                <a:gd name="T44" fmla="*/ 559 w 727"/>
                <a:gd name="T45" fmla="*/ 7 h 714"/>
                <a:gd name="T46" fmla="*/ 632 w 727"/>
                <a:gd name="T47" fmla="*/ 35 h 714"/>
                <a:gd name="T48" fmla="*/ 645 w 727"/>
                <a:gd name="T49" fmla="*/ 54 h 714"/>
                <a:gd name="T50" fmla="*/ 630 w 727"/>
                <a:gd name="T51" fmla="*/ 75 h 714"/>
                <a:gd name="T52" fmla="*/ 619 w 727"/>
                <a:gd name="T53" fmla="*/ 107 h 714"/>
                <a:gd name="T54" fmla="*/ 624 w 727"/>
                <a:gd name="T55" fmla="*/ 144 h 714"/>
                <a:gd name="T56" fmla="*/ 661 w 727"/>
                <a:gd name="T57" fmla="*/ 178 h 714"/>
                <a:gd name="T58" fmla="*/ 712 w 727"/>
                <a:gd name="T59" fmla="*/ 201 h 714"/>
                <a:gd name="T60" fmla="*/ 722 w 727"/>
                <a:gd name="T61" fmla="*/ 270 h 714"/>
                <a:gd name="T62" fmla="*/ 727 w 727"/>
                <a:gd name="T63" fmla="*/ 390 h 714"/>
                <a:gd name="T64" fmla="*/ 711 w 727"/>
                <a:gd name="T65" fmla="*/ 527 h 714"/>
                <a:gd name="T66" fmla="*/ 657 w 727"/>
                <a:gd name="T67" fmla="*/ 644 h 714"/>
                <a:gd name="T68" fmla="*/ 547 w 727"/>
                <a:gd name="T69" fmla="*/ 707 h 714"/>
                <a:gd name="T70" fmla="*/ 528 w 727"/>
                <a:gd name="T71" fmla="*/ 711 h 714"/>
                <a:gd name="T72" fmla="*/ 481 w 727"/>
                <a:gd name="T73" fmla="*/ 714 h 714"/>
                <a:gd name="T74" fmla="*/ 414 w 727"/>
                <a:gd name="T75" fmla="*/ 702 h 714"/>
                <a:gd name="T76" fmla="*/ 341 w 727"/>
                <a:gd name="T77" fmla="*/ 661 h 714"/>
                <a:gd name="T78" fmla="*/ 271 w 727"/>
                <a:gd name="T79" fmla="*/ 577 h 714"/>
                <a:gd name="T80" fmla="*/ 244 w 727"/>
                <a:gd name="T81" fmla="*/ 535 h 714"/>
                <a:gd name="T82" fmla="*/ 224 w 727"/>
                <a:gd name="T83" fmla="*/ 538 h 714"/>
                <a:gd name="T84" fmla="*/ 209 w 727"/>
                <a:gd name="T85" fmla="*/ 574 h 714"/>
                <a:gd name="T86" fmla="*/ 208 w 727"/>
                <a:gd name="T87" fmla="*/ 582 h 714"/>
                <a:gd name="T88" fmla="*/ 201 w 727"/>
                <a:gd name="T89" fmla="*/ 598 h 714"/>
                <a:gd name="T90" fmla="*/ 179 w 727"/>
                <a:gd name="T91" fmla="*/ 617 h 714"/>
                <a:gd name="T92" fmla="*/ 136 w 727"/>
                <a:gd name="T93" fmla="*/ 631 h 714"/>
                <a:gd name="T94" fmla="*/ 64 w 727"/>
                <a:gd name="T95" fmla="*/ 633 h 7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27" h="714">
                  <a:moveTo>
                    <a:pt x="32" y="630"/>
                  </a:moveTo>
                  <a:lnTo>
                    <a:pt x="30" y="629"/>
                  </a:lnTo>
                  <a:lnTo>
                    <a:pt x="26" y="626"/>
                  </a:lnTo>
                  <a:lnTo>
                    <a:pt x="21" y="622"/>
                  </a:lnTo>
                  <a:lnTo>
                    <a:pt x="16" y="617"/>
                  </a:lnTo>
                  <a:lnTo>
                    <a:pt x="14" y="610"/>
                  </a:lnTo>
                  <a:lnTo>
                    <a:pt x="16" y="604"/>
                  </a:lnTo>
                  <a:lnTo>
                    <a:pt x="24" y="598"/>
                  </a:lnTo>
                  <a:lnTo>
                    <a:pt x="40" y="593"/>
                  </a:lnTo>
                  <a:lnTo>
                    <a:pt x="38" y="592"/>
                  </a:lnTo>
                  <a:lnTo>
                    <a:pt x="32" y="590"/>
                  </a:lnTo>
                  <a:lnTo>
                    <a:pt x="24" y="585"/>
                  </a:lnTo>
                  <a:lnTo>
                    <a:pt x="15" y="579"/>
                  </a:lnTo>
                  <a:lnTo>
                    <a:pt x="8" y="569"/>
                  </a:lnTo>
                  <a:lnTo>
                    <a:pt x="3" y="559"/>
                  </a:lnTo>
                  <a:lnTo>
                    <a:pt x="3" y="546"/>
                  </a:lnTo>
                  <a:lnTo>
                    <a:pt x="10" y="529"/>
                  </a:lnTo>
                  <a:lnTo>
                    <a:pt x="9" y="526"/>
                  </a:lnTo>
                  <a:lnTo>
                    <a:pt x="8" y="519"/>
                  </a:lnTo>
                  <a:lnTo>
                    <a:pt x="7" y="508"/>
                  </a:lnTo>
                  <a:lnTo>
                    <a:pt x="7" y="495"/>
                  </a:lnTo>
                  <a:lnTo>
                    <a:pt x="9" y="482"/>
                  </a:lnTo>
                  <a:lnTo>
                    <a:pt x="13" y="469"/>
                  </a:lnTo>
                  <a:lnTo>
                    <a:pt x="20" y="458"/>
                  </a:lnTo>
                  <a:lnTo>
                    <a:pt x="31" y="451"/>
                  </a:lnTo>
                  <a:lnTo>
                    <a:pt x="28" y="448"/>
                  </a:lnTo>
                  <a:lnTo>
                    <a:pt x="22" y="441"/>
                  </a:lnTo>
                  <a:lnTo>
                    <a:pt x="14" y="429"/>
                  </a:lnTo>
                  <a:lnTo>
                    <a:pt x="7" y="415"/>
                  </a:lnTo>
                  <a:lnTo>
                    <a:pt x="1" y="399"/>
                  </a:lnTo>
                  <a:lnTo>
                    <a:pt x="0" y="380"/>
                  </a:lnTo>
                  <a:lnTo>
                    <a:pt x="7" y="362"/>
                  </a:lnTo>
                  <a:lnTo>
                    <a:pt x="22" y="342"/>
                  </a:lnTo>
                  <a:lnTo>
                    <a:pt x="23" y="341"/>
                  </a:lnTo>
                  <a:lnTo>
                    <a:pt x="26" y="337"/>
                  </a:lnTo>
                  <a:lnTo>
                    <a:pt x="31" y="330"/>
                  </a:lnTo>
                  <a:lnTo>
                    <a:pt x="37" y="317"/>
                  </a:lnTo>
                  <a:lnTo>
                    <a:pt x="45" y="300"/>
                  </a:lnTo>
                  <a:lnTo>
                    <a:pt x="52" y="275"/>
                  </a:lnTo>
                  <a:lnTo>
                    <a:pt x="60" y="242"/>
                  </a:lnTo>
                  <a:lnTo>
                    <a:pt x="68" y="200"/>
                  </a:lnTo>
                  <a:lnTo>
                    <a:pt x="68" y="191"/>
                  </a:lnTo>
                  <a:lnTo>
                    <a:pt x="70" y="167"/>
                  </a:lnTo>
                  <a:lnTo>
                    <a:pt x="75" y="134"/>
                  </a:lnTo>
                  <a:lnTo>
                    <a:pt x="86" y="99"/>
                  </a:lnTo>
                  <a:lnTo>
                    <a:pt x="101" y="68"/>
                  </a:lnTo>
                  <a:lnTo>
                    <a:pt x="126" y="45"/>
                  </a:lnTo>
                  <a:lnTo>
                    <a:pt x="160" y="37"/>
                  </a:lnTo>
                  <a:lnTo>
                    <a:pt x="205" y="50"/>
                  </a:lnTo>
                  <a:lnTo>
                    <a:pt x="208" y="49"/>
                  </a:lnTo>
                  <a:lnTo>
                    <a:pt x="215" y="47"/>
                  </a:lnTo>
                  <a:lnTo>
                    <a:pt x="225" y="44"/>
                  </a:lnTo>
                  <a:lnTo>
                    <a:pt x="239" y="40"/>
                  </a:lnTo>
                  <a:lnTo>
                    <a:pt x="253" y="35"/>
                  </a:lnTo>
                  <a:lnTo>
                    <a:pt x="267" y="30"/>
                  </a:lnTo>
                  <a:lnTo>
                    <a:pt x="280" y="23"/>
                  </a:lnTo>
                  <a:lnTo>
                    <a:pt x="290" y="16"/>
                  </a:lnTo>
                  <a:lnTo>
                    <a:pt x="293" y="15"/>
                  </a:lnTo>
                  <a:lnTo>
                    <a:pt x="302" y="14"/>
                  </a:lnTo>
                  <a:lnTo>
                    <a:pt x="317" y="12"/>
                  </a:lnTo>
                  <a:lnTo>
                    <a:pt x="335" y="9"/>
                  </a:lnTo>
                  <a:lnTo>
                    <a:pt x="358" y="6"/>
                  </a:lnTo>
                  <a:lnTo>
                    <a:pt x="383" y="4"/>
                  </a:lnTo>
                  <a:lnTo>
                    <a:pt x="410" y="2"/>
                  </a:lnTo>
                  <a:lnTo>
                    <a:pt x="440" y="0"/>
                  </a:lnTo>
                  <a:lnTo>
                    <a:pt x="470" y="0"/>
                  </a:lnTo>
                  <a:lnTo>
                    <a:pt x="501" y="1"/>
                  </a:lnTo>
                  <a:lnTo>
                    <a:pt x="531" y="3"/>
                  </a:lnTo>
                  <a:lnTo>
                    <a:pt x="559" y="7"/>
                  </a:lnTo>
                  <a:lnTo>
                    <a:pt x="587" y="13"/>
                  </a:lnTo>
                  <a:lnTo>
                    <a:pt x="611" y="22"/>
                  </a:lnTo>
                  <a:lnTo>
                    <a:pt x="632" y="35"/>
                  </a:lnTo>
                  <a:lnTo>
                    <a:pt x="649" y="49"/>
                  </a:lnTo>
                  <a:lnTo>
                    <a:pt x="648" y="50"/>
                  </a:lnTo>
                  <a:lnTo>
                    <a:pt x="645" y="54"/>
                  </a:lnTo>
                  <a:lnTo>
                    <a:pt x="640" y="59"/>
                  </a:lnTo>
                  <a:lnTo>
                    <a:pt x="635" y="67"/>
                  </a:lnTo>
                  <a:lnTo>
                    <a:pt x="630" y="75"/>
                  </a:lnTo>
                  <a:lnTo>
                    <a:pt x="625" y="85"/>
                  </a:lnTo>
                  <a:lnTo>
                    <a:pt x="621" y="95"/>
                  </a:lnTo>
                  <a:lnTo>
                    <a:pt x="619" y="107"/>
                  </a:lnTo>
                  <a:lnTo>
                    <a:pt x="618" y="119"/>
                  </a:lnTo>
                  <a:lnTo>
                    <a:pt x="619" y="131"/>
                  </a:lnTo>
                  <a:lnTo>
                    <a:pt x="624" y="144"/>
                  </a:lnTo>
                  <a:lnTo>
                    <a:pt x="632" y="156"/>
                  </a:lnTo>
                  <a:lnTo>
                    <a:pt x="645" y="167"/>
                  </a:lnTo>
                  <a:lnTo>
                    <a:pt x="661" y="178"/>
                  </a:lnTo>
                  <a:lnTo>
                    <a:pt x="684" y="188"/>
                  </a:lnTo>
                  <a:lnTo>
                    <a:pt x="711" y="196"/>
                  </a:lnTo>
                  <a:lnTo>
                    <a:pt x="712" y="201"/>
                  </a:lnTo>
                  <a:lnTo>
                    <a:pt x="714" y="217"/>
                  </a:lnTo>
                  <a:lnTo>
                    <a:pt x="718" y="239"/>
                  </a:lnTo>
                  <a:lnTo>
                    <a:pt x="722" y="270"/>
                  </a:lnTo>
                  <a:lnTo>
                    <a:pt x="725" y="306"/>
                  </a:lnTo>
                  <a:lnTo>
                    <a:pt x="727" y="347"/>
                  </a:lnTo>
                  <a:lnTo>
                    <a:pt x="727" y="390"/>
                  </a:lnTo>
                  <a:lnTo>
                    <a:pt x="725" y="436"/>
                  </a:lnTo>
                  <a:lnTo>
                    <a:pt x="720" y="482"/>
                  </a:lnTo>
                  <a:lnTo>
                    <a:pt x="711" y="527"/>
                  </a:lnTo>
                  <a:lnTo>
                    <a:pt x="698" y="570"/>
                  </a:lnTo>
                  <a:lnTo>
                    <a:pt x="681" y="609"/>
                  </a:lnTo>
                  <a:lnTo>
                    <a:pt x="657" y="644"/>
                  </a:lnTo>
                  <a:lnTo>
                    <a:pt x="627" y="673"/>
                  </a:lnTo>
                  <a:lnTo>
                    <a:pt x="591" y="695"/>
                  </a:lnTo>
                  <a:lnTo>
                    <a:pt x="547" y="707"/>
                  </a:lnTo>
                  <a:lnTo>
                    <a:pt x="545" y="708"/>
                  </a:lnTo>
                  <a:lnTo>
                    <a:pt x="539" y="709"/>
                  </a:lnTo>
                  <a:lnTo>
                    <a:pt x="528" y="711"/>
                  </a:lnTo>
                  <a:lnTo>
                    <a:pt x="515" y="713"/>
                  </a:lnTo>
                  <a:lnTo>
                    <a:pt x="500" y="714"/>
                  </a:lnTo>
                  <a:lnTo>
                    <a:pt x="481" y="714"/>
                  </a:lnTo>
                  <a:lnTo>
                    <a:pt x="461" y="712"/>
                  </a:lnTo>
                  <a:lnTo>
                    <a:pt x="438" y="708"/>
                  </a:lnTo>
                  <a:lnTo>
                    <a:pt x="414" y="702"/>
                  </a:lnTo>
                  <a:lnTo>
                    <a:pt x="391" y="692"/>
                  </a:lnTo>
                  <a:lnTo>
                    <a:pt x="366" y="678"/>
                  </a:lnTo>
                  <a:lnTo>
                    <a:pt x="341" y="661"/>
                  </a:lnTo>
                  <a:lnTo>
                    <a:pt x="317" y="638"/>
                  </a:lnTo>
                  <a:lnTo>
                    <a:pt x="293" y="610"/>
                  </a:lnTo>
                  <a:lnTo>
                    <a:pt x="271" y="577"/>
                  </a:lnTo>
                  <a:lnTo>
                    <a:pt x="250" y="537"/>
                  </a:lnTo>
                  <a:lnTo>
                    <a:pt x="248" y="536"/>
                  </a:lnTo>
                  <a:lnTo>
                    <a:pt x="244" y="535"/>
                  </a:lnTo>
                  <a:lnTo>
                    <a:pt x="239" y="534"/>
                  </a:lnTo>
                  <a:lnTo>
                    <a:pt x="232" y="535"/>
                  </a:lnTo>
                  <a:lnTo>
                    <a:pt x="224" y="538"/>
                  </a:lnTo>
                  <a:lnTo>
                    <a:pt x="217" y="546"/>
                  </a:lnTo>
                  <a:lnTo>
                    <a:pt x="212" y="557"/>
                  </a:lnTo>
                  <a:lnTo>
                    <a:pt x="209" y="574"/>
                  </a:lnTo>
                  <a:lnTo>
                    <a:pt x="209" y="575"/>
                  </a:lnTo>
                  <a:lnTo>
                    <a:pt x="209" y="577"/>
                  </a:lnTo>
                  <a:lnTo>
                    <a:pt x="208" y="582"/>
                  </a:lnTo>
                  <a:lnTo>
                    <a:pt x="207" y="587"/>
                  </a:lnTo>
                  <a:lnTo>
                    <a:pt x="204" y="592"/>
                  </a:lnTo>
                  <a:lnTo>
                    <a:pt x="201" y="598"/>
                  </a:lnTo>
                  <a:lnTo>
                    <a:pt x="196" y="604"/>
                  </a:lnTo>
                  <a:lnTo>
                    <a:pt x="188" y="610"/>
                  </a:lnTo>
                  <a:lnTo>
                    <a:pt x="179" y="617"/>
                  </a:lnTo>
                  <a:lnTo>
                    <a:pt x="167" y="623"/>
                  </a:lnTo>
                  <a:lnTo>
                    <a:pt x="152" y="627"/>
                  </a:lnTo>
                  <a:lnTo>
                    <a:pt x="136" y="631"/>
                  </a:lnTo>
                  <a:lnTo>
                    <a:pt x="115" y="633"/>
                  </a:lnTo>
                  <a:lnTo>
                    <a:pt x="92" y="634"/>
                  </a:lnTo>
                  <a:lnTo>
                    <a:pt x="64" y="633"/>
                  </a:lnTo>
                  <a:lnTo>
                    <a:pt x="32" y="630"/>
                  </a:lnTo>
                  <a:close/>
                </a:path>
              </a:pathLst>
            </a:custGeom>
            <a:solidFill>
              <a:srgbClr val="00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17" name="Freeform 57">
              <a:extLst>
                <a:ext uri="{FF2B5EF4-FFF2-40B4-BE49-F238E27FC236}">
                  <a16:creationId xmlns:a16="http://schemas.microsoft.com/office/drawing/2014/main" id="{7E6D61ED-A961-4F4D-A872-D243AE683BD0}"/>
                </a:ext>
              </a:extLst>
            </p:cNvPr>
            <p:cNvSpPr>
              <a:spLocks/>
            </p:cNvSpPr>
            <p:nvPr/>
          </p:nvSpPr>
          <p:spPr bwMode="auto">
            <a:xfrm>
              <a:off x="2979" y="1695"/>
              <a:ext cx="226" cy="207"/>
            </a:xfrm>
            <a:custGeom>
              <a:avLst/>
              <a:gdLst>
                <a:gd name="T0" fmla="*/ 6 w 226"/>
                <a:gd name="T1" fmla="*/ 150 h 207"/>
                <a:gd name="T2" fmla="*/ 5 w 226"/>
                <a:gd name="T3" fmla="*/ 148 h 207"/>
                <a:gd name="T4" fmla="*/ 4 w 226"/>
                <a:gd name="T5" fmla="*/ 143 h 207"/>
                <a:gd name="T6" fmla="*/ 2 w 226"/>
                <a:gd name="T7" fmla="*/ 136 h 207"/>
                <a:gd name="T8" fmla="*/ 1 w 226"/>
                <a:gd name="T9" fmla="*/ 127 h 207"/>
                <a:gd name="T10" fmla="*/ 0 w 226"/>
                <a:gd name="T11" fmla="*/ 116 h 207"/>
                <a:gd name="T12" fmla="*/ 0 w 226"/>
                <a:gd name="T13" fmla="*/ 103 h 207"/>
                <a:gd name="T14" fmla="*/ 1 w 226"/>
                <a:gd name="T15" fmla="*/ 90 h 207"/>
                <a:gd name="T16" fmla="*/ 5 w 226"/>
                <a:gd name="T17" fmla="*/ 77 h 207"/>
                <a:gd name="T18" fmla="*/ 10 w 226"/>
                <a:gd name="T19" fmla="*/ 62 h 207"/>
                <a:gd name="T20" fmla="*/ 19 w 226"/>
                <a:gd name="T21" fmla="*/ 49 h 207"/>
                <a:gd name="T22" fmla="*/ 30 w 226"/>
                <a:gd name="T23" fmla="*/ 37 h 207"/>
                <a:gd name="T24" fmla="*/ 47 w 226"/>
                <a:gd name="T25" fmla="*/ 25 h 207"/>
                <a:gd name="T26" fmla="*/ 66 w 226"/>
                <a:gd name="T27" fmla="*/ 15 h 207"/>
                <a:gd name="T28" fmla="*/ 91 w 226"/>
                <a:gd name="T29" fmla="*/ 8 h 207"/>
                <a:gd name="T30" fmla="*/ 121 w 226"/>
                <a:gd name="T31" fmla="*/ 2 h 207"/>
                <a:gd name="T32" fmla="*/ 157 w 226"/>
                <a:gd name="T33" fmla="*/ 0 h 207"/>
                <a:gd name="T34" fmla="*/ 160 w 226"/>
                <a:gd name="T35" fmla="*/ 0 h 207"/>
                <a:gd name="T36" fmla="*/ 166 w 226"/>
                <a:gd name="T37" fmla="*/ 1 h 207"/>
                <a:gd name="T38" fmla="*/ 176 w 226"/>
                <a:gd name="T39" fmla="*/ 2 h 207"/>
                <a:gd name="T40" fmla="*/ 189 w 226"/>
                <a:gd name="T41" fmla="*/ 4 h 207"/>
                <a:gd name="T42" fmla="*/ 200 w 226"/>
                <a:gd name="T43" fmla="*/ 7 h 207"/>
                <a:gd name="T44" fmla="*/ 211 w 226"/>
                <a:gd name="T45" fmla="*/ 12 h 207"/>
                <a:gd name="T46" fmla="*/ 221 w 226"/>
                <a:gd name="T47" fmla="*/ 18 h 207"/>
                <a:gd name="T48" fmla="*/ 226 w 226"/>
                <a:gd name="T49" fmla="*/ 25 h 207"/>
                <a:gd name="T50" fmla="*/ 224 w 226"/>
                <a:gd name="T51" fmla="*/ 26 h 207"/>
                <a:gd name="T52" fmla="*/ 218 w 226"/>
                <a:gd name="T53" fmla="*/ 29 h 207"/>
                <a:gd name="T54" fmla="*/ 210 w 226"/>
                <a:gd name="T55" fmla="*/ 34 h 207"/>
                <a:gd name="T56" fmla="*/ 199 w 226"/>
                <a:gd name="T57" fmla="*/ 42 h 207"/>
                <a:gd name="T58" fmla="*/ 187 w 226"/>
                <a:gd name="T59" fmla="*/ 50 h 207"/>
                <a:gd name="T60" fmla="*/ 172 w 226"/>
                <a:gd name="T61" fmla="*/ 59 h 207"/>
                <a:gd name="T62" fmla="*/ 157 w 226"/>
                <a:gd name="T63" fmla="*/ 70 h 207"/>
                <a:gd name="T64" fmla="*/ 141 w 226"/>
                <a:gd name="T65" fmla="*/ 82 h 207"/>
                <a:gd name="T66" fmla="*/ 127 w 226"/>
                <a:gd name="T67" fmla="*/ 95 h 207"/>
                <a:gd name="T68" fmla="*/ 113 w 226"/>
                <a:gd name="T69" fmla="*/ 107 h 207"/>
                <a:gd name="T70" fmla="*/ 99 w 226"/>
                <a:gd name="T71" fmla="*/ 121 h 207"/>
                <a:gd name="T72" fmla="*/ 88 w 226"/>
                <a:gd name="T73" fmla="*/ 135 h 207"/>
                <a:gd name="T74" fmla="*/ 80 w 226"/>
                <a:gd name="T75" fmla="*/ 149 h 207"/>
                <a:gd name="T76" fmla="*/ 74 w 226"/>
                <a:gd name="T77" fmla="*/ 162 h 207"/>
                <a:gd name="T78" fmla="*/ 72 w 226"/>
                <a:gd name="T79" fmla="*/ 175 h 207"/>
                <a:gd name="T80" fmla="*/ 73 w 226"/>
                <a:gd name="T81" fmla="*/ 188 h 207"/>
                <a:gd name="T82" fmla="*/ 73 w 226"/>
                <a:gd name="T83" fmla="*/ 191 h 207"/>
                <a:gd name="T84" fmla="*/ 71 w 226"/>
                <a:gd name="T85" fmla="*/ 196 h 207"/>
                <a:gd name="T86" fmla="*/ 67 w 226"/>
                <a:gd name="T87" fmla="*/ 203 h 207"/>
                <a:gd name="T88" fmla="*/ 61 w 226"/>
                <a:gd name="T89" fmla="*/ 207 h 207"/>
                <a:gd name="T90" fmla="*/ 53 w 226"/>
                <a:gd name="T91" fmla="*/ 207 h 207"/>
                <a:gd name="T92" fmla="*/ 42 w 226"/>
                <a:gd name="T93" fmla="*/ 199 h 207"/>
                <a:gd name="T94" fmla="*/ 25 w 226"/>
                <a:gd name="T95" fmla="*/ 181 h 207"/>
                <a:gd name="T96" fmla="*/ 6 w 226"/>
                <a:gd name="T97" fmla="*/ 150 h 20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26" h="207">
                  <a:moveTo>
                    <a:pt x="6" y="150"/>
                  </a:moveTo>
                  <a:lnTo>
                    <a:pt x="5" y="148"/>
                  </a:lnTo>
                  <a:lnTo>
                    <a:pt x="4" y="143"/>
                  </a:lnTo>
                  <a:lnTo>
                    <a:pt x="2" y="136"/>
                  </a:lnTo>
                  <a:lnTo>
                    <a:pt x="1" y="127"/>
                  </a:lnTo>
                  <a:lnTo>
                    <a:pt x="0" y="116"/>
                  </a:lnTo>
                  <a:lnTo>
                    <a:pt x="0" y="103"/>
                  </a:lnTo>
                  <a:lnTo>
                    <a:pt x="1" y="90"/>
                  </a:lnTo>
                  <a:lnTo>
                    <a:pt x="5" y="77"/>
                  </a:lnTo>
                  <a:lnTo>
                    <a:pt x="10" y="62"/>
                  </a:lnTo>
                  <a:lnTo>
                    <a:pt x="19" y="49"/>
                  </a:lnTo>
                  <a:lnTo>
                    <a:pt x="30" y="37"/>
                  </a:lnTo>
                  <a:lnTo>
                    <a:pt x="47" y="25"/>
                  </a:lnTo>
                  <a:lnTo>
                    <a:pt x="66" y="15"/>
                  </a:lnTo>
                  <a:lnTo>
                    <a:pt x="91" y="8"/>
                  </a:lnTo>
                  <a:lnTo>
                    <a:pt x="121" y="2"/>
                  </a:lnTo>
                  <a:lnTo>
                    <a:pt x="157" y="0"/>
                  </a:lnTo>
                  <a:lnTo>
                    <a:pt x="160" y="0"/>
                  </a:lnTo>
                  <a:lnTo>
                    <a:pt x="166" y="1"/>
                  </a:lnTo>
                  <a:lnTo>
                    <a:pt x="176" y="2"/>
                  </a:lnTo>
                  <a:lnTo>
                    <a:pt x="189" y="4"/>
                  </a:lnTo>
                  <a:lnTo>
                    <a:pt x="200" y="7"/>
                  </a:lnTo>
                  <a:lnTo>
                    <a:pt x="211" y="12"/>
                  </a:lnTo>
                  <a:lnTo>
                    <a:pt x="221" y="18"/>
                  </a:lnTo>
                  <a:lnTo>
                    <a:pt x="226" y="25"/>
                  </a:lnTo>
                  <a:lnTo>
                    <a:pt x="224" y="26"/>
                  </a:lnTo>
                  <a:lnTo>
                    <a:pt x="218" y="29"/>
                  </a:lnTo>
                  <a:lnTo>
                    <a:pt x="210" y="34"/>
                  </a:lnTo>
                  <a:lnTo>
                    <a:pt x="199" y="42"/>
                  </a:lnTo>
                  <a:lnTo>
                    <a:pt x="187" y="50"/>
                  </a:lnTo>
                  <a:lnTo>
                    <a:pt x="172" y="59"/>
                  </a:lnTo>
                  <a:lnTo>
                    <a:pt x="157" y="70"/>
                  </a:lnTo>
                  <a:lnTo>
                    <a:pt x="141" y="82"/>
                  </a:lnTo>
                  <a:lnTo>
                    <a:pt x="127" y="95"/>
                  </a:lnTo>
                  <a:lnTo>
                    <a:pt x="113" y="107"/>
                  </a:lnTo>
                  <a:lnTo>
                    <a:pt x="99" y="121"/>
                  </a:lnTo>
                  <a:lnTo>
                    <a:pt x="88" y="135"/>
                  </a:lnTo>
                  <a:lnTo>
                    <a:pt x="80" y="149"/>
                  </a:lnTo>
                  <a:lnTo>
                    <a:pt x="74" y="162"/>
                  </a:lnTo>
                  <a:lnTo>
                    <a:pt x="72" y="175"/>
                  </a:lnTo>
                  <a:lnTo>
                    <a:pt x="73" y="188"/>
                  </a:lnTo>
                  <a:lnTo>
                    <a:pt x="73" y="191"/>
                  </a:lnTo>
                  <a:lnTo>
                    <a:pt x="71" y="196"/>
                  </a:lnTo>
                  <a:lnTo>
                    <a:pt x="67" y="203"/>
                  </a:lnTo>
                  <a:lnTo>
                    <a:pt x="61" y="207"/>
                  </a:lnTo>
                  <a:lnTo>
                    <a:pt x="53" y="207"/>
                  </a:lnTo>
                  <a:lnTo>
                    <a:pt x="42" y="199"/>
                  </a:lnTo>
                  <a:lnTo>
                    <a:pt x="25" y="181"/>
                  </a:lnTo>
                  <a:lnTo>
                    <a:pt x="6" y="15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18" name="Freeform 58">
              <a:extLst>
                <a:ext uri="{FF2B5EF4-FFF2-40B4-BE49-F238E27FC236}">
                  <a16:creationId xmlns:a16="http://schemas.microsoft.com/office/drawing/2014/main" id="{32253409-0D6D-4A44-B308-DEC844AFA49D}"/>
                </a:ext>
              </a:extLst>
            </p:cNvPr>
            <p:cNvSpPr>
              <a:spLocks/>
            </p:cNvSpPr>
            <p:nvPr/>
          </p:nvSpPr>
          <p:spPr bwMode="auto">
            <a:xfrm>
              <a:off x="2959" y="1710"/>
              <a:ext cx="287" cy="374"/>
            </a:xfrm>
            <a:custGeom>
              <a:avLst/>
              <a:gdLst>
                <a:gd name="T0" fmla="*/ 228 w 287"/>
                <a:gd name="T1" fmla="*/ 1 h 374"/>
                <a:gd name="T2" fmla="*/ 214 w 287"/>
                <a:gd name="T3" fmla="*/ 0 h 374"/>
                <a:gd name="T4" fmla="*/ 189 w 287"/>
                <a:gd name="T5" fmla="*/ 0 h 374"/>
                <a:gd name="T6" fmla="*/ 158 w 287"/>
                <a:gd name="T7" fmla="*/ 1 h 374"/>
                <a:gd name="T8" fmla="*/ 127 w 287"/>
                <a:gd name="T9" fmla="*/ 6 h 374"/>
                <a:gd name="T10" fmla="*/ 101 w 287"/>
                <a:gd name="T11" fmla="*/ 15 h 374"/>
                <a:gd name="T12" fmla="*/ 82 w 287"/>
                <a:gd name="T13" fmla="*/ 30 h 374"/>
                <a:gd name="T14" fmla="*/ 77 w 287"/>
                <a:gd name="T15" fmla="*/ 51 h 374"/>
                <a:gd name="T16" fmla="*/ 92 w 287"/>
                <a:gd name="T17" fmla="*/ 89 h 374"/>
                <a:gd name="T18" fmla="*/ 82 w 287"/>
                <a:gd name="T19" fmla="*/ 121 h 374"/>
                <a:gd name="T20" fmla="*/ 78 w 287"/>
                <a:gd name="T21" fmla="*/ 165 h 374"/>
                <a:gd name="T22" fmla="*/ 51 w 287"/>
                <a:gd name="T23" fmla="*/ 152 h 374"/>
                <a:gd name="T24" fmla="*/ 46 w 287"/>
                <a:gd name="T25" fmla="*/ 145 h 374"/>
                <a:gd name="T26" fmla="*/ 37 w 287"/>
                <a:gd name="T27" fmla="*/ 138 h 374"/>
                <a:gd name="T28" fmla="*/ 26 w 287"/>
                <a:gd name="T29" fmla="*/ 137 h 374"/>
                <a:gd name="T30" fmla="*/ 18 w 287"/>
                <a:gd name="T31" fmla="*/ 141 h 374"/>
                <a:gd name="T32" fmla="*/ 10 w 287"/>
                <a:gd name="T33" fmla="*/ 151 h 374"/>
                <a:gd name="T34" fmla="*/ 7 w 287"/>
                <a:gd name="T35" fmla="*/ 172 h 374"/>
                <a:gd name="T36" fmla="*/ 21 w 287"/>
                <a:gd name="T37" fmla="*/ 205 h 374"/>
                <a:gd name="T38" fmla="*/ 37 w 287"/>
                <a:gd name="T39" fmla="*/ 228 h 374"/>
                <a:gd name="T40" fmla="*/ 32 w 287"/>
                <a:gd name="T41" fmla="*/ 249 h 374"/>
                <a:gd name="T42" fmla="*/ 22 w 287"/>
                <a:gd name="T43" fmla="*/ 277 h 374"/>
                <a:gd name="T44" fmla="*/ 8 w 287"/>
                <a:gd name="T45" fmla="*/ 300 h 374"/>
                <a:gd name="T46" fmla="*/ 1 w 287"/>
                <a:gd name="T47" fmla="*/ 306 h 374"/>
                <a:gd name="T48" fmla="*/ 12 w 287"/>
                <a:gd name="T49" fmla="*/ 316 h 374"/>
                <a:gd name="T50" fmla="*/ 32 w 287"/>
                <a:gd name="T51" fmla="*/ 330 h 374"/>
                <a:gd name="T52" fmla="*/ 59 w 287"/>
                <a:gd name="T53" fmla="*/ 346 h 374"/>
                <a:gd name="T54" fmla="*/ 91 w 287"/>
                <a:gd name="T55" fmla="*/ 362 h 374"/>
                <a:gd name="T56" fmla="*/ 127 w 287"/>
                <a:gd name="T57" fmla="*/ 372 h 374"/>
                <a:gd name="T58" fmla="*/ 167 w 287"/>
                <a:gd name="T59" fmla="*/ 374 h 374"/>
                <a:gd name="T60" fmla="*/ 206 w 287"/>
                <a:gd name="T61" fmla="*/ 365 h 374"/>
                <a:gd name="T62" fmla="*/ 224 w 287"/>
                <a:gd name="T63" fmla="*/ 354 h 374"/>
                <a:gd name="T64" fmla="*/ 225 w 287"/>
                <a:gd name="T65" fmla="*/ 345 h 374"/>
                <a:gd name="T66" fmla="*/ 231 w 287"/>
                <a:gd name="T67" fmla="*/ 335 h 374"/>
                <a:gd name="T68" fmla="*/ 237 w 287"/>
                <a:gd name="T69" fmla="*/ 317 h 374"/>
                <a:gd name="T70" fmla="*/ 242 w 287"/>
                <a:gd name="T71" fmla="*/ 299 h 374"/>
                <a:gd name="T72" fmla="*/ 257 w 287"/>
                <a:gd name="T73" fmla="*/ 282 h 374"/>
                <a:gd name="T74" fmla="*/ 273 w 287"/>
                <a:gd name="T75" fmla="*/ 249 h 374"/>
                <a:gd name="T76" fmla="*/ 277 w 287"/>
                <a:gd name="T77" fmla="*/ 205 h 374"/>
                <a:gd name="T78" fmla="*/ 273 w 287"/>
                <a:gd name="T79" fmla="*/ 173 h 374"/>
                <a:gd name="T80" fmla="*/ 284 w 287"/>
                <a:gd name="T81" fmla="*/ 130 h 374"/>
                <a:gd name="T82" fmla="*/ 286 w 287"/>
                <a:gd name="T83" fmla="*/ 70 h 374"/>
                <a:gd name="T84" fmla="*/ 259 w 287"/>
                <a:gd name="T85" fmla="*/ 16 h 3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7" h="374">
                  <a:moveTo>
                    <a:pt x="230" y="1"/>
                  </a:moveTo>
                  <a:lnTo>
                    <a:pt x="228" y="1"/>
                  </a:lnTo>
                  <a:lnTo>
                    <a:pt x="222" y="1"/>
                  </a:lnTo>
                  <a:lnTo>
                    <a:pt x="214" y="0"/>
                  </a:lnTo>
                  <a:lnTo>
                    <a:pt x="202" y="0"/>
                  </a:lnTo>
                  <a:lnTo>
                    <a:pt x="189" y="0"/>
                  </a:lnTo>
                  <a:lnTo>
                    <a:pt x="174" y="0"/>
                  </a:lnTo>
                  <a:lnTo>
                    <a:pt x="158" y="1"/>
                  </a:lnTo>
                  <a:lnTo>
                    <a:pt x="143" y="3"/>
                  </a:lnTo>
                  <a:lnTo>
                    <a:pt x="127" y="6"/>
                  </a:lnTo>
                  <a:lnTo>
                    <a:pt x="113" y="10"/>
                  </a:lnTo>
                  <a:lnTo>
                    <a:pt x="101" y="15"/>
                  </a:lnTo>
                  <a:lnTo>
                    <a:pt x="91" y="22"/>
                  </a:lnTo>
                  <a:lnTo>
                    <a:pt x="82" y="30"/>
                  </a:lnTo>
                  <a:lnTo>
                    <a:pt x="78" y="39"/>
                  </a:lnTo>
                  <a:lnTo>
                    <a:pt x="77" y="51"/>
                  </a:lnTo>
                  <a:lnTo>
                    <a:pt x="81" y="65"/>
                  </a:lnTo>
                  <a:lnTo>
                    <a:pt x="92" y="89"/>
                  </a:lnTo>
                  <a:lnTo>
                    <a:pt x="88" y="99"/>
                  </a:lnTo>
                  <a:lnTo>
                    <a:pt x="82" y="121"/>
                  </a:lnTo>
                  <a:lnTo>
                    <a:pt x="77" y="147"/>
                  </a:lnTo>
                  <a:lnTo>
                    <a:pt x="78" y="165"/>
                  </a:lnTo>
                  <a:lnTo>
                    <a:pt x="52" y="153"/>
                  </a:lnTo>
                  <a:lnTo>
                    <a:pt x="51" y="152"/>
                  </a:lnTo>
                  <a:lnTo>
                    <a:pt x="49" y="149"/>
                  </a:lnTo>
                  <a:lnTo>
                    <a:pt x="46" y="145"/>
                  </a:lnTo>
                  <a:lnTo>
                    <a:pt x="42" y="141"/>
                  </a:lnTo>
                  <a:lnTo>
                    <a:pt x="37" y="138"/>
                  </a:lnTo>
                  <a:lnTo>
                    <a:pt x="32" y="136"/>
                  </a:lnTo>
                  <a:lnTo>
                    <a:pt x="26" y="137"/>
                  </a:lnTo>
                  <a:lnTo>
                    <a:pt x="19" y="140"/>
                  </a:lnTo>
                  <a:lnTo>
                    <a:pt x="18" y="141"/>
                  </a:lnTo>
                  <a:lnTo>
                    <a:pt x="13" y="145"/>
                  </a:lnTo>
                  <a:lnTo>
                    <a:pt x="10" y="151"/>
                  </a:lnTo>
                  <a:lnTo>
                    <a:pt x="7" y="160"/>
                  </a:lnTo>
                  <a:lnTo>
                    <a:pt x="7" y="172"/>
                  </a:lnTo>
                  <a:lnTo>
                    <a:pt x="11" y="187"/>
                  </a:lnTo>
                  <a:lnTo>
                    <a:pt x="21" y="205"/>
                  </a:lnTo>
                  <a:lnTo>
                    <a:pt x="38" y="225"/>
                  </a:lnTo>
                  <a:lnTo>
                    <a:pt x="37" y="228"/>
                  </a:lnTo>
                  <a:lnTo>
                    <a:pt x="35" y="236"/>
                  </a:lnTo>
                  <a:lnTo>
                    <a:pt x="32" y="249"/>
                  </a:lnTo>
                  <a:lnTo>
                    <a:pt x="28" y="263"/>
                  </a:lnTo>
                  <a:lnTo>
                    <a:pt x="22" y="277"/>
                  </a:lnTo>
                  <a:lnTo>
                    <a:pt x="15" y="290"/>
                  </a:lnTo>
                  <a:lnTo>
                    <a:pt x="8" y="300"/>
                  </a:lnTo>
                  <a:lnTo>
                    <a:pt x="0" y="305"/>
                  </a:lnTo>
                  <a:lnTo>
                    <a:pt x="1" y="306"/>
                  </a:lnTo>
                  <a:lnTo>
                    <a:pt x="5" y="310"/>
                  </a:lnTo>
                  <a:lnTo>
                    <a:pt x="12" y="316"/>
                  </a:lnTo>
                  <a:lnTo>
                    <a:pt x="21" y="322"/>
                  </a:lnTo>
                  <a:lnTo>
                    <a:pt x="32" y="330"/>
                  </a:lnTo>
                  <a:lnTo>
                    <a:pt x="44" y="338"/>
                  </a:lnTo>
                  <a:lnTo>
                    <a:pt x="59" y="346"/>
                  </a:lnTo>
                  <a:lnTo>
                    <a:pt x="74" y="355"/>
                  </a:lnTo>
                  <a:lnTo>
                    <a:pt x="91" y="362"/>
                  </a:lnTo>
                  <a:lnTo>
                    <a:pt x="109" y="367"/>
                  </a:lnTo>
                  <a:lnTo>
                    <a:pt x="127" y="372"/>
                  </a:lnTo>
                  <a:lnTo>
                    <a:pt x="147" y="374"/>
                  </a:lnTo>
                  <a:lnTo>
                    <a:pt x="167" y="374"/>
                  </a:lnTo>
                  <a:lnTo>
                    <a:pt x="186" y="371"/>
                  </a:lnTo>
                  <a:lnTo>
                    <a:pt x="206" y="365"/>
                  </a:lnTo>
                  <a:lnTo>
                    <a:pt x="225" y="355"/>
                  </a:lnTo>
                  <a:lnTo>
                    <a:pt x="224" y="354"/>
                  </a:lnTo>
                  <a:lnTo>
                    <a:pt x="223" y="350"/>
                  </a:lnTo>
                  <a:lnTo>
                    <a:pt x="225" y="345"/>
                  </a:lnTo>
                  <a:lnTo>
                    <a:pt x="230" y="337"/>
                  </a:lnTo>
                  <a:lnTo>
                    <a:pt x="231" y="335"/>
                  </a:lnTo>
                  <a:lnTo>
                    <a:pt x="234" y="328"/>
                  </a:lnTo>
                  <a:lnTo>
                    <a:pt x="237" y="317"/>
                  </a:lnTo>
                  <a:lnTo>
                    <a:pt x="239" y="301"/>
                  </a:lnTo>
                  <a:lnTo>
                    <a:pt x="242" y="299"/>
                  </a:lnTo>
                  <a:lnTo>
                    <a:pt x="249" y="292"/>
                  </a:lnTo>
                  <a:lnTo>
                    <a:pt x="257" y="282"/>
                  </a:lnTo>
                  <a:lnTo>
                    <a:pt x="265" y="267"/>
                  </a:lnTo>
                  <a:lnTo>
                    <a:pt x="273" y="249"/>
                  </a:lnTo>
                  <a:lnTo>
                    <a:pt x="277" y="228"/>
                  </a:lnTo>
                  <a:lnTo>
                    <a:pt x="277" y="205"/>
                  </a:lnTo>
                  <a:lnTo>
                    <a:pt x="271" y="179"/>
                  </a:lnTo>
                  <a:lnTo>
                    <a:pt x="273" y="173"/>
                  </a:lnTo>
                  <a:lnTo>
                    <a:pt x="279" y="155"/>
                  </a:lnTo>
                  <a:lnTo>
                    <a:pt x="284" y="130"/>
                  </a:lnTo>
                  <a:lnTo>
                    <a:pt x="287" y="101"/>
                  </a:lnTo>
                  <a:lnTo>
                    <a:pt x="286" y="70"/>
                  </a:lnTo>
                  <a:lnTo>
                    <a:pt x="276" y="41"/>
                  </a:lnTo>
                  <a:lnTo>
                    <a:pt x="259" y="16"/>
                  </a:lnTo>
                  <a:lnTo>
                    <a:pt x="230" y="1"/>
                  </a:lnTo>
                  <a:close/>
                </a:path>
              </a:pathLst>
            </a:custGeom>
            <a:solidFill>
              <a:srgbClr val="FFC9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19" name="Freeform 59">
              <a:extLst>
                <a:ext uri="{FF2B5EF4-FFF2-40B4-BE49-F238E27FC236}">
                  <a16:creationId xmlns:a16="http://schemas.microsoft.com/office/drawing/2014/main" id="{4DF9C255-FAAA-4086-B606-C101FE96118C}"/>
                </a:ext>
              </a:extLst>
            </p:cNvPr>
            <p:cNvSpPr>
              <a:spLocks/>
            </p:cNvSpPr>
            <p:nvPr/>
          </p:nvSpPr>
          <p:spPr bwMode="auto">
            <a:xfrm>
              <a:off x="3016" y="1946"/>
              <a:ext cx="165" cy="136"/>
            </a:xfrm>
            <a:custGeom>
              <a:avLst/>
              <a:gdLst>
                <a:gd name="T0" fmla="*/ 0 w 165"/>
                <a:gd name="T1" fmla="*/ 0 h 136"/>
                <a:gd name="T2" fmla="*/ 0 w 165"/>
                <a:gd name="T3" fmla="*/ 7 h 136"/>
                <a:gd name="T4" fmla="*/ 0 w 165"/>
                <a:gd name="T5" fmla="*/ 21 h 136"/>
                <a:gd name="T6" fmla="*/ 2 w 165"/>
                <a:gd name="T7" fmla="*/ 43 h 136"/>
                <a:gd name="T8" fmla="*/ 7 w 165"/>
                <a:gd name="T9" fmla="*/ 66 h 136"/>
                <a:gd name="T10" fmla="*/ 16 w 165"/>
                <a:gd name="T11" fmla="*/ 91 h 136"/>
                <a:gd name="T12" fmla="*/ 32 w 165"/>
                <a:gd name="T13" fmla="*/ 113 h 136"/>
                <a:gd name="T14" fmla="*/ 57 w 165"/>
                <a:gd name="T15" fmla="*/ 129 h 136"/>
                <a:gd name="T16" fmla="*/ 91 w 165"/>
                <a:gd name="T17" fmla="*/ 136 h 136"/>
                <a:gd name="T18" fmla="*/ 93 w 165"/>
                <a:gd name="T19" fmla="*/ 136 h 136"/>
                <a:gd name="T20" fmla="*/ 99 w 165"/>
                <a:gd name="T21" fmla="*/ 136 h 136"/>
                <a:gd name="T22" fmla="*/ 109 w 165"/>
                <a:gd name="T23" fmla="*/ 135 h 136"/>
                <a:gd name="T24" fmla="*/ 120 w 165"/>
                <a:gd name="T25" fmla="*/ 133 h 136"/>
                <a:gd name="T26" fmla="*/ 132 w 165"/>
                <a:gd name="T27" fmla="*/ 131 h 136"/>
                <a:gd name="T28" fmla="*/ 143 w 165"/>
                <a:gd name="T29" fmla="*/ 126 h 136"/>
                <a:gd name="T30" fmla="*/ 156 w 165"/>
                <a:gd name="T31" fmla="*/ 119 h 136"/>
                <a:gd name="T32" fmla="*/ 165 w 165"/>
                <a:gd name="T33" fmla="*/ 109 h 136"/>
                <a:gd name="T34" fmla="*/ 162 w 165"/>
                <a:gd name="T35" fmla="*/ 109 h 136"/>
                <a:gd name="T36" fmla="*/ 154 w 165"/>
                <a:gd name="T37" fmla="*/ 109 h 136"/>
                <a:gd name="T38" fmla="*/ 142 w 165"/>
                <a:gd name="T39" fmla="*/ 109 h 136"/>
                <a:gd name="T40" fmla="*/ 130 w 165"/>
                <a:gd name="T41" fmla="*/ 107 h 136"/>
                <a:gd name="T42" fmla="*/ 117 w 165"/>
                <a:gd name="T43" fmla="*/ 104 h 136"/>
                <a:gd name="T44" fmla="*/ 104 w 165"/>
                <a:gd name="T45" fmla="*/ 99 h 136"/>
                <a:gd name="T46" fmla="*/ 96 w 165"/>
                <a:gd name="T47" fmla="*/ 92 h 136"/>
                <a:gd name="T48" fmla="*/ 92 w 165"/>
                <a:gd name="T49" fmla="*/ 82 h 136"/>
                <a:gd name="T50" fmla="*/ 90 w 165"/>
                <a:gd name="T51" fmla="*/ 84 h 136"/>
                <a:gd name="T52" fmla="*/ 84 w 165"/>
                <a:gd name="T53" fmla="*/ 88 h 136"/>
                <a:gd name="T54" fmla="*/ 76 w 165"/>
                <a:gd name="T55" fmla="*/ 92 h 136"/>
                <a:gd name="T56" fmla="*/ 63 w 165"/>
                <a:gd name="T57" fmla="*/ 92 h 136"/>
                <a:gd name="T58" fmla="*/ 50 w 165"/>
                <a:gd name="T59" fmla="*/ 86 h 136"/>
                <a:gd name="T60" fmla="*/ 34 w 165"/>
                <a:gd name="T61" fmla="*/ 70 h 136"/>
                <a:gd name="T62" fmla="*/ 17 w 165"/>
                <a:gd name="T63" fmla="*/ 43 h 136"/>
                <a:gd name="T64" fmla="*/ 0 w 165"/>
                <a:gd name="T65" fmla="*/ 0 h 1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5" h="136">
                  <a:moveTo>
                    <a:pt x="0" y="0"/>
                  </a:moveTo>
                  <a:lnTo>
                    <a:pt x="0" y="7"/>
                  </a:lnTo>
                  <a:lnTo>
                    <a:pt x="0" y="21"/>
                  </a:lnTo>
                  <a:lnTo>
                    <a:pt x="2" y="43"/>
                  </a:lnTo>
                  <a:lnTo>
                    <a:pt x="7" y="66"/>
                  </a:lnTo>
                  <a:lnTo>
                    <a:pt x="16" y="91"/>
                  </a:lnTo>
                  <a:lnTo>
                    <a:pt x="32" y="113"/>
                  </a:lnTo>
                  <a:lnTo>
                    <a:pt x="57" y="129"/>
                  </a:lnTo>
                  <a:lnTo>
                    <a:pt x="91" y="136"/>
                  </a:lnTo>
                  <a:lnTo>
                    <a:pt x="93" y="136"/>
                  </a:lnTo>
                  <a:lnTo>
                    <a:pt x="99" y="136"/>
                  </a:lnTo>
                  <a:lnTo>
                    <a:pt x="109" y="135"/>
                  </a:lnTo>
                  <a:lnTo>
                    <a:pt x="120" y="133"/>
                  </a:lnTo>
                  <a:lnTo>
                    <a:pt x="132" y="131"/>
                  </a:lnTo>
                  <a:lnTo>
                    <a:pt x="143" y="126"/>
                  </a:lnTo>
                  <a:lnTo>
                    <a:pt x="156" y="119"/>
                  </a:lnTo>
                  <a:lnTo>
                    <a:pt x="165" y="109"/>
                  </a:lnTo>
                  <a:lnTo>
                    <a:pt x="162" y="109"/>
                  </a:lnTo>
                  <a:lnTo>
                    <a:pt x="154" y="109"/>
                  </a:lnTo>
                  <a:lnTo>
                    <a:pt x="142" y="109"/>
                  </a:lnTo>
                  <a:lnTo>
                    <a:pt x="130" y="107"/>
                  </a:lnTo>
                  <a:lnTo>
                    <a:pt x="117" y="104"/>
                  </a:lnTo>
                  <a:lnTo>
                    <a:pt x="104" y="99"/>
                  </a:lnTo>
                  <a:lnTo>
                    <a:pt x="96" y="92"/>
                  </a:lnTo>
                  <a:lnTo>
                    <a:pt x="92" y="82"/>
                  </a:lnTo>
                  <a:lnTo>
                    <a:pt x="90" y="84"/>
                  </a:lnTo>
                  <a:lnTo>
                    <a:pt x="84" y="88"/>
                  </a:lnTo>
                  <a:lnTo>
                    <a:pt x="76" y="92"/>
                  </a:lnTo>
                  <a:lnTo>
                    <a:pt x="63" y="92"/>
                  </a:lnTo>
                  <a:lnTo>
                    <a:pt x="50" y="86"/>
                  </a:lnTo>
                  <a:lnTo>
                    <a:pt x="34" y="70"/>
                  </a:lnTo>
                  <a:lnTo>
                    <a:pt x="17" y="43"/>
                  </a:lnTo>
                  <a:lnTo>
                    <a:pt x="0" y="0"/>
                  </a:lnTo>
                  <a:close/>
                </a:path>
              </a:pathLst>
            </a:custGeom>
            <a:solidFill>
              <a:srgbClr val="E59E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20" name="Freeform 60">
              <a:extLst>
                <a:ext uri="{FF2B5EF4-FFF2-40B4-BE49-F238E27FC236}">
                  <a16:creationId xmlns:a16="http://schemas.microsoft.com/office/drawing/2014/main" id="{1EEBF4CE-5F1F-452E-B74E-12CF898DA1E6}"/>
                </a:ext>
              </a:extLst>
            </p:cNvPr>
            <p:cNvSpPr>
              <a:spLocks/>
            </p:cNvSpPr>
            <p:nvPr/>
          </p:nvSpPr>
          <p:spPr bwMode="auto">
            <a:xfrm>
              <a:off x="3064" y="1945"/>
              <a:ext cx="53" cy="17"/>
            </a:xfrm>
            <a:custGeom>
              <a:avLst/>
              <a:gdLst>
                <a:gd name="T0" fmla="*/ 0 w 53"/>
                <a:gd name="T1" fmla="*/ 0 h 17"/>
                <a:gd name="T2" fmla="*/ 0 w 53"/>
                <a:gd name="T3" fmla="*/ 1 h 17"/>
                <a:gd name="T4" fmla="*/ 2 w 53"/>
                <a:gd name="T5" fmla="*/ 4 h 17"/>
                <a:gd name="T6" fmla="*/ 4 w 53"/>
                <a:gd name="T7" fmla="*/ 9 h 17"/>
                <a:gd name="T8" fmla="*/ 9 w 53"/>
                <a:gd name="T9" fmla="*/ 13 h 17"/>
                <a:gd name="T10" fmla="*/ 15 w 53"/>
                <a:gd name="T11" fmla="*/ 16 h 17"/>
                <a:gd name="T12" fmla="*/ 25 w 53"/>
                <a:gd name="T13" fmla="*/ 17 h 17"/>
                <a:gd name="T14" fmla="*/ 38 w 53"/>
                <a:gd name="T15" fmla="*/ 14 h 17"/>
                <a:gd name="T16" fmla="*/ 53 w 53"/>
                <a:gd name="T17" fmla="*/ 7 h 17"/>
                <a:gd name="T18" fmla="*/ 51 w 53"/>
                <a:gd name="T19" fmla="*/ 7 h 17"/>
                <a:gd name="T20" fmla="*/ 47 w 53"/>
                <a:gd name="T21" fmla="*/ 7 h 17"/>
                <a:gd name="T22" fmla="*/ 41 w 53"/>
                <a:gd name="T23" fmla="*/ 7 h 17"/>
                <a:gd name="T24" fmla="*/ 33 w 53"/>
                <a:gd name="T25" fmla="*/ 7 h 17"/>
                <a:gd name="T26" fmla="*/ 24 w 53"/>
                <a:gd name="T27" fmla="*/ 7 h 17"/>
                <a:gd name="T28" fmla="*/ 14 w 53"/>
                <a:gd name="T29" fmla="*/ 5 h 17"/>
                <a:gd name="T30" fmla="*/ 7 w 53"/>
                <a:gd name="T31" fmla="*/ 3 h 17"/>
                <a:gd name="T32" fmla="*/ 0 w 53"/>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7">
                  <a:moveTo>
                    <a:pt x="0" y="0"/>
                  </a:moveTo>
                  <a:lnTo>
                    <a:pt x="0" y="1"/>
                  </a:lnTo>
                  <a:lnTo>
                    <a:pt x="2" y="4"/>
                  </a:lnTo>
                  <a:lnTo>
                    <a:pt x="4" y="9"/>
                  </a:lnTo>
                  <a:lnTo>
                    <a:pt x="9" y="13"/>
                  </a:lnTo>
                  <a:lnTo>
                    <a:pt x="15" y="16"/>
                  </a:lnTo>
                  <a:lnTo>
                    <a:pt x="25" y="17"/>
                  </a:lnTo>
                  <a:lnTo>
                    <a:pt x="38" y="14"/>
                  </a:lnTo>
                  <a:lnTo>
                    <a:pt x="53" y="7"/>
                  </a:lnTo>
                  <a:lnTo>
                    <a:pt x="51" y="7"/>
                  </a:lnTo>
                  <a:lnTo>
                    <a:pt x="47" y="7"/>
                  </a:lnTo>
                  <a:lnTo>
                    <a:pt x="41" y="7"/>
                  </a:lnTo>
                  <a:lnTo>
                    <a:pt x="33" y="7"/>
                  </a:lnTo>
                  <a:lnTo>
                    <a:pt x="24" y="7"/>
                  </a:lnTo>
                  <a:lnTo>
                    <a:pt x="14" y="5"/>
                  </a:lnTo>
                  <a:lnTo>
                    <a:pt x="7" y="3"/>
                  </a:lnTo>
                  <a:lnTo>
                    <a:pt x="0" y="0"/>
                  </a:lnTo>
                  <a:close/>
                </a:path>
              </a:pathLst>
            </a:custGeom>
            <a:solidFill>
              <a:srgbClr val="E59E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21" name="Freeform 61">
              <a:extLst>
                <a:ext uri="{FF2B5EF4-FFF2-40B4-BE49-F238E27FC236}">
                  <a16:creationId xmlns:a16="http://schemas.microsoft.com/office/drawing/2014/main" id="{6EEED15D-1667-49CA-A360-D0BE78CBB5E5}"/>
                </a:ext>
              </a:extLst>
            </p:cNvPr>
            <p:cNvSpPr>
              <a:spLocks/>
            </p:cNvSpPr>
            <p:nvPr/>
          </p:nvSpPr>
          <p:spPr bwMode="auto">
            <a:xfrm>
              <a:off x="3139" y="1957"/>
              <a:ext cx="51" cy="20"/>
            </a:xfrm>
            <a:custGeom>
              <a:avLst/>
              <a:gdLst>
                <a:gd name="T0" fmla="*/ 0 w 51"/>
                <a:gd name="T1" fmla="*/ 2 h 20"/>
                <a:gd name="T2" fmla="*/ 1 w 51"/>
                <a:gd name="T3" fmla="*/ 4 h 20"/>
                <a:gd name="T4" fmla="*/ 4 w 51"/>
                <a:gd name="T5" fmla="*/ 8 h 20"/>
                <a:gd name="T6" fmla="*/ 9 w 51"/>
                <a:gd name="T7" fmla="*/ 12 h 20"/>
                <a:gd name="T8" fmla="*/ 16 w 51"/>
                <a:gd name="T9" fmla="*/ 17 h 20"/>
                <a:gd name="T10" fmla="*/ 24 w 51"/>
                <a:gd name="T11" fmla="*/ 20 h 20"/>
                <a:gd name="T12" fmla="*/ 33 w 51"/>
                <a:gd name="T13" fmla="*/ 20 h 20"/>
                <a:gd name="T14" fmla="*/ 42 w 51"/>
                <a:gd name="T15" fmla="*/ 15 h 20"/>
                <a:gd name="T16" fmla="*/ 51 w 51"/>
                <a:gd name="T17" fmla="*/ 5 h 20"/>
                <a:gd name="T18" fmla="*/ 50 w 51"/>
                <a:gd name="T19" fmla="*/ 5 h 20"/>
                <a:gd name="T20" fmla="*/ 46 w 51"/>
                <a:gd name="T21" fmla="*/ 4 h 20"/>
                <a:gd name="T22" fmla="*/ 41 w 51"/>
                <a:gd name="T23" fmla="*/ 2 h 20"/>
                <a:gd name="T24" fmla="*/ 34 w 51"/>
                <a:gd name="T25" fmla="*/ 1 h 20"/>
                <a:gd name="T26" fmla="*/ 26 w 51"/>
                <a:gd name="T27" fmla="*/ 0 h 20"/>
                <a:gd name="T28" fmla="*/ 17 w 51"/>
                <a:gd name="T29" fmla="*/ 0 h 20"/>
                <a:gd name="T30" fmla="*/ 8 w 51"/>
                <a:gd name="T31" fmla="*/ 0 h 20"/>
                <a:gd name="T32" fmla="*/ 0 w 51"/>
                <a:gd name="T33" fmla="*/ 2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1" h="20">
                  <a:moveTo>
                    <a:pt x="0" y="2"/>
                  </a:moveTo>
                  <a:lnTo>
                    <a:pt x="1" y="4"/>
                  </a:lnTo>
                  <a:lnTo>
                    <a:pt x="4" y="8"/>
                  </a:lnTo>
                  <a:lnTo>
                    <a:pt x="9" y="12"/>
                  </a:lnTo>
                  <a:lnTo>
                    <a:pt x="16" y="17"/>
                  </a:lnTo>
                  <a:lnTo>
                    <a:pt x="24" y="20"/>
                  </a:lnTo>
                  <a:lnTo>
                    <a:pt x="33" y="20"/>
                  </a:lnTo>
                  <a:lnTo>
                    <a:pt x="42" y="15"/>
                  </a:lnTo>
                  <a:lnTo>
                    <a:pt x="51" y="5"/>
                  </a:lnTo>
                  <a:lnTo>
                    <a:pt x="50" y="5"/>
                  </a:lnTo>
                  <a:lnTo>
                    <a:pt x="46" y="4"/>
                  </a:lnTo>
                  <a:lnTo>
                    <a:pt x="41" y="2"/>
                  </a:lnTo>
                  <a:lnTo>
                    <a:pt x="34" y="1"/>
                  </a:lnTo>
                  <a:lnTo>
                    <a:pt x="26" y="0"/>
                  </a:lnTo>
                  <a:lnTo>
                    <a:pt x="17" y="0"/>
                  </a:lnTo>
                  <a:lnTo>
                    <a:pt x="8" y="0"/>
                  </a:lnTo>
                  <a:lnTo>
                    <a:pt x="0" y="2"/>
                  </a:lnTo>
                  <a:close/>
                </a:path>
              </a:pathLst>
            </a:custGeom>
            <a:solidFill>
              <a:srgbClr val="E59E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22" name="Freeform 62">
              <a:extLst>
                <a:ext uri="{FF2B5EF4-FFF2-40B4-BE49-F238E27FC236}">
                  <a16:creationId xmlns:a16="http://schemas.microsoft.com/office/drawing/2014/main" id="{82DD9F78-ABB9-4476-85F8-6AB9876F94C0}"/>
                </a:ext>
              </a:extLst>
            </p:cNvPr>
            <p:cNvSpPr>
              <a:spLocks/>
            </p:cNvSpPr>
            <p:nvPr/>
          </p:nvSpPr>
          <p:spPr bwMode="auto">
            <a:xfrm>
              <a:off x="3123" y="1853"/>
              <a:ext cx="40" cy="45"/>
            </a:xfrm>
            <a:custGeom>
              <a:avLst/>
              <a:gdLst>
                <a:gd name="T0" fmla="*/ 11 w 40"/>
                <a:gd name="T1" fmla="*/ 0 h 45"/>
                <a:gd name="T2" fmla="*/ 13 w 40"/>
                <a:gd name="T3" fmla="*/ 1 h 45"/>
                <a:gd name="T4" fmla="*/ 17 w 40"/>
                <a:gd name="T5" fmla="*/ 3 h 45"/>
                <a:gd name="T6" fmla="*/ 24 w 40"/>
                <a:gd name="T7" fmla="*/ 7 h 45"/>
                <a:gd name="T8" fmla="*/ 30 w 40"/>
                <a:gd name="T9" fmla="*/ 13 h 45"/>
                <a:gd name="T10" fmla="*/ 36 w 40"/>
                <a:gd name="T11" fmla="*/ 19 h 45"/>
                <a:gd name="T12" fmla="*/ 40 w 40"/>
                <a:gd name="T13" fmla="*/ 28 h 45"/>
                <a:gd name="T14" fmla="*/ 40 w 40"/>
                <a:gd name="T15" fmla="*/ 36 h 45"/>
                <a:gd name="T16" fmla="*/ 35 w 40"/>
                <a:gd name="T17" fmla="*/ 45 h 45"/>
                <a:gd name="T18" fmla="*/ 34 w 40"/>
                <a:gd name="T19" fmla="*/ 44 h 45"/>
                <a:gd name="T20" fmla="*/ 32 w 40"/>
                <a:gd name="T21" fmla="*/ 42 h 45"/>
                <a:gd name="T22" fmla="*/ 28 w 40"/>
                <a:gd name="T23" fmla="*/ 39 h 45"/>
                <a:gd name="T24" fmla="*/ 23 w 40"/>
                <a:gd name="T25" fmla="*/ 36 h 45"/>
                <a:gd name="T26" fmla="*/ 17 w 40"/>
                <a:gd name="T27" fmla="*/ 33 h 45"/>
                <a:gd name="T28" fmla="*/ 12 w 40"/>
                <a:gd name="T29" fmla="*/ 31 h 45"/>
                <a:gd name="T30" fmla="*/ 6 w 40"/>
                <a:gd name="T31" fmla="*/ 30 h 45"/>
                <a:gd name="T32" fmla="*/ 0 w 40"/>
                <a:gd name="T33" fmla="*/ 30 h 45"/>
                <a:gd name="T34" fmla="*/ 5 w 40"/>
                <a:gd name="T35" fmla="*/ 27 h 45"/>
                <a:gd name="T36" fmla="*/ 11 w 40"/>
                <a:gd name="T37" fmla="*/ 19 h 45"/>
                <a:gd name="T38" fmla="*/ 15 w 40"/>
                <a:gd name="T39" fmla="*/ 9 h 45"/>
                <a:gd name="T40" fmla="*/ 11 w 40"/>
                <a:gd name="T41" fmla="*/ 0 h 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 h="45">
                  <a:moveTo>
                    <a:pt x="11" y="0"/>
                  </a:moveTo>
                  <a:lnTo>
                    <a:pt x="13" y="1"/>
                  </a:lnTo>
                  <a:lnTo>
                    <a:pt x="17" y="3"/>
                  </a:lnTo>
                  <a:lnTo>
                    <a:pt x="24" y="7"/>
                  </a:lnTo>
                  <a:lnTo>
                    <a:pt x="30" y="13"/>
                  </a:lnTo>
                  <a:lnTo>
                    <a:pt x="36" y="19"/>
                  </a:lnTo>
                  <a:lnTo>
                    <a:pt x="40" y="28"/>
                  </a:lnTo>
                  <a:lnTo>
                    <a:pt x="40" y="36"/>
                  </a:lnTo>
                  <a:lnTo>
                    <a:pt x="35" y="45"/>
                  </a:lnTo>
                  <a:lnTo>
                    <a:pt x="34" y="44"/>
                  </a:lnTo>
                  <a:lnTo>
                    <a:pt x="32" y="42"/>
                  </a:lnTo>
                  <a:lnTo>
                    <a:pt x="28" y="39"/>
                  </a:lnTo>
                  <a:lnTo>
                    <a:pt x="23" y="36"/>
                  </a:lnTo>
                  <a:lnTo>
                    <a:pt x="17" y="33"/>
                  </a:lnTo>
                  <a:lnTo>
                    <a:pt x="12" y="31"/>
                  </a:lnTo>
                  <a:lnTo>
                    <a:pt x="6" y="30"/>
                  </a:lnTo>
                  <a:lnTo>
                    <a:pt x="0" y="30"/>
                  </a:lnTo>
                  <a:lnTo>
                    <a:pt x="5" y="27"/>
                  </a:lnTo>
                  <a:lnTo>
                    <a:pt x="11" y="19"/>
                  </a:lnTo>
                  <a:lnTo>
                    <a:pt x="15" y="9"/>
                  </a:lnTo>
                  <a:lnTo>
                    <a:pt x="11" y="0"/>
                  </a:lnTo>
                  <a:close/>
                </a:path>
              </a:pathLst>
            </a:custGeom>
            <a:solidFill>
              <a:srgbClr val="E59E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23" name="Freeform 63">
              <a:extLst>
                <a:ext uri="{FF2B5EF4-FFF2-40B4-BE49-F238E27FC236}">
                  <a16:creationId xmlns:a16="http://schemas.microsoft.com/office/drawing/2014/main" id="{675DD3D0-07EC-4751-BD9E-D45C5DDADC34}"/>
                </a:ext>
              </a:extLst>
            </p:cNvPr>
            <p:cNvSpPr>
              <a:spLocks/>
            </p:cNvSpPr>
            <p:nvPr/>
          </p:nvSpPr>
          <p:spPr bwMode="auto">
            <a:xfrm>
              <a:off x="3189" y="1864"/>
              <a:ext cx="30" cy="39"/>
            </a:xfrm>
            <a:custGeom>
              <a:avLst/>
              <a:gdLst>
                <a:gd name="T0" fmla="*/ 1 w 30"/>
                <a:gd name="T1" fmla="*/ 39 h 39"/>
                <a:gd name="T2" fmla="*/ 1 w 30"/>
                <a:gd name="T3" fmla="*/ 37 h 39"/>
                <a:gd name="T4" fmla="*/ 0 w 30"/>
                <a:gd name="T5" fmla="*/ 33 h 39"/>
                <a:gd name="T6" fmla="*/ 0 w 30"/>
                <a:gd name="T7" fmla="*/ 28 h 39"/>
                <a:gd name="T8" fmla="*/ 1 w 30"/>
                <a:gd name="T9" fmla="*/ 21 h 39"/>
                <a:gd name="T10" fmla="*/ 3 w 30"/>
                <a:gd name="T11" fmla="*/ 13 h 39"/>
                <a:gd name="T12" fmla="*/ 7 w 30"/>
                <a:gd name="T13" fmla="*/ 7 h 39"/>
                <a:gd name="T14" fmla="*/ 15 w 30"/>
                <a:gd name="T15" fmla="*/ 2 h 39"/>
                <a:gd name="T16" fmla="*/ 26 w 30"/>
                <a:gd name="T17" fmla="*/ 0 h 39"/>
                <a:gd name="T18" fmla="*/ 27 w 30"/>
                <a:gd name="T19" fmla="*/ 1 h 39"/>
                <a:gd name="T20" fmla="*/ 28 w 30"/>
                <a:gd name="T21" fmla="*/ 5 h 39"/>
                <a:gd name="T22" fmla="*/ 30 w 30"/>
                <a:gd name="T23" fmla="*/ 10 h 39"/>
                <a:gd name="T24" fmla="*/ 30 w 30"/>
                <a:gd name="T25" fmla="*/ 18 h 39"/>
                <a:gd name="T26" fmla="*/ 28 w 30"/>
                <a:gd name="T27" fmla="*/ 24 h 39"/>
                <a:gd name="T28" fmla="*/ 24 w 30"/>
                <a:gd name="T29" fmla="*/ 31 h 39"/>
                <a:gd name="T30" fmla="*/ 15 w 30"/>
                <a:gd name="T31" fmla="*/ 36 h 39"/>
                <a:gd name="T32" fmla="*/ 1 w 30"/>
                <a:gd name="T33" fmla="*/ 39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0" h="39">
                  <a:moveTo>
                    <a:pt x="1" y="39"/>
                  </a:moveTo>
                  <a:lnTo>
                    <a:pt x="1" y="37"/>
                  </a:lnTo>
                  <a:lnTo>
                    <a:pt x="0" y="33"/>
                  </a:lnTo>
                  <a:lnTo>
                    <a:pt x="0" y="28"/>
                  </a:lnTo>
                  <a:lnTo>
                    <a:pt x="1" y="21"/>
                  </a:lnTo>
                  <a:lnTo>
                    <a:pt x="3" y="13"/>
                  </a:lnTo>
                  <a:lnTo>
                    <a:pt x="7" y="7"/>
                  </a:lnTo>
                  <a:lnTo>
                    <a:pt x="15" y="2"/>
                  </a:lnTo>
                  <a:lnTo>
                    <a:pt x="26" y="0"/>
                  </a:lnTo>
                  <a:lnTo>
                    <a:pt x="27" y="1"/>
                  </a:lnTo>
                  <a:lnTo>
                    <a:pt x="28" y="5"/>
                  </a:lnTo>
                  <a:lnTo>
                    <a:pt x="30" y="10"/>
                  </a:lnTo>
                  <a:lnTo>
                    <a:pt x="30" y="18"/>
                  </a:lnTo>
                  <a:lnTo>
                    <a:pt x="28" y="24"/>
                  </a:lnTo>
                  <a:lnTo>
                    <a:pt x="24" y="31"/>
                  </a:lnTo>
                  <a:lnTo>
                    <a:pt x="15" y="36"/>
                  </a:lnTo>
                  <a:lnTo>
                    <a:pt x="1" y="39"/>
                  </a:lnTo>
                  <a:close/>
                </a:path>
              </a:pathLst>
            </a:custGeom>
            <a:solidFill>
              <a:srgbClr val="E59E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24" name="Freeform 64">
              <a:extLst>
                <a:ext uri="{FF2B5EF4-FFF2-40B4-BE49-F238E27FC236}">
                  <a16:creationId xmlns:a16="http://schemas.microsoft.com/office/drawing/2014/main" id="{5B585E54-1F48-469C-8111-4AFC7956A69C}"/>
                </a:ext>
              </a:extLst>
            </p:cNvPr>
            <p:cNvSpPr>
              <a:spLocks/>
            </p:cNvSpPr>
            <p:nvPr/>
          </p:nvSpPr>
          <p:spPr bwMode="auto">
            <a:xfrm>
              <a:off x="2922" y="2163"/>
              <a:ext cx="267" cy="446"/>
            </a:xfrm>
            <a:custGeom>
              <a:avLst/>
              <a:gdLst>
                <a:gd name="T0" fmla="*/ 13 w 267"/>
                <a:gd name="T1" fmla="*/ 210 h 446"/>
                <a:gd name="T2" fmla="*/ 29 w 267"/>
                <a:gd name="T3" fmla="*/ 173 h 446"/>
                <a:gd name="T4" fmla="*/ 45 w 267"/>
                <a:gd name="T5" fmla="*/ 111 h 446"/>
                <a:gd name="T6" fmla="*/ 50 w 267"/>
                <a:gd name="T7" fmla="*/ 38 h 446"/>
                <a:gd name="T8" fmla="*/ 46 w 267"/>
                <a:gd name="T9" fmla="*/ 5 h 446"/>
                <a:gd name="T10" fmla="*/ 63 w 267"/>
                <a:gd name="T11" fmla="*/ 45 h 446"/>
                <a:gd name="T12" fmla="*/ 78 w 267"/>
                <a:gd name="T13" fmla="*/ 112 h 446"/>
                <a:gd name="T14" fmla="*/ 73 w 267"/>
                <a:gd name="T15" fmla="*/ 195 h 446"/>
                <a:gd name="T16" fmla="*/ 55 w 267"/>
                <a:gd name="T17" fmla="*/ 242 h 446"/>
                <a:gd name="T18" fmla="*/ 42 w 267"/>
                <a:gd name="T19" fmla="*/ 271 h 446"/>
                <a:gd name="T20" fmla="*/ 40 w 267"/>
                <a:gd name="T21" fmla="*/ 311 h 446"/>
                <a:gd name="T22" fmla="*/ 69 w 267"/>
                <a:gd name="T23" fmla="*/ 346 h 446"/>
                <a:gd name="T24" fmla="*/ 104 w 267"/>
                <a:gd name="T25" fmla="*/ 356 h 446"/>
                <a:gd name="T26" fmla="*/ 113 w 267"/>
                <a:gd name="T27" fmla="*/ 359 h 446"/>
                <a:gd name="T28" fmla="*/ 130 w 267"/>
                <a:gd name="T29" fmla="*/ 361 h 446"/>
                <a:gd name="T30" fmla="*/ 152 w 267"/>
                <a:gd name="T31" fmla="*/ 363 h 446"/>
                <a:gd name="T32" fmla="*/ 177 w 267"/>
                <a:gd name="T33" fmla="*/ 361 h 446"/>
                <a:gd name="T34" fmla="*/ 205 w 267"/>
                <a:gd name="T35" fmla="*/ 354 h 446"/>
                <a:gd name="T36" fmla="*/ 231 w 267"/>
                <a:gd name="T37" fmla="*/ 339 h 446"/>
                <a:gd name="T38" fmla="*/ 256 w 267"/>
                <a:gd name="T39" fmla="*/ 316 h 446"/>
                <a:gd name="T40" fmla="*/ 267 w 267"/>
                <a:gd name="T41" fmla="*/ 302 h 446"/>
                <a:gd name="T42" fmla="*/ 264 w 267"/>
                <a:gd name="T43" fmla="*/ 317 h 446"/>
                <a:gd name="T44" fmla="*/ 257 w 267"/>
                <a:gd name="T45" fmla="*/ 343 h 446"/>
                <a:gd name="T46" fmla="*/ 245 w 267"/>
                <a:gd name="T47" fmla="*/ 372 h 446"/>
                <a:gd name="T48" fmla="*/ 225 w 267"/>
                <a:gd name="T49" fmla="*/ 402 h 446"/>
                <a:gd name="T50" fmla="*/ 197 w 267"/>
                <a:gd name="T51" fmla="*/ 428 h 446"/>
                <a:gd name="T52" fmla="*/ 160 w 267"/>
                <a:gd name="T53" fmla="*/ 443 h 446"/>
                <a:gd name="T54" fmla="*/ 113 w 267"/>
                <a:gd name="T55" fmla="*/ 444 h 446"/>
                <a:gd name="T56" fmla="*/ 79 w 267"/>
                <a:gd name="T57" fmla="*/ 438 h 446"/>
                <a:gd name="T58" fmla="*/ 48 w 267"/>
                <a:gd name="T59" fmla="*/ 431 h 446"/>
                <a:gd name="T60" fmla="*/ 12 w 267"/>
                <a:gd name="T61" fmla="*/ 391 h 446"/>
                <a:gd name="T62" fmla="*/ 0 w 267"/>
                <a:gd name="T63" fmla="*/ 294 h 4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7" h="446">
                  <a:moveTo>
                    <a:pt x="11" y="215"/>
                  </a:moveTo>
                  <a:lnTo>
                    <a:pt x="13" y="210"/>
                  </a:lnTo>
                  <a:lnTo>
                    <a:pt x="21" y="196"/>
                  </a:lnTo>
                  <a:lnTo>
                    <a:pt x="29" y="173"/>
                  </a:lnTo>
                  <a:lnTo>
                    <a:pt x="38" y="144"/>
                  </a:lnTo>
                  <a:lnTo>
                    <a:pt x="45" y="111"/>
                  </a:lnTo>
                  <a:lnTo>
                    <a:pt x="50" y="75"/>
                  </a:lnTo>
                  <a:lnTo>
                    <a:pt x="50" y="38"/>
                  </a:lnTo>
                  <a:lnTo>
                    <a:pt x="43" y="0"/>
                  </a:lnTo>
                  <a:lnTo>
                    <a:pt x="46" y="5"/>
                  </a:lnTo>
                  <a:lnTo>
                    <a:pt x="54" y="21"/>
                  </a:lnTo>
                  <a:lnTo>
                    <a:pt x="63" y="45"/>
                  </a:lnTo>
                  <a:lnTo>
                    <a:pt x="72" y="76"/>
                  </a:lnTo>
                  <a:lnTo>
                    <a:pt x="78" y="112"/>
                  </a:lnTo>
                  <a:lnTo>
                    <a:pt x="79" y="152"/>
                  </a:lnTo>
                  <a:lnTo>
                    <a:pt x="73" y="195"/>
                  </a:lnTo>
                  <a:lnTo>
                    <a:pt x="57" y="238"/>
                  </a:lnTo>
                  <a:lnTo>
                    <a:pt x="55" y="242"/>
                  </a:lnTo>
                  <a:lnTo>
                    <a:pt x="48" y="253"/>
                  </a:lnTo>
                  <a:lnTo>
                    <a:pt x="42" y="271"/>
                  </a:lnTo>
                  <a:lnTo>
                    <a:pt x="38" y="290"/>
                  </a:lnTo>
                  <a:lnTo>
                    <a:pt x="40" y="311"/>
                  </a:lnTo>
                  <a:lnTo>
                    <a:pt x="49" y="329"/>
                  </a:lnTo>
                  <a:lnTo>
                    <a:pt x="69" y="346"/>
                  </a:lnTo>
                  <a:lnTo>
                    <a:pt x="103" y="356"/>
                  </a:lnTo>
                  <a:lnTo>
                    <a:pt x="104" y="356"/>
                  </a:lnTo>
                  <a:lnTo>
                    <a:pt x="108" y="357"/>
                  </a:lnTo>
                  <a:lnTo>
                    <a:pt x="113" y="359"/>
                  </a:lnTo>
                  <a:lnTo>
                    <a:pt x="120" y="360"/>
                  </a:lnTo>
                  <a:lnTo>
                    <a:pt x="130" y="361"/>
                  </a:lnTo>
                  <a:lnTo>
                    <a:pt x="140" y="362"/>
                  </a:lnTo>
                  <a:lnTo>
                    <a:pt x="152" y="363"/>
                  </a:lnTo>
                  <a:lnTo>
                    <a:pt x="164" y="362"/>
                  </a:lnTo>
                  <a:lnTo>
                    <a:pt x="177" y="361"/>
                  </a:lnTo>
                  <a:lnTo>
                    <a:pt x="191" y="358"/>
                  </a:lnTo>
                  <a:lnTo>
                    <a:pt x="205" y="354"/>
                  </a:lnTo>
                  <a:lnTo>
                    <a:pt x="218" y="348"/>
                  </a:lnTo>
                  <a:lnTo>
                    <a:pt x="231" y="339"/>
                  </a:lnTo>
                  <a:lnTo>
                    <a:pt x="245" y="329"/>
                  </a:lnTo>
                  <a:lnTo>
                    <a:pt x="256" y="316"/>
                  </a:lnTo>
                  <a:lnTo>
                    <a:pt x="267" y="300"/>
                  </a:lnTo>
                  <a:lnTo>
                    <a:pt x="267" y="302"/>
                  </a:lnTo>
                  <a:lnTo>
                    <a:pt x="266" y="309"/>
                  </a:lnTo>
                  <a:lnTo>
                    <a:pt x="264" y="317"/>
                  </a:lnTo>
                  <a:lnTo>
                    <a:pt x="261" y="329"/>
                  </a:lnTo>
                  <a:lnTo>
                    <a:pt x="257" y="343"/>
                  </a:lnTo>
                  <a:lnTo>
                    <a:pt x="252" y="357"/>
                  </a:lnTo>
                  <a:lnTo>
                    <a:pt x="245" y="372"/>
                  </a:lnTo>
                  <a:lnTo>
                    <a:pt x="235" y="388"/>
                  </a:lnTo>
                  <a:lnTo>
                    <a:pt x="225" y="402"/>
                  </a:lnTo>
                  <a:lnTo>
                    <a:pt x="212" y="417"/>
                  </a:lnTo>
                  <a:lnTo>
                    <a:pt x="197" y="428"/>
                  </a:lnTo>
                  <a:lnTo>
                    <a:pt x="180" y="437"/>
                  </a:lnTo>
                  <a:lnTo>
                    <a:pt x="160" y="443"/>
                  </a:lnTo>
                  <a:lnTo>
                    <a:pt x="138" y="446"/>
                  </a:lnTo>
                  <a:lnTo>
                    <a:pt x="113" y="444"/>
                  </a:lnTo>
                  <a:lnTo>
                    <a:pt x="84" y="438"/>
                  </a:lnTo>
                  <a:lnTo>
                    <a:pt x="79" y="438"/>
                  </a:lnTo>
                  <a:lnTo>
                    <a:pt x="66" y="437"/>
                  </a:lnTo>
                  <a:lnTo>
                    <a:pt x="48" y="431"/>
                  </a:lnTo>
                  <a:lnTo>
                    <a:pt x="29" y="417"/>
                  </a:lnTo>
                  <a:lnTo>
                    <a:pt x="12" y="391"/>
                  </a:lnTo>
                  <a:lnTo>
                    <a:pt x="1" y="352"/>
                  </a:lnTo>
                  <a:lnTo>
                    <a:pt x="0" y="294"/>
                  </a:lnTo>
                  <a:lnTo>
                    <a:pt x="11" y="215"/>
                  </a:lnTo>
                  <a:close/>
                </a:path>
              </a:pathLst>
            </a:custGeom>
            <a:solidFill>
              <a:srgbClr val="004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25" name="Freeform 65">
              <a:extLst>
                <a:ext uri="{FF2B5EF4-FFF2-40B4-BE49-F238E27FC236}">
                  <a16:creationId xmlns:a16="http://schemas.microsoft.com/office/drawing/2014/main" id="{DE4A98C0-0D17-4A7E-A6C0-A8870C639992}"/>
                </a:ext>
              </a:extLst>
            </p:cNvPr>
            <p:cNvSpPr>
              <a:spLocks/>
            </p:cNvSpPr>
            <p:nvPr/>
          </p:nvSpPr>
          <p:spPr bwMode="auto">
            <a:xfrm>
              <a:off x="2719" y="2469"/>
              <a:ext cx="159" cy="105"/>
            </a:xfrm>
            <a:custGeom>
              <a:avLst/>
              <a:gdLst>
                <a:gd name="T0" fmla="*/ 0 w 159"/>
                <a:gd name="T1" fmla="*/ 0 h 105"/>
                <a:gd name="T2" fmla="*/ 3 w 159"/>
                <a:gd name="T3" fmla="*/ 4 h 105"/>
                <a:gd name="T4" fmla="*/ 13 w 159"/>
                <a:gd name="T5" fmla="*/ 13 h 105"/>
                <a:gd name="T6" fmla="*/ 28 w 159"/>
                <a:gd name="T7" fmla="*/ 26 h 105"/>
                <a:gd name="T8" fmla="*/ 49 w 159"/>
                <a:gd name="T9" fmla="*/ 41 h 105"/>
                <a:gd name="T10" fmla="*/ 73 w 159"/>
                <a:gd name="T11" fmla="*/ 54 h 105"/>
                <a:gd name="T12" fmla="*/ 99 w 159"/>
                <a:gd name="T13" fmla="*/ 64 h 105"/>
                <a:gd name="T14" fmla="*/ 128 w 159"/>
                <a:gd name="T15" fmla="*/ 69 h 105"/>
                <a:gd name="T16" fmla="*/ 159 w 159"/>
                <a:gd name="T17" fmla="*/ 67 h 105"/>
                <a:gd name="T18" fmla="*/ 155 w 159"/>
                <a:gd name="T19" fmla="*/ 73 h 105"/>
                <a:gd name="T20" fmla="*/ 142 w 159"/>
                <a:gd name="T21" fmla="*/ 84 h 105"/>
                <a:gd name="T22" fmla="*/ 124 w 159"/>
                <a:gd name="T23" fmla="*/ 96 h 105"/>
                <a:gd name="T24" fmla="*/ 101 w 159"/>
                <a:gd name="T25" fmla="*/ 105 h 105"/>
                <a:gd name="T26" fmla="*/ 77 w 159"/>
                <a:gd name="T27" fmla="*/ 105 h 105"/>
                <a:gd name="T28" fmla="*/ 50 w 159"/>
                <a:gd name="T29" fmla="*/ 91 h 105"/>
                <a:gd name="T30" fmla="*/ 23 w 159"/>
                <a:gd name="T31" fmla="*/ 57 h 105"/>
                <a:gd name="T32" fmla="*/ 0 w 159"/>
                <a:gd name="T33" fmla="*/ 0 h 1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9" h="105">
                  <a:moveTo>
                    <a:pt x="0" y="0"/>
                  </a:moveTo>
                  <a:lnTo>
                    <a:pt x="3" y="4"/>
                  </a:lnTo>
                  <a:lnTo>
                    <a:pt x="13" y="13"/>
                  </a:lnTo>
                  <a:lnTo>
                    <a:pt x="28" y="26"/>
                  </a:lnTo>
                  <a:lnTo>
                    <a:pt x="49" y="41"/>
                  </a:lnTo>
                  <a:lnTo>
                    <a:pt x="73" y="54"/>
                  </a:lnTo>
                  <a:lnTo>
                    <a:pt x="99" y="64"/>
                  </a:lnTo>
                  <a:lnTo>
                    <a:pt x="128" y="69"/>
                  </a:lnTo>
                  <a:lnTo>
                    <a:pt x="159" y="67"/>
                  </a:lnTo>
                  <a:lnTo>
                    <a:pt x="155" y="73"/>
                  </a:lnTo>
                  <a:lnTo>
                    <a:pt x="142" y="84"/>
                  </a:lnTo>
                  <a:lnTo>
                    <a:pt x="124" y="96"/>
                  </a:lnTo>
                  <a:lnTo>
                    <a:pt x="101" y="105"/>
                  </a:lnTo>
                  <a:lnTo>
                    <a:pt x="77" y="105"/>
                  </a:lnTo>
                  <a:lnTo>
                    <a:pt x="50" y="91"/>
                  </a:lnTo>
                  <a:lnTo>
                    <a:pt x="23" y="57"/>
                  </a:lnTo>
                  <a:lnTo>
                    <a:pt x="0" y="0"/>
                  </a:lnTo>
                  <a:close/>
                </a:path>
              </a:pathLst>
            </a:custGeom>
            <a:solidFill>
              <a:srgbClr val="004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26" name="Freeform 66">
              <a:extLst>
                <a:ext uri="{FF2B5EF4-FFF2-40B4-BE49-F238E27FC236}">
                  <a16:creationId xmlns:a16="http://schemas.microsoft.com/office/drawing/2014/main" id="{6B10CD95-D352-4419-8673-0922759CD936}"/>
                </a:ext>
              </a:extLst>
            </p:cNvPr>
            <p:cNvSpPr>
              <a:spLocks/>
            </p:cNvSpPr>
            <p:nvPr/>
          </p:nvSpPr>
          <p:spPr bwMode="auto">
            <a:xfrm>
              <a:off x="2728" y="2145"/>
              <a:ext cx="129" cy="243"/>
            </a:xfrm>
            <a:custGeom>
              <a:avLst/>
              <a:gdLst>
                <a:gd name="T0" fmla="*/ 0 w 129"/>
                <a:gd name="T1" fmla="*/ 233 h 243"/>
                <a:gd name="T2" fmla="*/ 2 w 129"/>
                <a:gd name="T3" fmla="*/ 234 h 243"/>
                <a:gd name="T4" fmla="*/ 7 w 129"/>
                <a:gd name="T5" fmla="*/ 236 h 243"/>
                <a:gd name="T6" fmla="*/ 15 w 129"/>
                <a:gd name="T7" fmla="*/ 239 h 243"/>
                <a:gd name="T8" fmla="*/ 27 w 129"/>
                <a:gd name="T9" fmla="*/ 241 h 243"/>
                <a:gd name="T10" fmla="*/ 39 w 129"/>
                <a:gd name="T11" fmla="*/ 243 h 243"/>
                <a:gd name="T12" fmla="*/ 52 w 129"/>
                <a:gd name="T13" fmla="*/ 243 h 243"/>
                <a:gd name="T14" fmla="*/ 66 w 129"/>
                <a:gd name="T15" fmla="*/ 241 h 243"/>
                <a:gd name="T16" fmla="*/ 80 w 129"/>
                <a:gd name="T17" fmla="*/ 236 h 243"/>
                <a:gd name="T18" fmla="*/ 93 w 129"/>
                <a:gd name="T19" fmla="*/ 227 h 243"/>
                <a:gd name="T20" fmla="*/ 105 w 129"/>
                <a:gd name="T21" fmla="*/ 214 h 243"/>
                <a:gd name="T22" fmla="*/ 115 w 129"/>
                <a:gd name="T23" fmla="*/ 195 h 243"/>
                <a:gd name="T24" fmla="*/ 123 w 129"/>
                <a:gd name="T25" fmla="*/ 170 h 243"/>
                <a:gd name="T26" fmla="*/ 127 w 129"/>
                <a:gd name="T27" fmla="*/ 140 h 243"/>
                <a:gd name="T28" fmla="*/ 129 w 129"/>
                <a:gd name="T29" fmla="*/ 102 h 243"/>
                <a:gd name="T30" fmla="*/ 126 w 129"/>
                <a:gd name="T31" fmla="*/ 55 h 243"/>
                <a:gd name="T32" fmla="*/ 118 w 129"/>
                <a:gd name="T33" fmla="*/ 0 h 243"/>
                <a:gd name="T34" fmla="*/ 118 w 129"/>
                <a:gd name="T35" fmla="*/ 10 h 243"/>
                <a:gd name="T36" fmla="*/ 117 w 129"/>
                <a:gd name="T37" fmla="*/ 37 h 243"/>
                <a:gd name="T38" fmla="*/ 114 w 129"/>
                <a:gd name="T39" fmla="*/ 75 h 243"/>
                <a:gd name="T40" fmla="*/ 107 w 129"/>
                <a:gd name="T41" fmla="*/ 118 h 243"/>
                <a:gd name="T42" fmla="*/ 93 w 129"/>
                <a:gd name="T43" fmla="*/ 161 h 243"/>
                <a:gd name="T44" fmla="*/ 72 w 129"/>
                <a:gd name="T45" fmla="*/ 198 h 243"/>
                <a:gd name="T46" fmla="*/ 42 w 129"/>
                <a:gd name="T47" fmla="*/ 224 h 243"/>
                <a:gd name="T48" fmla="*/ 0 w 129"/>
                <a:gd name="T49" fmla="*/ 233 h 24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9" h="243">
                  <a:moveTo>
                    <a:pt x="0" y="233"/>
                  </a:moveTo>
                  <a:lnTo>
                    <a:pt x="2" y="234"/>
                  </a:lnTo>
                  <a:lnTo>
                    <a:pt x="7" y="236"/>
                  </a:lnTo>
                  <a:lnTo>
                    <a:pt x="15" y="239"/>
                  </a:lnTo>
                  <a:lnTo>
                    <a:pt x="27" y="241"/>
                  </a:lnTo>
                  <a:lnTo>
                    <a:pt x="39" y="243"/>
                  </a:lnTo>
                  <a:lnTo>
                    <a:pt x="52" y="243"/>
                  </a:lnTo>
                  <a:lnTo>
                    <a:pt x="66" y="241"/>
                  </a:lnTo>
                  <a:lnTo>
                    <a:pt x="80" y="236"/>
                  </a:lnTo>
                  <a:lnTo>
                    <a:pt x="93" y="227"/>
                  </a:lnTo>
                  <a:lnTo>
                    <a:pt x="105" y="214"/>
                  </a:lnTo>
                  <a:lnTo>
                    <a:pt x="115" y="195"/>
                  </a:lnTo>
                  <a:lnTo>
                    <a:pt x="123" y="170"/>
                  </a:lnTo>
                  <a:lnTo>
                    <a:pt x="127" y="140"/>
                  </a:lnTo>
                  <a:lnTo>
                    <a:pt x="129" y="102"/>
                  </a:lnTo>
                  <a:lnTo>
                    <a:pt x="126" y="55"/>
                  </a:lnTo>
                  <a:lnTo>
                    <a:pt x="118" y="0"/>
                  </a:lnTo>
                  <a:lnTo>
                    <a:pt x="118" y="10"/>
                  </a:lnTo>
                  <a:lnTo>
                    <a:pt x="117" y="37"/>
                  </a:lnTo>
                  <a:lnTo>
                    <a:pt x="114" y="75"/>
                  </a:lnTo>
                  <a:lnTo>
                    <a:pt x="107" y="118"/>
                  </a:lnTo>
                  <a:lnTo>
                    <a:pt x="93" y="161"/>
                  </a:lnTo>
                  <a:lnTo>
                    <a:pt x="72" y="198"/>
                  </a:lnTo>
                  <a:lnTo>
                    <a:pt x="42" y="224"/>
                  </a:lnTo>
                  <a:lnTo>
                    <a:pt x="0" y="233"/>
                  </a:lnTo>
                  <a:close/>
                </a:path>
              </a:pathLst>
            </a:custGeom>
            <a:solidFill>
              <a:srgbClr val="004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27" name="Freeform 67">
              <a:extLst>
                <a:ext uri="{FF2B5EF4-FFF2-40B4-BE49-F238E27FC236}">
                  <a16:creationId xmlns:a16="http://schemas.microsoft.com/office/drawing/2014/main" id="{C3DC3825-13F9-4665-A986-224B7B5771AB}"/>
                </a:ext>
              </a:extLst>
            </p:cNvPr>
            <p:cNvSpPr>
              <a:spLocks/>
            </p:cNvSpPr>
            <p:nvPr/>
          </p:nvSpPr>
          <p:spPr bwMode="auto">
            <a:xfrm>
              <a:off x="2958" y="2069"/>
              <a:ext cx="276" cy="175"/>
            </a:xfrm>
            <a:custGeom>
              <a:avLst/>
              <a:gdLst>
                <a:gd name="T0" fmla="*/ 0 w 276"/>
                <a:gd name="T1" fmla="*/ 0 h 175"/>
                <a:gd name="T2" fmla="*/ 2 w 276"/>
                <a:gd name="T3" fmla="*/ 3 h 175"/>
                <a:gd name="T4" fmla="*/ 7 w 276"/>
                <a:gd name="T5" fmla="*/ 11 h 175"/>
                <a:gd name="T6" fmla="*/ 15 w 276"/>
                <a:gd name="T7" fmla="*/ 23 h 175"/>
                <a:gd name="T8" fmla="*/ 26 w 276"/>
                <a:gd name="T9" fmla="*/ 40 h 175"/>
                <a:gd name="T10" fmla="*/ 40 w 276"/>
                <a:gd name="T11" fmla="*/ 58 h 175"/>
                <a:gd name="T12" fmla="*/ 56 w 276"/>
                <a:gd name="T13" fmla="*/ 79 h 175"/>
                <a:gd name="T14" fmla="*/ 73 w 276"/>
                <a:gd name="T15" fmla="*/ 98 h 175"/>
                <a:gd name="T16" fmla="*/ 93 w 276"/>
                <a:gd name="T17" fmla="*/ 119 h 175"/>
                <a:gd name="T18" fmla="*/ 114 w 276"/>
                <a:gd name="T19" fmla="*/ 136 h 175"/>
                <a:gd name="T20" fmla="*/ 136 w 276"/>
                <a:gd name="T21" fmla="*/ 153 h 175"/>
                <a:gd name="T22" fmla="*/ 158 w 276"/>
                <a:gd name="T23" fmla="*/ 165 h 175"/>
                <a:gd name="T24" fmla="*/ 182 w 276"/>
                <a:gd name="T25" fmla="*/ 172 h 175"/>
                <a:gd name="T26" fmla="*/ 206 w 276"/>
                <a:gd name="T27" fmla="*/ 175 h 175"/>
                <a:gd name="T28" fmla="*/ 230 w 276"/>
                <a:gd name="T29" fmla="*/ 171 h 175"/>
                <a:gd name="T30" fmla="*/ 254 w 276"/>
                <a:gd name="T31" fmla="*/ 159 h 175"/>
                <a:gd name="T32" fmla="*/ 276 w 276"/>
                <a:gd name="T33" fmla="*/ 139 h 175"/>
                <a:gd name="T34" fmla="*/ 274 w 276"/>
                <a:gd name="T35" fmla="*/ 139 h 175"/>
                <a:gd name="T36" fmla="*/ 270 w 276"/>
                <a:gd name="T37" fmla="*/ 139 h 175"/>
                <a:gd name="T38" fmla="*/ 262 w 276"/>
                <a:gd name="T39" fmla="*/ 139 h 175"/>
                <a:gd name="T40" fmla="*/ 252 w 276"/>
                <a:gd name="T41" fmla="*/ 139 h 175"/>
                <a:gd name="T42" fmla="*/ 239 w 276"/>
                <a:gd name="T43" fmla="*/ 138 h 175"/>
                <a:gd name="T44" fmla="*/ 224 w 276"/>
                <a:gd name="T45" fmla="*/ 136 h 175"/>
                <a:gd name="T46" fmla="*/ 208 w 276"/>
                <a:gd name="T47" fmla="*/ 133 h 175"/>
                <a:gd name="T48" fmla="*/ 189 w 276"/>
                <a:gd name="T49" fmla="*/ 128 h 175"/>
                <a:gd name="T50" fmla="*/ 169 w 276"/>
                <a:gd name="T51" fmla="*/ 121 h 175"/>
                <a:gd name="T52" fmla="*/ 147 w 276"/>
                <a:gd name="T53" fmla="*/ 113 h 175"/>
                <a:gd name="T54" fmla="*/ 123 w 276"/>
                <a:gd name="T55" fmla="*/ 101 h 175"/>
                <a:gd name="T56" fmla="*/ 100 w 276"/>
                <a:gd name="T57" fmla="*/ 87 h 175"/>
                <a:gd name="T58" fmla="*/ 75 w 276"/>
                <a:gd name="T59" fmla="*/ 71 h 175"/>
                <a:gd name="T60" fmla="*/ 50 w 276"/>
                <a:gd name="T61" fmla="*/ 50 h 175"/>
                <a:gd name="T62" fmla="*/ 26 w 276"/>
                <a:gd name="T63" fmla="*/ 27 h 175"/>
                <a:gd name="T64" fmla="*/ 0 w 276"/>
                <a:gd name="T65" fmla="*/ 0 h 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6" h="175">
                  <a:moveTo>
                    <a:pt x="0" y="0"/>
                  </a:moveTo>
                  <a:lnTo>
                    <a:pt x="2" y="3"/>
                  </a:lnTo>
                  <a:lnTo>
                    <a:pt x="7" y="11"/>
                  </a:lnTo>
                  <a:lnTo>
                    <a:pt x="15" y="23"/>
                  </a:lnTo>
                  <a:lnTo>
                    <a:pt x="26" y="40"/>
                  </a:lnTo>
                  <a:lnTo>
                    <a:pt x="40" y="58"/>
                  </a:lnTo>
                  <a:lnTo>
                    <a:pt x="56" y="79"/>
                  </a:lnTo>
                  <a:lnTo>
                    <a:pt x="73" y="98"/>
                  </a:lnTo>
                  <a:lnTo>
                    <a:pt x="93" y="119"/>
                  </a:lnTo>
                  <a:lnTo>
                    <a:pt x="114" y="136"/>
                  </a:lnTo>
                  <a:lnTo>
                    <a:pt x="136" y="153"/>
                  </a:lnTo>
                  <a:lnTo>
                    <a:pt x="158" y="165"/>
                  </a:lnTo>
                  <a:lnTo>
                    <a:pt x="182" y="172"/>
                  </a:lnTo>
                  <a:lnTo>
                    <a:pt x="206" y="175"/>
                  </a:lnTo>
                  <a:lnTo>
                    <a:pt x="230" y="171"/>
                  </a:lnTo>
                  <a:lnTo>
                    <a:pt x="254" y="159"/>
                  </a:lnTo>
                  <a:lnTo>
                    <a:pt x="276" y="139"/>
                  </a:lnTo>
                  <a:lnTo>
                    <a:pt x="274" y="139"/>
                  </a:lnTo>
                  <a:lnTo>
                    <a:pt x="270" y="139"/>
                  </a:lnTo>
                  <a:lnTo>
                    <a:pt x="262" y="139"/>
                  </a:lnTo>
                  <a:lnTo>
                    <a:pt x="252" y="139"/>
                  </a:lnTo>
                  <a:lnTo>
                    <a:pt x="239" y="138"/>
                  </a:lnTo>
                  <a:lnTo>
                    <a:pt x="224" y="136"/>
                  </a:lnTo>
                  <a:lnTo>
                    <a:pt x="208" y="133"/>
                  </a:lnTo>
                  <a:lnTo>
                    <a:pt x="189" y="128"/>
                  </a:lnTo>
                  <a:lnTo>
                    <a:pt x="169" y="121"/>
                  </a:lnTo>
                  <a:lnTo>
                    <a:pt x="147" y="113"/>
                  </a:lnTo>
                  <a:lnTo>
                    <a:pt x="123" y="101"/>
                  </a:lnTo>
                  <a:lnTo>
                    <a:pt x="100" y="87"/>
                  </a:lnTo>
                  <a:lnTo>
                    <a:pt x="75" y="71"/>
                  </a:lnTo>
                  <a:lnTo>
                    <a:pt x="50" y="50"/>
                  </a:lnTo>
                  <a:lnTo>
                    <a:pt x="26" y="27"/>
                  </a:lnTo>
                  <a:lnTo>
                    <a:pt x="0" y="0"/>
                  </a:lnTo>
                  <a:close/>
                </a:path>
              </a:pathLst>
            </a:custGeom>
            <a:solidFill>
              <a:srgbClr val="004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28" name="Freeform 68">
              <a:extLst>
                <a:ext uri="{FF2B5EF4-FFF2-40B4-BE49-F238E27FC236}">
                  <a16:creationId xmlns:a16="http://schemas.microsoft.com/office/drawing/2014/main" id="{C802AB9F-FCBD-414C-BA97-0DD28E3F1900}"/>
                </a:ext>
              </a:extLst>
            </p:cNvPr>
            <p:cNvSpPr>
              <a:spLocks/>
            </p:cNvSpPr>
            <p:nvPr/>
          </p:nvSpPr>
          <p:spPr bwMode="auto">
            <a:xfrm>
              <a:off x="3238" y="1769"/>
              <a:ext cx="19" cy="117"/>
            </a:xfrm>
            <a:custGeom>
              <a:avLst/>
              <a:gdLst>
                <a:gd name="T0" fmla="*/ 5 w 19"/>
                <a:gd name="T1" fmla="*/ 0 h 117"/>
                <a:gd name="T2" fmla="*/ 7 w 19"/>
                <a:gd name="T3" fmla="*/ 11 h 117"/>
                <a:gd name="T4" fmla="*/ 11 w 19"/>
                <a:gd name="T5" fmla="*/ 41 h 117"/>
                <a:gd name="T6" fmla="*/ 10 w 19"/>
                <a:gd name="T7" fmla="*/ 79 h 117"/>
                <a:gd name="T8" fmla="*/ 0 w 19"/>
                <a:gd name="T9" fmla="*/ 117 h 117"/>
                <a:gd name="T10" fmla="*/ 2 w 19"/>
                <a:gd name="T11" fmla="*/ 114 h 117"/>
                <a:gd name="T12" fmla="*/ 6 w 19"/>
                <a:gd name="T13" fmla="*/ 106 h 117"/>
                <a:gd name="T14" fmla="*/ 11 w 19"/>
                <a:gd name="T15" fmla="*/ 95 h 117"/>
                <a:gd name="T16" fmla="*/ 16 w 19"/>
                <a:gd name="T17" fmla="*/ 80 h 117"/>
                <a:gd name="T18" fmla="*/ 19 w 19"/>
                <a:gd name="T19" fmla="*/ 62 h 117"/>
                <a:gd name="T20" fmla="*/ 19 w 19"/>
                <a:gd name="T21" fmla="*/ 43 h 117"/>
                <a:gd name="T22" fmla="*/ 15 w 19"/>
                <a:gd name="T23" fmla="*/ 21 h 117"/>
                <a:gd name="T24" fmla="*/ 5 w 19"/>
                <a:gd name="T25" fmla="*/ 0 h 1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 h="117">
                  <a:moveTo>
                    <a:pt x="5" y="0"/>
                  </a:moveTo>
                  <a:lnTo>
                    <a:pt x="7" y="11"/>
                  </a:lnTo>
                  <a:lnTo>
                    <a:pt x="11" y="41"/>
                  </a:lnTo>
                  <a:lnTo>
                    <a:pt x="10" y="79"/>
                  </a:lnTo>
                  <a:lnTo>
                    <a:pt x="0" y="117"/>
                  </a:lnTo>
                  <a:lnTo>
                    <a:pt x="2" y="114"/>
                  </a:lnTo>
                  <a:lnTo>
                    <a:pt x="6" y="106"/>
                  </a:lnTo>
                  <a:lnTo>
                    <a:pt x="11" y="95"/>
                  </a:lnTo>
                  <a:lnTo>
                    <a:pt x="16" y="80"/>
                  </a:lnTo>
                  <a:lnTo>
                    <a:pt x="19" y="62"/>
                  </a:lnTo>
                  <a:lnTo>
                    <a:pt x="19" y="43"/>
                  </a:lnTo>
                  <a:lnTo>
                    <a:pt x="15" y="21"/>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29" name="Freeform 69">
              <a:extLst>
                <a:ext uri="{FF2B5EF4-FFF2-40B4-BE49-F238E27FC236}">
                  <a16:creationId xmlns:a16="http://schemas.microsoft.com/office/drawing/2014/main" id="{02CA11B6-3C0E-49CD-BCE3-5FFC56C13C5A}"/>
                </a:ext>
              </a:extLst>
            </p:cNvPr>
            <p:cNvSpPr>
              <a:spLocks/>
            </p:cNvSpPr>
            <p:nvPr/>
          </p:nvSpPr>
          <p:spPr bwMode="auto">
            <a:xfrm>
              <a:off x="3105" y="1691"/>
              <a:ext cx="137" cy="55"/>
            </a:xfrm>
            <a:custGeom>
              <a:avLst/>
              <a:gdLst>
                <a:gd name="T0" fmla="*/ 137 w 137"/>
                <a:gd name="T1" fmla="*/ 55 h 55"/>
                <a:gd name="T2" fmla="*/ 135 w 137"/>
                <a:gd name="T3" fmla="*/ 52 h 55"/>
                <a:gd name="T4" fmla="*/ 129 w 137"/>
                <a:gd name="T5" fmla="*/ 45 h 55"/>
                <a:gd name="T6" fmla="*/ 119 w 137"/>
                <a:gd name="T7" fmla="*/ 33 h 55"/>
                <a:gd name="T8" fmla="*/ 106 w 137"/>
                <a:gd name="T9" fmla="*/ 22 h 55"/>
                <a:gd name="T10" fmla="*/ 87 w 137"/>
                <a:gd name="T11" fmla="*/ 11 h 55"/>
                <a:gd name="T12" fmla="*/ 64 w 137"/>
                <a:gd name="T13" fmla="*/ 4 h 55"/>
                <a:gd name="T14" fmla="*/ 35 w 137"/>
                <a:gd name="T15" fmla="*/ 0 h 55"/>
                <a:gd name="T16" fmla="*/ 0 w 137"/>
                <a:gd name="T17" fmla="*/ 4 h 55"/>
                <a:gd name="T18" fmla="*/ 4 w 137"/>
                <a:gd name="T19" fmla="*/ 4 h 55"/>
                <a:gd name="T20" fmla="*/ 13 w 137"/>
                <a:gd name="T21" fmla="*/ 3 h 55"/>
                <a:gd name="T22" fmla="*/ 29 w 137"/>
                <a:gd name="T23" fmla="*/ 3 h 55"/>
                <a:gd name="T24" fmla="*/ 48 w 137"/>
                <a:gd name="T25" fmla="*/ 5 h 55"/>
                <a:gd name="T26" fmla="*/ 70 w 137"/>
                <a:gd name="T27" fmla="*/ 10 h 55"/>
                <a:gd name="T28" fmla="*/ 92 w 137"/>
                <a:gd name="T29" fmla="*/ 20 h 55"/>
                <a:gd name="T30" fmla="*/ 115 w 137"/>
                <a:gd name="T31" fmla="*/ 34 h 55"/>
                <a:gd name="T32" fmla="*/ 137 w 137"/>
                <a:gd name="T33" fmla="*/ 55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7" h="55">
                  <a:moveTo>
                    <a:pt x="137" y="55"/>
                  </a:moveTo>
                  <a:lnTo>
                    <a:pt x="135" y="52"/>
                  </a:lnTo>
                  <a:lnTo>
                    <a:pt x="129" y="45"/>
                  </a:lnTo>
                  <a:lnTo>
                    <a:pt x="119" y="33"/>
                  </a:lnTo>
                  <a:lnTo>
                    <a:pt x="106" y="22"/>
                  </a:lnTo>
                  <a:lnTo>
                    <a:pt x="87" y="11"/>
                  </a:lnTo>
                  <a:lnTo>
                    <a:pt x="64" y="4"/>
                  </a:lnTo>
                  <a:lnTo>
                    <a:pt x="35" y="0"/>
                  </a:lnTo>
                  <a:lnTo>
                    <a:pt x="0" y="4"/>
                  </a:lnTo>
                  <a:lnTo>
                    <a:pt x="4" y="4"/>
                  </a:lnTo>
                  <a:lnTo>
                    <a:pt x="13" y="3"/>
                  </a:lnTo>
                  <a:lnTo>
                    <a:pt x="29" y="3"/>
                  </a:lnTo>
                  <a:lnTo>
                    <a:pt x="48" y="5"/>
                  </a:lnTo>
                  <a:lnTo>
                    <a:pt x="70" y="10"/>
                  </a:lnTo>
                  <a:lnTo>
                    <a:pt x="92" y="20"/>
                  </a:lnTo>
                  <a:lnTo>
                    <a:pt x="115" y="34"/>
                  </a:lnTo>
                  <a:lnTo>
                    <a:pt x="13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30" name="Freeform 70">
              <a:extLst>
                <a:ext uri="{FF2B5EF4-FFF2-40B4-BE49-F238E27FC236}">
                  <a16:creationId xmlns:a16="http://schemas.microsoft.com/office/drawing/2014/main" id="{B7EC6C10-39F2-4928-BC38-67C3CCF1D8A8}"/>
                </a:ext>
              </a:extLst>
            </p:cNvPr>
            <p:cNvSpPr>
              <a:spLocks/>
            </p:cNvSpPr>
            <p:nvPr/>
          </p:nvSpPr>
          <p:spPr bwMode="auto">
            <a:xfrm>
              <a:off x="2969" y="1705"/>
              <a:ext cx="109" cy="148"/>
            </a:xfrm>
            <a:custGeom>
              <a:avLst/>
              <a:gdLst>
                <a:gd name="T0" fmla="*/ 109 w 109"/>
                <a:gd name="T1" fmla="*/ 0 h 148"/>
                <a:gd name="T2" fmla="*/ 103 w 109"/>
                <a:gd name="T3" fmla="*/ 1 h 148"/>
                <a:gd name="T4" fmla="*/ 89 w 109"/>
                <a:gd name="T5" fmla="*/ 6 h 148"/>
                <a:gd name="T6" fmla="*/ 67 w 109"/>
                <a:gd name="T7" fmla="*/ 14 h 148"/>
                <a:gd name="T8" fmla="*/ 45 w 109"/>
                <a:gd name="T9" fmla="*/ 29 h 148"/>
                <a:gd name="T10" fmla="*/ 24 w 109"/>
                <a:gd name="T11" fmla="*/ 48 h 148"/>
                <a:gd name="T12" fmla="*/ 9 w 109"/>
                <a:gd name="T13" fmla="*/ 74 h 148"/>
                <a:gd name="T14" fmla="*/ 2 w 109"/>
                <a:gd name="T15" fmla="*/ 107 h 148"/>
                <a:gd name="T16" fmla="*/ 10 w 109"/>
                <a:gd name="T17" fmla="*/ 148 h 148"/>
                <a:gd name="T18" fmla="*/ 8 w 109"/>
                <a:gd name="T19" fmla="*/ 142 h 148"/>
                <a:gd name="T20" fmla="*/ 3 w 109"/>
                <a:gd name="T21" fmla="*/ 125 h 148"/>
                <a:gd name="T22" fmla="*/ 0 w 109"/>
                <a:gd name="T23" fmla="*/ 102 h 148"/>
                <a:gd name="T24" fmla="*/ 2 w 109"/>
                <a:gd name="T25" fmla="*/ 75 h 148"/>
                <a:gd name="T26" fmla="*/ 11 w 109"/>
                <a:gd name="T27" fmla="*/ 48 h 148"/>
                <a:gd name="T28" fmla="*/ 29 w 109"/>
                <a:gd name="T29" fmla="*/ 24 h 148"/>
                <a:gd name="T30" fmla="*/ 61 w 109"/>
                <a:gd name="T31" fmla="*/ 7 h 148"/>
                <a:gd name="T32" fmla="*/ 109 w 109"/>
                <a:gd name="T33" fmla="*/ 0 h 1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9" h="148">
                  <a:moveTo>
                    <a:pt x="109" y="0"/>
                  </a:moveTo>
                  <a:lnTo>
                    <a:pt x="103" y="1"/>
                  </a:lnTo>
                  <a:lnTo>
                    <a:pt x="89" y="6"/>
                  </a:lnTo>
                  <a:lnTo>
                    <a:pt x="67" y="14"/>
                  </a:lnTo>
                  <a:lnTo>
                    <a:pt x="45" y="29"/>
                  </a:lnTo>
                  <a:lnTo>
                    <a:pt x="24" y="48"/>
                  </a:lnTo>
                  <a:lnTo>
                    <a:pt x="9" y="74"/>
                  </a:lnTo>
                  <a:lnTo>
                    <a:pt x="2" y="107"/>
                  </a:lnTo>
                  <a:lnTo>
                    <a:pt x="10" y="148"/>
                  </a:lnTo>
                  <a:lnTo>
                    <a:pt x="8" y="142"/>
                  </a:lnTo>
                  <a:lnTo>
                    <a:pt x="3" y="125"/>
                  </a:lnTo>
                  <a:lnTo>
                    <a:pt x="0" y="102"/>
                  </a:lnTo>
                  <a:lnTo>
                    <a:pt x="2" y="75"/>
                  </a:lnTo>
                  <a:lnTo>
                    <a:pt x="11" y="48"/>
                  </a:lnTo>
                  <a:lnTo>
                    <a:pt x="29" y="24"/>
                  </a:lnTo>
                  <a:lnTo>
                    <a:pt x="61" y="7"/>
                  </a:lnTo>
                  <a:lnTo>
                    <a:pt x="1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31" name="Freeform 71">
              <a:extLst>
                <a:ext uri="{FF2B5EF4-FFF2-40B4-BE49-F238E27FC236}">
                  <a16:creationId xmlns:a16="http://schemas.microsoft.com/office/drawing/2014/main" id="{A771CFA6-0F3A-43F7-9F4E-622DB5520EE4}"/>
                </a:ext>
              </a:extLst>
            </p:cNvPr>
            <p:cNvSpPr>
              <a:spLocks/>
            </p:cNvSpPr>
            <p:nvPr/>
          </p:nvSpPr>
          <p:spPr bwMode="auto">
            <a:xfrm>
              <a:off x="2964" y="1840"/>
              <a:ext cx="47" cy="84"/>
            </a:xfrm>
            <a:custGeom>
              <a:avLst/>
              <a:gdLst>
                <a:gd name="T0" fmla="*/ 47 w 47"/>
                <a:gd name="T1" fmla="*/ 23 h 84"/>
                <a:gd name="T2" fmla="*/ 47 w 47"/>
                <a:gd name="T3" fmla="*/ 22 h 84"/>
                <a:gd name="T4" fmla="*/ 46 w 47"/>
                <a:gd name="T5" fmla="*/ 18 h 84"/>
                <a:gd name="T6" fmla="*/ 44 w 47"/>
                <a:gd name="T7" fmla="*/ 14 h 84"/>
                <a:gd name="T8" fmla="*/ 41 w 47"/>
                <a:gd name="T9" fmla="*/ 9 h 84"/>
                <a:gd name="T10" fmla="*/ 36 w 47"/>
                <a:gd name="T11" fmla="*/ 5 h 84"/>
                <a:gd name="T12" fmla="*/ 30 w 47"/>
                <a:gd name="T13" fmla="*/ 2 h 84"/>
                <a:gd name="T14" fmla="*/ 22 w 47"/>
                <a:gd name="T15" fmla="*/ 0 h 84"/>
                <a:gd name="T16" fmla="*/ 10 w 47"/>
                <a:gd name="T17" fmla="*/ 4 h 84"/>
                <a:gd name="T18" fmla="*/ 9 w 47"/>
                <a:gd name="T19" fmla="*/ 5 h 84"/>
                <a:gd name="T20" fmla="*/ 6 w 47"/>
                <a:gd name="T21" fmla="*/ 9 h 84"/>
                <a:gd name="T22" fmla="*/ 3 w 47"/>
                <a:gd name="T23" fmla="*/ 16 h 84"/>
                <a:gd name="T24" fmla="*/ 1 w 47"/>
                <a:gd name="T25" fmla="*/ 25 h 84"/>
                <a:gd name="T26" fmla="*/ 0 w 47"/>
                <a:gd name="T27" fmla="*/ 36 h 84"/>
                <a:gd name="T28" fmla="*/ 2 w 47"/>
                <a:gd name="T29" fmla="*/ 51 h 84"/>
                <a:gd name="T30" fmla="*/ 9 w 47"/>
                <a:gd name="T31" fmla="*/ 66 h 84"/>
                <a:gd name="T32" fmla="*/ 21 w 47"/>
                <a:gd name="T33" fmla="*/ 84 h 84"/>
                <a:gd name="T34" fmla="*/ 18 w 47"/>
                <a:gd name="T35" fmla="*/ 77 h 84"/>
                <a:gd name="T36" fmla="*/ 10 w 47"/>
                <a:gd name="T37" fmla="*/ 59 h 84"/>
                <a:gd name="T38" fmla="*/ 7 w 47"/>
                <a:gd name="T39" fmla="*/ 35 h 84"/>
                <a:gd name="T40" fmla="*/ 15 w 47"/>
                <a:gd name="T41" fmla="*/ 13 h 84"/>
                <a:gd name="T42" fmla="*/ 16 w 47"/>
                <a:gd name="T43" fmla="*/ 12 h 84"/>
                <a:gd name="T44" fmla="*/ 19 w 47"/>
                <a:gd name="T45" fmla="*/ 10 h 84"/>
                <a:gd name="T46" fmla="*/ 22 w 47"/>
                <a:gd name="T47" fmla="*/ 9 h 84"/>
                <a:gd name="T48" fmla="*/ 27 w 47"/>
                <a:gd name="T49" fmla="*/ 7 h 84"/>
                <a:gd name="T50" fmla="*/ 32 w 47"/>
                <a:gd name="T51" fmla="*/ 7 h 84"/>
                <a:gd name="T52" fmla="*/ 38 w 47"/>
                <a:gd name="T53" fmla="*/ 9 h 84"/>
                <a:gd name="T54" fmla="*/ 43 w 47"/>
                <a:gd name="T55" fmla="*/ 14 h 84"/>
                <a:gd name="T56" fmla="*/ 47 w 47"/>
                <a:gd name="T57" fmla="*/ 23 h 8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7" h="84">
                  <a:moveTo>
                    <a:pt x="47" y="23"/>
                  </a:moveTo>
                  <a:lnTo>
                    <a:pt x="47" y="22"/>
                  </a:lnTo>
                  <a:lnTo>
                    <a:pt x="46" y="18"/>
                  </a:lnTo>
                  <a:lnTo>
                    <a:pt x="44" y="14"/>
                  </a:lnTo>
                  <a:lnTo>
                    <a:pt x="41" y="9"/>
                  </a:lnTo>
                  <a:lnTo>
                    <a:pt x="36" y="5"/>
                  </a:lnTo>
                  <a:lnTo>
                    <a:pt x="30" y="2"/>
                  </a:lnTo>
                  <a:lnTo>
                    <a:pt x="22" y="0"/>
                  </a:lnTo>
                  <a:lnTo>
                    <a:pt x="10" y="4"/>
                  </a:lnTo>
                  <a:lnTo>
                    <a:pt x="9" y="5"/>
                  </a:lnTo>
                  <a:lnTo>
                    <a:pt x="6" y="9"/>
                  </a:lnTo>
                  <a:lnTo>
                    <a:pt x="3" y="16"/>
                  </a:lnTo>
                  <a:lnTo>
                    <a:pt x="1" y="25"/>
                  </a:lnTo>
                  <a:lnTo>
                    <a:pt x="0" y="36"/>
                  </a:lnTo>
                  <a:lnTo>
                    <a:pt x="2" y="51"/>
                  </a:lnTo>
                  <a:lnTo>
                    <a:pt x="9" y="66"/>
                  </a:lnTo>
                  <a:lnTo>
                    <a:pt x="21" y="84"/>
                  </a:lnTo>
                  <a:lnTo>
                    <a:pt x="18" y="77"/>
                  </a:lnTo>
                  <a:lnTo>
                    <a:pt x="10" y="59"/>
                  </a:lnTo>
                  <a:lnTo>
                    <a:pt x="7" y="35"/>
                  </a:lnTo>
                  <a:lnTo>
                    <a:pt x="15" y="13"/>
                  </a:lnTo>
                  <a:lnTo>
                    <a:pt x="16" y="12"/>
                  </a:lnTo>
                  <a:lnTo>
                    <a:pt x="19" y="10"/>
                  </a:lnTo>
                  <a:lnTo>
                    <a:pt x="22" y="9"/>
                  </a:lnTo>
                  <a:lnTo>
                    <a:pt x="27" y="7"/>
                  </a:lnTo>
                  <a:lnTo>
                    <a:pt x="32" y="7"/>
                  </a:lnTo>
                  <a:lnTo>
                    <a:pt x="38" y="9"/>
                  </a:lnTo>
                  <a:lnTo>
                    <a:pt x="43" y="14"/>
                  </a:lnTo>
                  <a:lnTo>
                    <a:pt x="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32" name="Freeform 72">
              <a:extLst>
                <a:ext uri="{FF2B5EF4-FFF2-40B4-BE49-F238E27FC236}">
                  <a16:creationId xmlns:a16="http://schemas.microsoft.com/office/drawing/2014/main" id="{FF7EAF41-D89E-4128-AE9F-4BA1384145E5}"/>
                </a:ext>
              </a:extLst>
            </p:cNvPr>
            <p:cNvSpPr>
              <a:spLocks/>
            </p:cNvSpPr>
            <p:nvPr/>
          </p:nvSpPr>
          <p:spPr bwMode="auto">
            <a:xfrm>
              <a:off x="3031" y="1732"/>
              <a:ext cx="45" cy="151"/>
            </a:xfrm>
            <a:custGeom>
              <a:avLst/>
              <a:gdLst>
                <a:gd name="T0" fmla="*/ 10 w 45"/>
                <a:gd name="T1" fmla="*/ 151 h 151"/>
                <a:gd name="T2" fmla="*/ 9 w 45"/>
                <a:gd name="T3" fmla="*/ 140 h 151"/>
                <a:gd name="T4" fmla="*/ 10 w 45"/>
                <a:gd name="T5" fmla="*/ 117 h 151"/>
                <a:gd name="T6" fmla="*/ 15 w 45"/>
                <a:gd name="T7" fmla="*/ 91 h 151"/>
                <a:gd name="T8" fmla="*/ 31 w 45"/>
                <a:gd name="T9" fmla="*/ 74 h 151"/>
                <a:gd name="T10" fmla="*/ 29 w 45"/>
                <a:gd name="T11" fmla="*/ 71 h 151"/>
                <a:gd name="T12" fmla="*/ 23 w 45"/>
                <a:gd name="T13" fmla="*/ 65 h 151"/>
                <a:gd name="T14" fmla="*/ 15 w 45"/>
                <a:gd name="T15" fmla="*/ 57 h 151"/>
                <a:gd name="T16" fmla="*/ 9 w 45"/>
                <a:gd name="T17" fmla="*/ 46 h 151"/>
                <a:gd name="T18" fmla="*/ 7 w 45"/>
                <a:gd name="T19" fmla="*/ 34 h 151"/>
                <a:gd name="T20" fmla="*/ 10 w 45"/>
                <a:gd name="T21" fmla="*/ 22 h 151"/>
                <a:gd name="T22" fmla="*/ 23 w 45"/>
                <a:gd name="T23" fmla="*/ 10 h 151"/>
                <a:gd name="T24" fmla="*/ 45 w 45"/>
                <a:gd name="T25" fmla="*/ 0 h 151"/>
                <a:gd name="T26" fmla="*/ 42 w 45"/>
                <a:gd name="T27" fmla="*/ 0 h 151"/>
                <a:gd name="T28" fmla="*/ 34 w 45"/>
                <a:gd name="T29" fmla="*/ 2 h 151"/>
                <a:gd name="T30" fmla="*/ 23 w 45"/>
                <a:gd name="T31" fmla="*/ 5 h 151"/>
                <a:gd name="T32" fmla="*/ 12 w 45"/>
                <a:gd name="T33" fmla="*/ 11 h 151"/>
                <a:gd name="T34" fmla="*/ 3 w 45"/>
                <a:gd name="T35" fmla="*/ 20 h 151"/>
                <a:gd name="T36" fmla="*/ 0 w 45"/>
                <a:gd name="T37" fmla="*/ 33 h 151"/>
                <a:gd name="T38" fmla="*/ 3 w 45"/>
                <a:gd name="T39" fmla="*/ 51 h 151"/>
                <a:gd name="T40" fmla="*/ 16 w 45"/>
                <a:gd name="T41" fmla="*/ 74 h 151"/>
                <a:gd name="T42" fmla="*/ 13 w 45"/>
                <a:gd name="T43" fmla="*/ 81 h 151"/>
                <a:gd name="T44" fmla="*/ 7 w 45"/>
                <a:gd name="T45" fmla="*/ 98 h 151"/>
                <a:gd name="T46" fmla="*/ 4 w 45"/>
                <a:gd name="T47" fmla="*/ 123 h 151"/>
                <a:gd name="T48" fmla="*/ 10 w 45"/>
                <a:gd name="T49" fmla="*/ 151 h 1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5" h="151">
                  <a:moveTo>
                    <a:pt x="10" y="151"/>
                  </a:moveTo>
                  <a:lnTo>
                    <a:pt x="9" y="140"/>
                  </a:lnTo>
                  <a:lnTo>
                    <a:pt x="10" y="117"/>
                  </a:lnTo>
                  <a:lnTo>
                    <a:pt x="15" y="91"/>
                  </a:lnTo>
                  <a:lnTo>
                    <a:pt x="31" y="74"/>
                  </a:lnTo>
                  <a:lnTo>
                    <a:pt x="29" y="71"/>
                  </a:lnTo>
                  <a:lnTo>
                    <a:pt x="23" y="65"/>
                  </a:lnTo>
                  <a:lnTo>
                    <a:pt x="15" y="57"/>
                  </a:lnTo>
                  <a:lnTo>
                    <a:pt x="9" y="46"/>
                  </a:lnTo>
                  <a:lnTo>
                    <a:pt x="7" y="34"/>
                  </a:lnTo>
                  <a:lnTo>
                    <a:pt x="10" y="22"/>
                  </a:lnTo>
                  <a:lnTo>
                    <a:pt x="23" y="10"/>
                  </a:lnTo>
                  <a:lnTo>
                    <a:pt x="45" y="0"/>
                  </a:lnTo>
                  <a:lnTo>
                    <a:pt x="42" y="0"/>
                  </a:lnTo>
                  <a:lnTo>
                    <a:pt x="34" y="2"/>
                  </a:lnTo>
                  <a:lnTo>
                    <a:pt x="23" y="5"/>
                  </a:lnTo>
                  <a:lnTo>
                    <a:pt x="12" y="11"/>
                  </a:lnTo>
                  <a:lnTo>
                    <a:pt x="3" y="20"/>
                  </a:lnTo>
                  <a:lnTo>
                    <a:pt x="0" y="33"/>
                  </a:lnTo>
                  <a:lnTo>
                    <a:pt x="3" y="51"/>
                  </a:lnTo>
                  <a:lnTo>
                    <a:pt x="16" y="74"/>
                  </a:lnTo>
                  <a:lnTo>
                    <a:pt x="13" y="81"/>
                  </a:lnTo>
                  <a:lnTo>
                    <a:pt x="7" y="98"/>
                  </a:lnTo>
                  <a:lnTo>
                    <a:pt x="4" y="123"/>
                  </a:lnTo>
                  <a:lnTo>
                    <a:pt x="10"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33" name="Freeform 73">
              <a:extLst>
                <a:ext uri="{FF2B5EF4-FFF2-40B4-BE49-F238E27FC236}">
                  <a16:creationId xmlns:a16="http://schemas.microsoft.com/office/drawing/2014/main" id="{2334F788-DE54-4ABE-BC43-6825759F9E31}"/>
                </a:ext>
              </a:extLst>
            </p:cNvPr>
            <p:cNvSpPr>
              <a:spLocks/>
            </p:cNvSpPr>
            <p:nvPr/>
          </p:nvSpPr>
          <p:spPr bwMode="auto">
            <a:xfrm>
              <a:off x="2985" y="1920"/>
              <a:ext cx="33" cy="24"/>
            </a:xfrm>
            <a:custGeom>
              <a:avLst/>
              <a:gdLst>
                <a:gd name="T0" fmla="*/ 0 w 33"/>
                <a:gd name="T1" fmla="*/ 4 h 24"/>
                <a:gd name="T2" fmla="*/ 1 w 33"/>
                <a:gd name="T3" fmla="*/ 6 h 24"/>
                <a:gd name="T4" fmla="*/ 4 w 33"/>
                <a:gd name="T5" fmla="*/ 9 h 24"/>
                <a:gd name="T6" fmla="*/ 9 w 33"/>
                <a:gd name="T7" fmla="*/ 14 h 24"/>
                <a:gd name="T8" fmla="*/ 15 w 33"/>
                <a:gd name="T9" fmla="*/ 18 h 24"/>
                <a:gd name="T10" fmla="*/ 20 w 33"/>
                <a:gd name="T11" fmla="*/ 20 h 24"/>
                <a:gd name="T12" fmla="*/ 25 w 33"/>
                <a:gd name="T13" fmla="*/ 18 h 24"/>
                <a:gd name="T14" fmla="*/ 30 w 33"/>
                <a:gd name="T15" fmla="*/ 12 h 24"/>
                <a:gd name="T16" fmla="*/ 33 w 33"/>
                <a:gd name="T17" fmla="*/ 0 h 24"/>
                <a:gd name="T18" fmla="*/ 33 w 33"/>
                <a:gd name="T19" fmla="*/ 2 h 24"/>
                <a:gd name="T20" fmla="*/ 32 w 33"/>
                <a:gd name="T21" fmla="*/ 8 h 24"/>
                <a:gd name="T22" fmla="*/ 30 w 33"/>
                <a:gd name="T23" fmla="*/ 14 h 24"/>
                <a:gd name="T24" fmla="*/ 28 w 33"/>
                <a:gd name="T25" fmla="*/ 20 h 24"/>
                <a:gd name="T26" fmla="*/ 22 w 33"/>
                <a:gd name="T27" fmla="*/ 24 h 24"/>
                <a:gd name="T28" fmla="*/ 17 w 33"/>
                <a:gd name="T29" fmla="*/ 24 h 24"/>
                <a:gd name="T30" fmla="*/ 9 w 33"/>
                <a:gd name="T31" fmla="*/ 18 h 24"/>
                <a:gd name="T32" fmla="*/ 0 w 33"/>
                <a:gd name="T33" fmla="*/ 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 h="24">
                  <a:moveTo>
                    <a:pt x="0" y="4"/>
                  </a:moveTo>
                  <a:lnTo>
                    <a:pt x="1" y="6"/>
                  </a:lnTo>
                  <a:lnTo>
                    <a:pt x="4" y="9"/>
                  </a:lnTo>
                  <a:lnTo>
                    <a:pt x="9" y="14"/>
                  </a:lnTo>
                  <a:lnTo>
                    <a:pt x="15" y="18"/>
                  </a:lnTo>
                  <a:lnTo>
                    <a:pt x="20" y="20"/>
                  </a:lnTo>
                  <a:lnTo>
                    <a:pt x="25" y="18"/>
                  </a:lnTo>
                  <a:lnTo>
                    <a:pt x="30" y="12"/>
                  </a:lnTo>
                  <a:lnTo>
                    <a:pt x="33" y="0"/>
                  </a:lnTo>
                  <a:lnTo>
                    <a:pt x="33" y="2"/>
                  </a:lnTo>
                  <a:lnTo>
                    <a:pt x="32" y="8"/>
                  </a:lnTo>
                  <a:lnTo>
                    <a:pt x="30" y="14"/>
                  </a:lnTo>
                  <a:lnTo>
                    <a:pt x="28" y="20"/>
                  </a:lnTo>
                  <a:lnTo>
                    <a:pt x="22" y="24"/>
                  </a:lnTo>
                  <a:lnTo>
                    <a:pt x="17" y="24"/>
                  </a:lnTo>
                  <a:lnTo>
                    <a:pt x="9" y="18"/>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34" name="Freeform 74">
              <a:extLst>
                <a:ext uri="{FF2B5EF4-FFF2-40B4-BE49-F238E27FC236}">
                  <a16:creationId xmlns:a16="http://schemas.microsoft.com/office/drawing/2014/main" id="{035A5EF8-081A-4ACA-9CFE-8BE53DD1467C}"/>
                </a:ext>
              </a:extLst>
            </p:cNvPr>
            <p:cNvSpPr>
              <a:spLocks/>
            </p:cNvSpPr>
            <p:nvPr/>
          </p:nvSpPr>
          <p:spPr bwMode="auto">
            <a:xfrm>
              <a:off x="3192" y="1855"/>
              <a:ext cx="66" cy="21"/>
            </a:xfrm>
            <a:custGeom>
              <a:avLst/>
              <a:gdLst>
                <a:gd name="T0" fmla="*/ 11 w 66"/>
                <a:gd name="T1" fmla="*/ 2 h 21"/>
                <a:gd name="T2" fmla="*/ 0 w 66"/>
                <a:gd name="T3" fmla="*/ 18 h 21"/>
                <a:gd name="T4" fmla="*/ 2 w 66"/>
                <a:gd name="T5" fmla="*/ 17 h 21"/>
                <a:gd name="T6" fmla="*/ 10 w 66"/>
                <a:gd name="T7" fmla="*/ 15 h 21"/>
                <a:gd name="T8" fmla="*/ 19 w 66"/>
                <a:gd name="T9" fmla="*/ 13 h 21"/>
                <a:gd name="T10" fmla="*/ 30 w 66"/>
                <a:gd name="T11" fmla="*/ 10 h 21"/>
                <a:gd name="T12" fmla="*/ 41 w 66"/>
                <a:gd name="T13" fmla="*/ 10 h 21"/>
                <a:gd name="T14" fmla="*/ 53 w 66"/>
                <a:gd name="T15" fmla="*/ 10 h 21"/>
                <a:gd name="T16" fmla="*/ 61 w 66"/>
                <a:gd name="T17" fmla="*/ 14 h 21"/>
                <a:gd name="T18" fmla="*/ 65 w 66"/>
                <a:gd name="T19" fmla="*/ 21 h 21"/>
                <a:gd name="T20" fmla="*/ 65 w 66"/>
                <a:gd name="T21" fmla="*/ 20 h 21"/>
                <a:gd name="T22" fmla="*/ 66 w 66"/>
                <a:gd name="T23" fmla="*/ 17 h 21"/>
                <a:gd name="T24" fmla="*/ 66 w 66"/>
                <a:gd name="T25" fmla="*/ 13 h 21"/>
                <a:gd name="T26" fmla="*/ 64 w 66"/>
                <a:gd name="T27" fmla="*/ 8 h 21"/>
                <a:gd name="T28" fmla="*/ 58 w 66"/>
                <a:gd name="T29" fmla="*/ 4 h 21"/>
                <a:gd name="T30" fmla="*/ 49 w 66"/>
                <a:gd name="T31" fmla="*/ 1 h 21"/>
                <a:gd name="T32" fmla="*/ 33 w 66"/>
                <a:gd name="T33" fmla="*/ 0 h 21"/>
                <a:gd name="T34" fmla="*/ 11 w 66"/>
                <a:gd name="T35" fmla="*/ 2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6" h="21">
                  <a:moveTo>
                    <a:pt x="11" y="2"/>
                  </a:moveTo>
                  <a:lnTo>
                    <a:pt x="0" y="18"/>
                  </a:lnTo>
                  <a:lnTo>
                    <a:pt x="2" y="17"/>
                  </a:lnTo>
                  <a:lnTo>
                    <a:pt x="10" y="15"/>
                  </a:lnTo>
                  <a:lnTo>
                    <a:pt x="19" y="13"/>
                  </a:lnTo>
                  <a:lnTo>
                    <a:pt x="30" y="10"/>
                  </a:lnTo>
                  <a:lnTo>
                    <a:pt x="41" y="10"/>
                  </a:lnTo>
                  <a:lnTo>
                    <a:pt x="53" y="10"/>
                  </a:lnTo>
                  <a:lnTo>
                    <a:pt x="61" y="14"/>
                  </a:lnTo>
                  <a:lnTo>
                    <a:pt x="65" y="21"/>
                  </a:lnTo>
                  <a:lnTo>
                    <a:pt x="65" y="20"/>
                  </a:lnTo>
                  <a:lnTo>
                    <a:pt x="66" y="17"/>
                  </a:lnTo>
                  <a:lnTo>
                    <a:pt x="66" y="13"/>
                  </a:lnTo>
                  <a:lnTo>
                    <a:pt x="64" y="8"/>
                  </a:lnTo>
                  <a:lnTo>
                    <a:pt x="58" y="4"/>
                  </a:lnTo>
                  <a:lnTo>
                    <a:pt x="49" y="1"/>
                  </a:lnTo>
                  <a:lnTo>
                    <a:pt x="33" y="0"/>
                  </a:lnTo>
                  <a:lnTo>
                    <a:pt x="1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35" name="Freeform 75">
              <a:extLst>
                <a:ext uri="{FF2B5EF4-FFF2-40B4-BE49-F238E27FC236}">
                  <a16:creationId xmlns:a16="http://schemas.microsoft.com/office/drawing/2014/main" id="{ECDBA6A8-EA2B-49B5-9339-761026A20996}"/>
                </a:ext>
              </a:extLst>
            </p:cNvPr>
            <p:cNvSpPr>
              <a:spLocks/>
            </p:cNvSpPr>
            <p:nvPr/>
          </p:nvSpPr>
          <p:spPr bwMode="auto">
            <a:xfrm>
              <a:off x="3112" y="1879"/>
              <a:ext cx="19" cy="15"/>
            </a:xfrm>
            <a:custGeom>
              <a:avLst/>
              <a:gdLst>
                <a:gd name="T0" fmla="*/ 11 w 19"/>
                <a:gd name="T1" fmla="*/ 15 h 15"/>
                <a:gd name="T2" fmla="*/ 15 w 19"/>
                <a:gd name="T3" fmla="*/ 14 h 15"/>
                <a:gd name="T4" fmla="*/ 18 w 19"/>
                <a:gd name="T5" fmla="*/ 12 h 15"/>
                <a:gd name="T6" fmla="*/ 19 w 19"/>
                <a:gd name="T7" fmla="*/ 10 h 15"/>
                <a:gd name="T8" fmla="*/ 19 w 19"/>
                <a:gd name="T9" fmla="*/ 7 h 15"/>
                <a:gd name="T10" fmla="*/ 18 w 19"/>
                <a:gd name="T11" fmla="*/ 4 h 15"/>
                <a:gd name="T12" fmla="*/ 16 w 19"/>
                <a:gd name="T13" fmla="*/ 2 h 15"/>
                <a:gd name="T14" fmla="*/ 13 w 19"/>
                <a:gd name="T15" fmla="*/ 0 h 15"/>
                <a:gd name="T16" fmla="*/ 8 w 19"/>
                <a:gd name="T17" fmla="*/ 0 h 15"/>
                <a:gd name="T18" fmla="*/ 5 w 19"/>
                <a:gd name="T19" fmla="*/ 1 h 15"/>
                <a:gd name="T20" fmla="*/ 2 w 19"/>
                <a:gd name="T21" fmla="*/ 2 h 15"/>
                <a:gd name="T22" fmla="*/ 1 w 19"/>
                <a:gd name="T23" fmla="*/ 5 h 15"/>
                <a:gd name="T24" fmla="*/ 0 w 19"/>
                <a:gd name="T25" fmla="*/ 8 h 15"/>
                <a:gd name="T26" fmla="*/ 1 w 19"/>
                <a:gd name="T27" fmla="*/ 11 h 15"/>
                <a:gd name="T28" fmla="*/ 4 w 19"/>
                <a:gd name="T29" fmla="*/ 13 h 15"/>
                <a:gd name="T30" fmla="*/ 7 w 19"/>
                <a:gd name="T31" fmla="*/ 14 h 15"/>
                <a:gd name="T32" fmla="*/ 11 w 19"/>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 h="15">
                  <a:moveTo>
                    <a:pt x="11" y="15"/>
                  </a:moveTo>
                  <a:lnTo>
                    <a:pt x="15" y="14"/>
                  </a:lnTo>
                  <a:lnTo>
                    <a:pt x="18" y="12"/>
                  </a:lnTo>
                  <a:lnTo>
                    <a:pt x="19" y="10"/>
                  </a:lnTo>
                  <a:lnTo>
                    <a:pt x="19" y="7"/>
                  </a:lnTo>
                  <a:lnTo>
                    <a:pt x="18" y="4"/>
                  </a:lnTo>
                  <a:lnTo>
                    <a:pt x="16" y="2"/>
                  </a:lnTo>
                  <a:lnTo>
                    <a:pt x="13" y="0"/>
                  </a:lnTo>
                  <a:lnTo>
                    <a:pt x="8" y="0"/>
                  </a:lnTo>
                  <a:lnTo>
                    <a:pt x="5" y="1"/>
                  </a:lnTo>
                  <a:lnTo>
                    <a:pt x="2" y="2"/>
                  </a:lnTo>
                  <a:lnTo>
                    <a:pt x="1" y="5"/>
                  </a:lnTo>
                  <a:lnTo>
                    <a:pt x="0" y="8"/>
                  </a:lnTo>
                  <a:lnTo>
                    <a:pt x="1" y="11"/>
                  </a:lnTo>
                  <a:lnTo>
                    <a:pt x="4" y="13"/>
                  </a:lnTo>
                  <a:lnTo>
                    <a:pt x="7" y="14"/>
                  </a:lnTo>
                  <a:lnTo>
                    <a:pt x="1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36" name="Freeform 76">
              <a:extLst>
                <a:ext uri="{FF2B5EF4-FFF2-40B4-BE49-F238E27FC236}">
                  <a16:creationId xmlns:a16="http://schemas.microsoft.com/office/drawing/2014/main" id="{D57BD79A-A50E-4FA1-A3F8-4C0A7AD2AB6E}"/>
                </a:ext>
              </a:extLst>
            </p:cNvPr>
            <p:cNvSpPr>
              <a:spLocks/>
            </p:cNvSpPr>
            <p:nvPr/>
          </p:nvSpPr>
          <p:spPr bwMode="auto">
            <a:xfrm>
              <a:off x="3214" y="1882"/>
              <a:ext cx="16" cy="15"/>
            </a:xfrm>
            <a:custGeom>
              <a:avLst/>
              <a:gdLst>
                <a:gd name="T0" fmla="*/ 9 w 16"/>
                <a:gd name="T1" fmla="*/ 15 h 15"/>
                <a:gd name="T2" fmla="*/ 12 w 16"/>
                <a:gd name="T3" fmla="*/ 14 h 15"/>
                <a:gd name="T4" fmla="*/ 15 w 16"/>
                <a:gd name="T5" fmla="*/ 12 h 15"/>
                <a:gd name="T6" fmla="*/ 16 w 16"/>
                <a:gd name="T7" fmla="*/ 10 h 15"/>
                <a:gd name="T8" fmla="*/ 16 w 16"/>
                <a:gd name="T9" fmla="*/ 7 h 15"/>
                <a:gd name="T10" fmla="*/ 15 w 16"/>
                <a:gd name="T11" fmla="*/ 4 h 15"/>
                <a:gd name="T12" fmla="*/ 13 w 16"/>
                <a:gd name="T13" fmla="*/ 2 h 15"/>
                <a:gd name="T14" fmla="*/ 10 w 16"/>
                <a:gd name="T15" fmla="*/ 1 h 15"/>
                <a:gd name="T16" fmla="*/ 7 w 16"/>
                <a:gd name="T17" fmla="*/ 0 h 15"/>
                <a:gd name="T18" fmla="*/ 4 w 16"/>
                <a:gd name="T19" fmla="*/ 1 h 15"/>
                <a:gd name="T20" fmla="*/ 1 w 16"/>
                <a:gd name="T21" fmla="*/ 2 h 15"/>
                <a:gd name="T22" fmla="*/ 0 w 16"/>
                <a:gd name="T23" fmla="*/ 5 h 15"/>
                <a:gd name="T24" fmla="*/ 0 w 16"/>
                <a:gd name="T25" fmla="*/ 8 h 15"/>
                <a:gd name="T26" fmla="*/ 1 w 16"/>
                <a:gd name="T27" fmla="*/ 11 h 15"/>
                <a:gd name="T28" fmla="*/ 3 w 16"/>
                <a:gd name="T29" fmla="*/ 13 h 15"/>
                <a:gd name="T30" fmla="*/ 6 w 16"/>
                <a:gd name="T31" fmla="*/ 14 h 15"/>
                <a:gd name="T32" fmla="*/ 9 w 16"/>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15">
                  <a:moveTo>
                    <a:pt x="9" y="15"/>
                  </a:moveTo>
                  <a:lnTo>
                    <a:pt x="12" y="14"/>
                  </a:lnTo>
                  <a:lnTo>
                    <a:pt x="15" y="12"/>
                  </a:lnTo>
                  <a:lnTo>
                    <a:pt x="16" y="10"/>
                  </a:lnTo>
                  <a:lnTo>
                    <a:pt x="16" y="7"/>
                  </a:lnTo>
                  <a:lnTo>
                    <a:pt x="15" y="4"/>
                  </a:lnTo>
                  <a:lnTo>
                    <a:pt x="13" y="2"/>
                  </a:lnTo>
                  <a:lnTo>
                    <a:pt x="10" y="1"/>
                  </a:lnTo>
                  <a:lnTo>
                    <a:pt x="7" y="0"/>
                  </a:lnTo>
                  <a:lnTo>
                    <a:pt x="4" y="1"/>
                  </a:lnTo>
                  <a:lnTo>
                    <a:pt x="1" y="2"/>
                  </a:lnTo>
                  <a:lnTo>
                    <a:pt x="0" y="5"/>
                  </a:lnTo>
                  <a:lnTo>
                    <a:pt x="0" y="8"/>
                  </a:lnTo>
                  <a:lnTo>
                    <a:pt x="1" y="11"/>
                  </a:lnTo>
                  <a:lnTo>
                    <a:pt x="3" y="13"/>
                  </a:lnTo>
                  <a:lnTo>
                    <a:pt x="6" y="14"/>
                  </a:lnTo>
                  <a:lnTo>
                    <a:pt x="9"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37" name="Freeform 77">
              <a:extLst>
                <a:ext uri="{FF2B5EF4-FFF2-40B4-BE49-F238E27FC236}">
                  <a16:creationId xmlns:a16="http://schemas.microsoft.com/office/drawing/2014/main" id="{8310721C-ACF3-4967-A798-FD15861D94BB}"/>
                </a:ext>
              </a:extLst>
            </p:cNvPr>
            <p:cNvSpPr>
              <a:spLocks/>
            </p:cNvSpPr>
            <p:nvPr/>
          </p:nvSpPr>
          <p:spPr bwMode="auto">
            <a:xfrm>
              <a:off x="3022" y="1888"/>
              <a:ext cx="17" cy="56"/>
            </a:xfrm>
            <a:custGeom>
              <a:avLst/>
              <a:gdLst>
                <a:gd name="T0" fmla="*/ 7 w 17"/>
                <a:gd name="T1" fmla="*/ 0 h 56"/>
                <a:gd name="T2" fmla="*/ 6 w 17"/>
                <a:gd name="T3" fmla="*/ 1 h 56"/>
                <a:gd name="T4" fmla="*/ 4 w 17"/>
                <a:gd name="T5" fmla="*/ 4 h 56"/>
                <a:gd name="T6" fmla="*/ 2 w 17"/>
                <a:gd name="T7" fmla="*/ 9 h 56"/>
                <a:gd name="T8" fmla="*/ 0 w 17"/>
                <a:gd name="T9" fmla="*/ 16 h 56"/>
                <a:gd name="T10" fmla="*/ 0 w 17"/>
                <a:gd name="T11" fmla="*/ 24 h 56"/>
                <a:gd name="T12" fmla="*/ 2 w 17"/>
                <a:gd name="T13" fmla="*/ 35 h 56"/>
                <a:gd name="T14" fmla="*/ 8 w 17"/>
                <a:gd name="T15" fmla="*/ 45 h 56"/>
                <a:gd name="T16" fmla="*/ 17 w 17"/>
                <a:gd name="T17" fmla="*/ 56 h 56"/>
                <a:gd name="T18" fmla="*/ 14 w 17"/>
                <a:gd name="T19" fmla="*/ 50 h 56"/>
                <a:gd name="T20" fmla="*/ 8 w 17"/>
                <a:gd name="T21" fmla="*/ 36 h 56"/>
                <a:gd name="T22" fmla="*/ 4 w 17"/>
                <a:gd name="T23" fmla="*/ 17 h 56"/>
                <a:gd name="T24" fmla="*/ 7 w 17"/>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 h="56">
                  <a:moveTo>
                    <a:pt x="7" y="0"/>
                  </a:moveTo>
                  <a:lnTo>
                    <a:pt x="6" y="1"/>
                  </a:lnTo>
                  <a:lnTo>
                    <a:pt x="4" y="4"/>
                  </a:lnTo>
                  <a:lnTo>
                    <a:pt x="2" y="9"/>
                  </a:lnTo>
                  <a:lnTo>
                    <a:pt x="0" y="16"/>
                  </a:lnTo>
                  <a:lnTo>
                    <a:pt x="0" y="24"/>
                  </a:lnTo>
                  <a:lnTo>
                    <a:pt x="2" y="35"/>
                  </a:lnTo>
                  <a:lnTo>
                    <a:pt x="8" y="45"/>
                  </a:lnTo>
                  <a:lnTo>
                    <a:pt x="17" y="56"/>
                  </a:lnTo>
                  <a:lnTo>
                    <a:pt x="14" y="50"/>
                  </a:lnTo>
                  <a:lnTo>
                    <a:pt x="8" y="36"/>
                  </a:lnTo>
                  <a:lnTo>
                    <a:pt x="4" y="1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38" name="Freeform 78">
              <a:extLst>
                <a:ext uri="{FF2B5EF4-FFF2-40B4-BE49-F238E27FC236}">
                  <a16:creationId xmlns:a16="http://schemas.microsoft.com/office/drawing/2014/main" id="{74E1042C-9C47-41A1-939D-B3997DE4A666}"/>
                </a:ext>
              </a:extLst>
            </p:cNvPr>
            <p:cNvSpPr>
              <a:spLocks/>
            </p:cNvSpPr>
            <p:nvPr/>
          </p:nvSpPr>
          <p:spPr bwMode="auto">
            <a:xfrm>
              <a:off x="2993" y="1857"/>
              <a:ext cx="14" cy="43"/>
            </a:xfrm>
            <a:custGeom>
              <a:avLst/>
              <a:gdLst>
                <a:gd name="T0" fmla="*/ 0 w 14"/>
                <a:gd name="T1" fmla="*/ 0 h 43"/>
                <a:gd name="T2" fmla="*/ 4 w 14"/>
                <a:gd name="T3" fmla="*/ 3 h 43"/>
                <a:gd name="T4" fmla="*/ 10 w 14"/>
                <a:gd name="T5" fmla="*/ 12 h 43"/>
                <a:gd name="T6" fmla="*/ 14 w 14"/>
                <a:gd name="T7" fmla="*/ 27 h 43"/>
                <a:gd name="T8" fmla="*/ 8 w 14"/>
                <a:gd name="T9" fmla="*/ 43 h 43"/>
                <a:gd name="T10" fmla="*/ 6 w 14"/>
                <a:gd name="T11" fmla="*/ 43 h 43"/>
                <a:gd name="T12" fmla="*/ 2 w 14"/>
                <a:gd name="T13" fmla="*/ 42 h 43"/>
                <a:gd name="T14" fmla="*/ 0 w 14"/>
                <a:gd name="T15" fmla="*/ 39 h 43"/>
                <a:gd name="T16" fmla="*/ 4 w 14"/>
                <a:gd name="T17" fmla="*/ 31 h 43"/>
                <a:gd name="T18" fmla="*/ 5 w 14"/>
                <a:gd name="T19" fmla="*/ 28 h 43"/>
                <a:gd name="T20" fmla="*/ 7 w 14"/>
                <a:gd name="T21" fmla="*/ 22 h 43"/>
                <a:gd name="T22" fmla="*/ 6 w 14"/>
                <a:gd name="T23" fmla="*/ 11 h 43"/>
                <a:gd name="T24" fmla="*/ 0 w 14"/>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 h="43">
                  <a:moveTo>
                    <a:pt x="0" y="0"/>
                  </a:moveTo>
                  <a:lnTo>
                    <a:pt x="4" y="3"/>
                  </a:lnTo>
                  <a:lnTo>
                    <a:pt x="10" y="12"/>
                  </a:lnTo>
                  <a:lnTo>
                    <a:pt x="14" y="27"/>
                  </a:lnTo>
                  <a:lnTo>
                    <a:pt x="8" y="43"/>
                  </a:lnTo>
                  <a:lnTo>
                    <a:pt x="6" y="43"/>
                  </a:lnTo>
                  <a:lnTo>
                    <a:pt x="2" y="42"/>
                  </a:lnTo>
                  <a:lnTo>
                    <a:pt x="0" y="39"/>
                  </a:lnTo>
                  <a:lnTo>
                    <a:pt x="4" y="31"/>
                  </a:lnTo>
                  <a:lnTo>
                    <a:pt x="5" y="28"/>
                  </a:lnTo>
                  <a:lnTo>
                    <a:pt x="7" y="22"/>
                  </a:lnTo>
                  <a:lnTo>
                    <a:pt x="6"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39" name="Freeform 79">
              <a:extLst>
                <a:ext uri="{FF2B5EF4-FFF2-40B4-BE49-F238E27FC236}">
                  <a16:creationId xmlns:a16="http://schemas.microsoft.com/office/drawing/2014/main" id="{F5185BF0-0413-447A-9D76-C66312205606}"/>
                </a:ext>
              </a:extLst>
            </p:cNvPr>
            <p:cNvSpPr>
              <a:spLocks/>
            </p:cNvSpPr>
            <p:nvPr/>
          </p:nvSpPr>
          <p:spPr bwMode="auto">
            <a:xfrm>
              <a:off x="3016" y="1941"/>
              <a:ext cx="58" cy="103"/>
            </a:xfrm>
            <a:custGeom>
              <a:avLst/>
              <a:gdLst>
                <a:gd name="T0" fmla="*/ 2 w 58"/>
                <a:gd name="T1" fmla="*/ 0 h 103"/>
                <a:gd name="T2" fmla="*/ 1 w 58"/>
                <a:gd name="T3" fmla="*/ 3 h 103"/>
                <a:gd name="T4" fmla="*/ 0 w 58"/>
                <a:gd name="T5" fmla="*/ 11 h 103"/>
                <a:gd name="T6" fmla="*/ 0 w 58"/>
                <a:gd name="T7" fmla="*/ 21 h 103"/>
                <a:gd name="T8" fmla="*/ 2 w 58"/>
                <a:gd name="T9" fmla="*/ 35 h 103"/>
                <a:gd name="T10" fmla="*/ 8 w 58"/>
                <a:gd name="T11" fmla="*/ 51 h 103"/>
                <a:gd name="T12" fmla="*/ 18 w 58"/>
                <a:gd name="T13" fmla="*/ 68 h 103"/>
                <a:gd name="T14" fmla="*/ 35 w 58"/>
                <a:gd name="T15" fmla="*/ 86 h 103"/>
                <a:gd name="T16" fmla="*/ 58 w 58"/>
                <a:gd name="T17" fmla="*/ 103 h 103"/>
                <a:gd name="T18" fmla="*/ 55 w 58"/>
                <a:gd name="T19" fmla="*/ 101 h 103"/>
                <a:gd name="T20" fmla="*/ 49 w 58"/>
                <a:gd name="T21" fmla="*/ 94 h 103"/>
                <a:gd name="T22" fmla="*/ 40 w 58"/>
                <a:gd name="T23" fmla="*/ 82 h 103"/>
                <a:gd name="T24" fmla="*/ 28 w 58"/>
                <a:gd name="T25" fmla="*/ 69 h 103"/>
                <a:gd name="T26" fmla="*/ 18 w 58"/>
                <a:gd name="T27" fmla="*/ 53 h 103"/>
                <a:gd name="T28" fmla="*/ 9 w 58"/>
                <a:gd name="T29" fmla="*/ 36 h 103"/>
                <a:gd name="T30" fmla="*/ 3 w 58"/>
                <a:gd name="T31" fmla="*/ 18 h 103"/>
                <a:gd name="T32" fmla="*/ 2 w 58"/>
                <a:gd name="T33" fmla="*/ 0 h 1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103">
                  <a:moveTo>
                    <a:pt x="2" y="0"/>
                  </a:moveTo>
                  <a:lnTo>
                    <a:pt x="1" y="3"/>
                  </a:lnTo>
                  <a:lnTo>
                    <a:pt x="0" y="11"/>
                  </a:lnTo>
                  <a:lnTo>
                    <a:pt x="0" y="21"/>
                  </a:lnTo>
                  <a:lnTo>
                    <a:pt x="2" y="35"/>
                  </a:lnTo>
                  <a:lnTo>
                    <a:pt x="8" y="51"/>
                  </a:lnTo>
                  <a:lnTo>
                    <a:pt x="18" y="68"/>
                  </a:lnTo>
                  <a:lnTo>
                    <a:pt x="35" y="86"/>
                  </a:lnTo>
                  <a:lnTo>
                    <a:pt x="58" y="103"/>
                  </a:lnTo>
                  <a:lnTo>
                    <a:pt x="55" y="101"/>
                  </a:lnTo>
                  <a:lnTo>
                    <a:pt x="49" y="94"/>
                  </a:lnTo>
                  <a:lnTo>
                    <a:pt x="40" y="82"/>
                  </a:lnTo>
                  <a:lnTo>
                    <a:pt x="28" y="69"/>
                  </a:lnTo>
                  <a:lnTo>
                    <a:pt x="18" y="53"/>
                  </a:lnTo>
                  <a:lnTo>
                    <a:pt x="9" y="36"/>
                  </a:lnTo>
                  <a:lnTo>
                    <a:pt x="3" y="18"/>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40" name="Freeform 80">
              <a:extLst>
                <a:ext uri="{FF2B5EF4-FFF2-40B4-BE49-F238E27FC236}">
                  <a16:creationId xmlns:a16="http://schemas.microsoft.com/office/drawing/2014/main" id="{A879F0DB-E718-42BE-B304-32C36ED3D595}"/>
                </a:ext>
              </a:extLst>
            </p:cNvPr>
            <p:cNvSpPr>
              <a:spLocks/>
            </p:cNvSpPr>
            <p:nvPr/>
          </p:nvSpPr>
          <p:spPr bwMode="auto">
            <a:xfrm>
              <a:off x="3070" y="2000"/>
              <a:ext cx="84" cy="58"/>
            </a:xfrm>
            <a:custGeom>
              <a:avLst/>
              <a:gdLst>
                <a:gd name="T0" fmla="*/ 0 w 84"/>
                <a:gd name="T1" fmla="*/ 0 h 58"/>
                <a:gd name="T2" fmla="*/ 0 w 84"/>
                <a:gd name="T3" fmla="*/ 2 h 58"/>
                <a:gd name="T4" fmla="*/ 2 w 84"/>
                <a:gd name="T5" fmla="*/ 9 h 58"/>
                <a:gd name="T6" fmla="*/ 5 w 84"/>
                <a:gd name="T7" fmla="*/ 18 h 58"/>
                <a:gd name="T8" fmla="*/ 12 w 84"/>
                <a:gd name="T9" fmla="*/ 29 h 58"/>
                <a:gd name="T10" fmla="*/ 23 w 84"/>
                <a:gd name="T11" fmla="*/ 39 h 58"/>
                <a:gd name="T12" fmla="*/ 37 w 84"/>
                <a:gd name="T13" fmla="*/ 48 h 58"/>
                <a:gd name="T14" fmla="*/ 58 w 84"/>
                <a:gd name="T15" fmla="*/ 55 h 58"/>
                <a:gd name="T16" fmla="*/ 84 w 84"/>
                <a:gd name="T17" fmla="*/ 58 h 58"/>
                <a:gd name="T18" fmla="*/ 80 w 84"/>
                <a:gd name="T19" fmla="*/ 58 h 58"/>
                <a:gd name="T20" fmla="*/ 71 w 84"/>
                <a:gd name="T21" fmla="*/ 58 h 58"/>
                <a:gd name="T22" fmla="*/ 57 w 84"/>
                <a:gd name="T23" fmla="*/ 57 h 58"/>
                <a:gd name="T24" fmla="*/ 41 w 84"/>
                <a:gd name="T25" fmla="*/ 53 h 58"/>
                <a:gd name="T26" fmla="*/ 25 w 84"/>
                <a:gd name="T27" fmla="*/ 47 h 58"/>
                <a:gd name="T28" fmla="*/ 11 w 84"/>
                <a:gd name="T29" fmla="*/ 37 h 58"/>
                <a:gd name="T30" fmla="*/ 2 w 84"/>
                <a:gd name="T31" fmla="*/ 21 h 58"/>
                <a:gd name="T32" fmla="*/ 0 w 84"/>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4" h="58">
                  <a:moveTo>
                    <a:pt x="0" y="0"/>
                  </a:moveTo>
                  <a:lnTo>
                    <a:pt x="0" y="2"/>
                  </a:lnTo>
                  <a:lnTo>
                    <a:pt x="2" y="9"/>
                  </a:lnTo>
                  <a:lnTo>
                    <a:pt x="5" y="18"/>
                  </a:lnTo>
                  <a:lnTo>
                    <a:pt x="12" y="29"/>
                  </a:lnTo>
                  <a:lnTo>
                    <a:pt x="23" y="39"/>
                  </a:lnTo>
                  <a:lnTo>
                    <a:pt x="37" y="48"/>
                  </a:lnTo>
                  <a:lnTo>
                    <a:pt x="58" y="55"/>
                  </a:lnTo>
                  <a:lnTo>
                    <a:pt x="84" y="58"/>
                  </a:lnTo>
                  <a:lnTo>
                    <a:pt x="80" y="58"/>
                  </a:lnTo>
                  <a:lnTo>
                    <a:pt x="71" y="58"/>
                  </a:lnTo>
                  <a:lnTo>
                    <a:pt x="57" y="57"/>
                  </a:lnTo>
                  <a:lnTo>
                    <a:pt x="41" y="53"/>
                  </a:lnTo>
                  <a:lnTo>
                    <a:pt x="25" y="47"/>
                  </a:lnTo>
                  <a:lnTo>
                    <a:pt x="11" y="37"/>
                  </a:lnTo>
                  <a:lnTo>
                    <a:pt x="2"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41" name="Freeform 81">
              <a:extLst>
                <a:ext uri="{FF2B5EF4-FFF2-40B4-BE49-F238E27FC236}">
                  <a16:creationId xmlns:a16="http://schemas.microsoft.com/office/drawing/2014/main" id="{5D8E38B0-7629-47CC-B820-9105C1E890EE}"/>
                </a:ext>
              </a:extLst>
            </p:cNvPr>
            <p:cNvSpPr>
              <a:spLocks/>
            </p:cNvSpPr>
            <p:nvPr/>
          </p:nvSpPr>
          <p:spPr bwMode="auto">
            <a:xfrm>
              <a:off x="3172" y="2014"/>
              <a:ext cx="31" cy="42"/>
            </a:xfrm>
            <a:custGeom>
              <a:avLst/>
              <a:gdLst>
                <a:gd name="T0" fmla="*/ 0 w 31"/>
                <a:gd name="T1" fmla="*/ 42 h 42"/>
                <a:gd name="T2" fmla="*/ 1 w 31"/>
                <a:gd name="T3" fmla="*/ 42 h 42"/>
                <a:gd name="T4" fmla="*/ 4 w 31"/>
                <a:gd name="T5" fmla="*/ 40 h 42"/>
                <a:gd name="T6" fmla="*/ 8 w 31"/>
                <a:gd name="T7" fmla="*/ 38 h 42"/>
                <a:gd name="T8" fmla="*/ 13 w 31"/>
                <a:gd name="T9" fmla="*/ 34 h 42"/>
                <a:gd name="T10" fmla="*/ 18 w 31"/>
                <a:gd name="T11" fmla="*/ 29 h 42"/>
                <a:gd name="T12" fmla="*/ 23 w 31"/>
                <a:gd name="T13" fmla="*/ 22 h 42"/>
                <a:gd name="T14" fmla="*/ 28 w 31"/>
                <a:gd name="T15" fmla="*/ 13 h 42"/>
                <a:gd name="T16" fmla="*/ 31 w 31"/>
                <a:gd name="T17" fmla="*/ 0 h 42"/>
                <a:gd name="T18" fmla="*/ 31 w 31"/>
                <a:gd name="T19" fmla="*/ 2 h 42"/>
                <a:gd name="T20" fmla="*/ 31 w 31"/>
                <a:gd name="T21" fmla="*/ 6 h 42"/>
                <a:gd name="T22" fmla="*/ 31 w 31"/>
                <a:gd name="T23" fmla="*/ 13 h 42"/>
                <a:gd name="T24" fmla="*/ 30 w 31"/>
                <a:gd name="T25" fmla="*/ 20 h 42"/>
                <a:gd name="T26" fmla="*/ 25 w 31"/>
                <a:gd name="T27" fmla="*/ 27 h 42"/>
                <a:gd name="T28" fmla="*/ 20 w 31"/>
                <a:gd name="T29" fmla="*/ 34 h 42"/>
                <a:gd name="T30" fmla="*/ 12 w 31"/>
                <a:gd name="T31" fmla="*/ 39 h 42"/>
                <a:gd name="T32" fmla="*/ 0 w 31"/>
                <a:gd name="T33" fmla="*/ 42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 h="42">
                  <a:moveTo>
                    <a:pt x="0" y="42"/>
                  </a:moveTo>
                  <a:lnTo>
                    <a:pt x="1" y="42"/>
                  </a:lnTo>
                  <a:lnTo>
                    <a:pt x="4" y="40"/>
                  </a:lnTo>
                  <a:lnTo>
                    <a:pt x="8" y="38"/>
                  </a:lnTo>
                  <a:lnTo>
                    <a:pt x="13" y="34"/>
                  </a:lnTo>
                  <a:lnTo>
                    <a:pt x="18" y="29"/>
                  </a:lnTo>
                  <a:lnTo>
                    <a:pt x="23" y="22"/>
                  </a:lnTo>
                  <a:lnTo>
                    <a:pt x="28" y="13"/>
                  </a:lnTo>
                  <a:lnTo>
                    <a:pt x="31" y="0"/>
                  </a:lnTo>
                  <a:lnTo>
                    <a:pt x="31" y="2"/>
                  </a:lnTo>
                  <a:lnTo>
                    <a:pt x="31" y="6"/>
                  </a:lnTo>
                  <a:lnTo>
                    <a:pt x="31" y="13"/>
                  </a:lnTo>
                  <a:lnTo>
                    <a:pt x="30" y="20"/>
                  </a:lnTo>
                  <a:lnTo>
                    <a:pt x="25" y="27"/>
                  </a:lnTo>
                  <a:lnTo>
                    <a:pt x="20" y="34"/>
                  </a:lnTo>
                  <a:lnTo>
                    <a:pt x="12" y="39"/>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42" name="Freeform 82">
              <a:extLst>
                <a:ext uri="{FF2B5EF4-FFF2-40B4-BE49-F238E27FC236}">
                  <a16:creationId xmlns:a16="http://schemas.microsoft.com/office/drawing/2014/main" id="{974CECAE-CBA8-4206-B428-7D9DEE131494}"/>
                </a:ext>
              </a:extLst>
            </p:cNvPr>
            <p:cNvSpPr>
              <a:spLocks/>
            </p:cNvSpPr>
            <p:nvPr/>
          </p:nvSpPr>
          <p:spPr bwMode="auto">
            <a:xfrm>
              <a:off x="3205" y="1897"/>
              <a:ext cx="44" cy="116"/>
            </a:xfrm>
            <a:custGeom>
              <a:avLst/>
              <a:gdLst>
                <a:gd name="T0" fmla="*/ 0 w 44"/>
                <a:gd name="T1" fmla="*/ 116 h 116"/>
                <a:gd name="T2" fmla="*/ 2 w 44"/>
                <a:gd name="T3" fmla="*/ 115 h 116"/>
                <a:gd name="T4" fmla="*/ 7 w 44"/>
                <a:gd name="T5" fmla="*/ 110 h 116"/>
                <a:gd name="T6" fmla="*/ 13 w 44"/>
                <a:gd name="T7" fmla="*/ 102 h 116"/>
                <a:gd name="T8" fmla="*/ 20 w 44"/>
                <a:gd name="T9" fmla="*/ 90 h 116"/>
                <a:gd name="T10" fmla="*/ 27 w 44"/>
                <a:gd name="T11" fmla="*/ 75 h 116"/>
                <a:gd name="T12" fmla="*/ 33 w 44"/>
                <a:gd name="T13" fmla="*/ 55 h 116"/>
                <a:gd name="T14" fmla="*/ 36 w 44"/>
                <a:gd name="T15" fmla="*/ 30 h 116"/>
                <a:gd name="T16" fmla="*/ 35 w 44"/>
                <a:gd name="T17" fmla="*/ 0 h 116"/>
                <a:gd name="T18" fmla="*/ 36 w 44"/>
                <a:gd name="T19" fmla="*/ 2 h 116"/>
                <a:gd name="T20" fmla="*/ 39 w 44"/>
                <a:gd name="T21" fmla="*/ 9 h 116"/>
                <a:gd name="T22" fmla="*/ 42 w 44"/>
                <a:gd name="T23" fmla="*/ 20 h 116"/>
                <a:gd name="T24" fmla="*/ 44 w 44"/>
                <a:gd name="T25" fmla="*/ 34 h 116"/>
                <a:gd name="T26" fmla="*/ 42 w 44"/>
                <a:gd name="T27" fmla="*/ 51 h 116"/>
                <a:gd name="T28" fmla="*/ 35 w 44"/>
                <a:gd name="T29" fmla="*/ 71 h 116"/>
                <a:gd name="T30" fmla="*/ 21 w 44"/>
                <a:gd name="T31" fmla="*/ 93 h 116"/>
                <a:gd name="T32" fmla="*/ 0 w 44"/>
                <a:gd name="T33" fmla="*/ 116 h 1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4" h="116">
                  <a:moveTo>
                    <a:pt x="0" y="116"/>
                  </a:moveTo>
                  <a:lnTo>
                    <a:pt x="2" y="115"/>
                  </a:lnTo>
                  <a:lnTo>
                    <a:pt x="7" y="110"/>
                  </a:lnTo>
                  <a:lnTo>
                    <a:pt x="13" y="102"/>
                  </a:lnTo>
                  <a:lnTo>
                    <a:pt x="20" y="90"/>
                  </a:lnTo>
                  <a:lnTo>
                    <a:pt x="27" y="75"/>
                  </a:lnTo>
                  <a:lnTo>
                    <a:pt x="33" y="55"/>
                  </a:lnTo>
                  <a:lnTo>
                    <a:pt x="36" y="30"/>
                  </a:lnTo>
                  <a:lnTo>
                    <a:pt x="35" y="0"/>
                  </a:lnTo>
                  <a:lnTo>
                    <a:pt x="36" y="2"/>
                  </a:lnTo>
                  <a:lnTo>
                    <a:pt x="39" y="9"/>
                  </a:lnTo>
                  <a:lnTo>
                    <a:pt x="42" y="20"/>
                  </a:lnTo>
                  <a:lnTo>
                    <a:pt x="44" y="34"/>
                  </a:lnTo>
                  <a:lnTo>
                    <a:pt x="42" y="51"/>
                  </a:lnTo>
                  <a:lnTo>
                    <a:pt x="35" y="71"/>
                  </a:lnTo>
                  <a:lnTo>
                    <a:pt x="21" y="93"/>
                  </a:lnTo>
                  <a:lnTo>
                    <a:pt x="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43" name="Freeform 83">
              <a:extLst>
                <a:ext uri="{FF2B5EF4-FFF2-40B4-BE49-F238E27FC236}">
                  <a16:creationId xmlns:a16="http://schemas.microsoft.com/office/drawing/2014/main" id="{3EDE00F1-ABAC-45A3-89A6-0D7FEBF13E34}"/>
                </a:ext>
              </a:extLst>
            </p:cNvPr>
            <p:cNvSpPr>
              <a:spLocks/>
            </p:cNvSpPr>
            <p:nvPr/>
          </p:nvSpPr>
          <p:spPr bwMode="auto">
            <a:xfrm>
              <a:off x="3185" y="1879"/>
              <a:ext cx="13" cy="64"/>
            </a:xfrm>
            <a:custGeom>
              <a:avLst/>
              <a:gdLst>
                <a:gd name="T0" fmla="*/ 7 w 13"/>
                <a:gd name="T1" fmla="*/ 0 h 64"/>
                <a:gd name="T2" fmla="*/ 5 w 13"/>
                <a:gd name="T3" fmla="*/ 3 h 64"/>
                <a:gd name="T4" fmla="*/ 2 w 13"/>
                <a:gd name="T5" fmla="*/ 11 h 64"/>
                <a:gd name="T6" fmla="*/ 0 w 13"/>
                <a:gd name="T7" fmla="*/ 21 h 64"/>
                <a:gd name="T8" fmla="*/ 3 w 13"/>
                <a:gd name="T9" fmla="*/ 30 h 64"/>
                <a:gd name="T10" fmla="*/ 5 w 13"/>
                <a:gd name="T11" fmla="*/ 34 h 64"/>
                <a:gd name="T12" fmla="*/ 9 w 13"/>
                <a:gd name="T13" fmla="*/ 44 h 64"/>
                <a:gd name="T14" fmla="*/ 11 w 13"/>
                <a:gd name="T15" fmla="*/ 55 h 64"/>
                <a:gd name="T16" fmla="*/ 11 w 13"/>
                <a:gd name="T17" fmla="*/ 64 h 64"/>
                <a:gd name="T18" fmla="*/ 12 w 13"/>
                <a:gd name="T19" fmla="*/ 61 h 64"/>
                <a:gd name="T20" fmla="*/ 13 w 13"/>
                <a:gd name="T21" fmla="*/ 54 h 64"/>
                <a:gd name="T22" fmla="*/ 13 w 13"/>
                <a:gd name="T23" fmla="*/ 43 h 64"/>
                <a:gd name="T24" fmla="*/ 9 w 13"/>
                <a:gd name="T25" fmla="*/ 30 h 64"/>
                <a:gd name="T26" fmla="*/ 8 w 13"/>
                <a:gd name="T27" fmla="*/ 27 h 64"/>
                <a:gd name="T28" fmla="*/ 6 w 13"/>
                <a:gd name="T29" fmla="*/ 19 h 64"/>
                <a:gd name="T30" fmla="*/ 5 w 13"/>
                <a:gd name="T31" fmla="*/ 9 h 64"/>
                <a:gd name="T32" fmla="*/ 7 w 13"/>
                <a:gd name="T33" fmla="*/ 0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 h="64">
                  <a:moveTo>
                    <a:pt x="7" y="0"/>
                  </a:moveTo>
                  <a:lnTo>
                    <a:pt x="5" y="3"/>
                  </a:lnTo>
                  <a:lnTo>
                    <a:pt x="2" y="11"/>
                  </a:lnTo>
                  <a:lnTo>
                    <a:pt x="0" y="21"/>
                  </a:lnTo>
                  <a:lnTo>
                    <a:pt x="3" y="30"/>
                  </a:lnTo>
                  <a:lnTo>
                    <a:pt x="5" y="34"/>
                  </a:lnTo>
                  <a:lnTo>
                    <a:pt x="9" y="44"/>
                  </a:lnTo>
                  <a:lnTo>
                    <a:pt x="11" y="55"/>
                  </a:lnTo>
                  <a:lnTo>
                    <a:pt x="11" y="64"/>
                  </a:lnTo>
                  <a:lnTo>
                    <a:pt x="12" y="61"/>
                  </a:lnTo>
                  <a:lnTo>
                    <a:pt x="13" y="54"/>
                  </a:lnTo>
                  <a:lnTo>
                    <a:pt x="13" y="43"/>
                  </a:lnTo>
                  <a:lnTo>
                    <a:pt x="9" y="30"/>
                  </a:lnTo>
                  <a:lnTo>
                    <a:pt x="8" y="27"/>
                  </a:lnTo>
                  <a:lnTo>
                    <a:pt x="6" y="19"/>
                  </a:lnTo>
                  <a:lnTo>
                    <a:pt x="5" y="9"/>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44" name="Freeform 84">
              <a:extLst>
                <a:ext uri="{FF2B5EF4-FFF2-40B4-BE49-F238E27FC236}">
                  <a16:creationId xmlns:a16="http://schemas.microsoft.com/office/drawing/2014/main" id="{B810105F-A864-40E0-BF3E-6CF37C8D58F8}"/>
                </a:ext>
              </a:extLst>
            </p:cNvPr>
            <p:cNvSpPr>
              <a:spLocks/>
            </p:cNvSpPr>
            <p:nvPr/>
          </p:nvSpPr>
          <p:spPr bwMode="auto">
            <a:xfrm>
              <a:off x="3131" y="1937"/>
              <a:ext cx="72" cy="27"/>
            </a:xfrm>
            <a:custGeom>
              <a:avLst/>
              <a:gdLst>
                <a:gd name="T0" fmla="*/ 10 w 72"/>
                <a:gd name="T1" fmla="*/ 0 h 27"/>
                <a:gd name="T2" fmla="*/ 7 w 72"/>
                <a:gd name="T3" fmla="*/ 2 h 27"/>
                <a:gd name="T4" fmla="*/ 2 w 72"/>
                <a:gd name="T5" fmla="*/ 7 h 27"/>
                <a:gd name="T6" fmla="*/ 0 w 72"/>
                <a:gd name="T7" fmla="*/ 15 h 27"/>
                <a:gd name="T8" fmla="*/ 8 w 72"/>
                <a:gd name="T9" fmla="*/ 22 h 27"/>
                <a:gd name="T10" fmla="*/ 9 w 72"/>
                <a:gd name="T11" fmla="*/ 22 h 27"/>
                <a:gd name="T12" fmla="*/ 12 w 72"/>
                <a:gd name="T13" fmla="*/ 21 h 27"/>
                <a:gd name="T14" fmla="*/ 16 w 72"/>
                <a:gd name="T15" fmla="*/ 20 h 27"/>
                <a:gd name="T16" fmla="*/ 20 w 72"/>
                <a:gd name="T17" fmla="*/ 19 h 27"/>
                <a:gd name="T18" fmla="*/ 25 w 72"/>
                <a:gd name="T19" fmla="*/ 19 h 27"/>
                <a:gd name="T20" fmla="*/ 30 w 72"/>
                <a:gd name="T21" fmla="*/ 20 h 27"/>
                <a:gd name="T22" fmla="*/ 36 w 72"/>
                <a:gd name="T23" fmla="*/ 22 h 27"/>
                <a:gd name="T24" fmla="*/ 39 w 72"/>
                <a:gd name="T25" fmla="*/ 25 h 27"/>
                <a:gd name="T26" fmla="*/ 40 w 72"/>
                <a:gd name="T27" fmla="*/ 25 h 27"/>
                <a:gd name="T28" fmla="*/ 42 w 72"/>
                <a:gd name="T29" fmla="*/ 26 h 27"/>
                <a:gd name="T30" fmla="*/ 46 w 72"/>
                <a:gd name="T31" fmla="*/ 27 h 27"/>
                <a:gd name="T32" fmla="*/ 51 w 72"/>
                <a:gd name="T33" fmla="*/ 27 h 27"/>
                <a:gd name="T34" fmla="*/ 56 w 72"/>
                <a:gd name="T35" fmla="*/ 27 h 27"/>
                <a:gd name="T36" fmla="*/ 61 w 72"/>
                <a:gd name="T37" fmla="*/ 27 h 27"/>
                <a:gd name="T38" fmla="*/ 66 w 72"/>
                <a:gd name="T39" fmla="*/ 25 h 27"/>
                <a:gd name="T40" fmla="*/ 72 w 72"/>
                <a:gd name="T41" fmla="*/ 22 h 27"/>
                <a:gd name="T42" fmla="*/ 71 w 72"/>
                <a:gd name="T43" fmla="*/ 22 h 27"/>
                <a:gd name="T44" fmla="*/ 66 w 72"/>
                <a:gd name="T45" fmla="*/ 22 h 27"/>
                <a:gd name="T46" fmla="*/ 61 w 72"/>
                <a:gd name="T47" fmla="*/ 21 h 27"/>
                <a:gd name="T48" fmla="*/ 55 w 72"/>
                <a:gd name="T49" fmla="*/ 21 h 27"/>
                <a:gd name="T50" fmla="*/ 49 w 72"/>
                <a:gd name="T51" fmla="*/ 20 h 27"/>
                <a:gd name="T52" fmla="*/ 42 w 72"/>
                <a:gd name="T53" fmla="*/ 18 h 27"/>
                <a:gd name="T54" fmla="*/ 35 w 72"/>
                <a:gd name="T55" fmla="*/ 16 h 27"/>
                <a:gd name="T56" fmla="*/ 29 w 72"/>
                <a:gd name="T57" fmla="*/ 13 h 27"/>
                <a:gd name="T58" fmla="*/ 27 w 72"/>
                <a:gd name="T59" fmla="*/ 13 h 27"/>
                <a:gd name="T60" fmla="*/ 24 w 72"/>
                <a:gd name="T61" fmla="*/ 15 h 27"/>
                <a:gd name="T62" fmla="*/ 18 w 72"/>
                <a:gd name="T63" fmla="*/ 16 h 27"/>
                <a:gd name="T64" fmla="*/ 13 w 72"/>
                <a:gd name="T65" fmla="*/ 16 h 27"/>
                <a:gd name="T66" fmla="*/ 8 w 72"/>
                <a:gd name="T67" fmla="*/ 15 h 27"/>
                <a:gd name="T68" fmla="*/ 5 w 72"/>
                <a:gd name="T69" fmla="*/ 11 h 27"/>
                <a:gd name="T70" fmla="*/ 6 w 72"/>
                <a:gd name="T71" fmla="*/ 7 h 27"/>
                <a:gd name="T72" fmla="*/ 10 w 72"/>
                <a:gd name="T73" fmla="*/ 0 h 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2" h="27">
                  <a:moveTo>
                    <a:pt x="10" y="0"/>
                  </a:moveTo>
                  <a:lnTo>
                    <a:pt x="7" y="2"/>
                  </a:lnTo>
                  <a:lnTo>
                    <a:pt x="2" y="7"/>
                  </a:lnTo>
                  <a:lnTo>
                    <a:pt x="0" y="15"/>
                  </a:lnTo>
                  <a:lnTo>
                    <a:pt x="8" y="22"/>
                  </a:lnTo>
                  <a:lnTo>
                    <a:pt x="9" y="22"/>
                  </a:lnTo>
                  <a:lnTo>
                    <a:pt x="12" y="21"/>
                  </a:lnTo>
                  <a:lnTo>
                    <a:pt x="16" y="20"/>
                  </a:lnTo>
                  <a:lnTo>
                    <a:pt x="20" y="19"/>
                  </a:lnTo>
                  <a:lnTo>
                    <a:pt x="25" y="19"/>
                  </a:lnTo>
                  <a:lnTo>
                    <a:pt x="30" y="20"/>
                  </a:lnTo>
                  <a:lnTo>
                    <a:pt x="36" y="22"/>
                  </a:lnTo>
                  <a:lnTo>
                    <a:pt x="39" y="25"/>
                  </a:lnTo>
                  <a:lnTo>
                    <a:pt x="40" y="25"/>
                  </a:lnTo>
                  <a:lnTo>
                    <a:pt x="42" y="26"/>
                  </a:lnTo>
                  <a:lnTo>
                    <a:pt x="46" y="27"/>
                  </a:lnTo>
                  <a:lnTo>
                    <a:pt x="51" y="27"/>
                  </a:lnTo>
                  <a:lnTo>
                    <a:pt x="56" y="27"/>
                  </a:lnTo>
                  <a:lnTo>
                    <a:pt x="61" y="27"/>
                  </a:lnTo>
                  <a:lnTo>
                    <a:pt x="66" y="25"/>
                  </a:lnTo>
                  <a:lnTo>
                    <a:pt x="72" y="22"/>
                  </a:lnTo>
                  <a:lnTo>
                    <a:pt x="71" y="22"/>
                  </a:lnTo>
                  <a:lnTo>
                    <a:pt x="66" y="22"/>
                  </a:lnTo>
                  <a:lnTo>
                    <a:pt x="61" y="21"/>
                  </a:lnTo>
                  <a:lnTo>
                    <a:pt x="55" y="21"/>
                  </a:lnTo>
                  <a:lnTo>
                    <a:pt x="49" y="20"/>
                  </a:lnTo>
                  <a:lnTo>
                    <a:pt x="42" y="18"/>
                  </a:lnTo>
                  <a:lnTo>
                    <a:pt x="35" y="16"/>
                  </a:lnTo>
                  <a:lnTo>
                    <a:pt x="29" y="13"/>
                  </a:lnTo>
                  <a:lnTo>
                    <a:pt x="27" y="13"/>
                  </a:lnTo>
                  <a:lnTo>
                    <a:pt x="24" y="15"/>
                  </a:lnTo>
                  <a:lnTo>
                    <a:pt x="18" y="16"/>
                  </a:lnTo>
                  <a:lnTo>
                    <a:pt x="13" y="16"/>
                  </a:lnTo>
                  <a:lnTo>
                    <a:pt x="8" y="15"/>
                  </a:lnTo>
                  <a:lnTo>
                    <a:pt x="5" y="11"/>
                  </a:lnTo>
                  <a:lnTo>
                    <a:pt x="6" y="7"/>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45" name="Freeform 85">
              <a:extLst>
                <a:ext uri="{FF2B5EF4-FFF2-40B4-BE49-F238E27FC236}">
                  <a16:creationId xmlns:a16="http://schemas.microsoft.com/office/drawing/2014/main" id="{96E09BC6-896D-4A6A-A726-E96C78C30EF6}"/>
                </a:ext>
              </a:extLst>
            </p:cNvPr>
            <p:cNvSpPr>
              <a:spLocks/>
            </p:cNvSpPr>
            <p:nvPr/>
          </p:nvSpPr>
          <p:spPr bwMode="auto">
            <a:xfrm>
              <a:off x="2936" y="1943"/>
              <a:ext cx="56" cy="93"/>
            </a:xfrm>
            <a:custGeom>
              <a:avLst/>
              <a:gdLst>
                <a:gd name="T0" fmla="*/ 56 w 56"/>
                <a:gd name="T1" fmla="*/ 0 h 93"/>
                <a:gd name="T2" fmla="*/ 56 w 56"/>
                <a:gd name="T3" fmla="*/ 3 h 93"/>
                <a:gd name="T4" fmla="*/ 55 w 56"/>
                <a:gd name="T5" fmla="*/ 11 h 93"/>
                <a:gd name="T6" fmla="*/ 54 w 56"/>
                <a:gd name="T7" fmla="*/ 23 h 93"/>
                <a:gd name="T8" fmla="*/ 50 w 56"/>
                <a:gd name="T9" fmla="*/ 36 h 93"/>
                <a:gd name="T10" fmla="*/ 44 w 56"/>
                <a:gd name="T11" fmla="*/ 52 h 93"/>
                <a:gd name="T12" fmla="*/ 33 w 56"/>
                <a:gd name="T13" fmla="*/ 67 h 93"/>
                <a:gd name="T14" fmla="*/ 19 w 56"/>
                <a:gd name="T15" fmla="*/ 81 h 93"/>
                <a:gd name="T16" fmla="*/ 0 w 56"/>
                <a:gd name="T17" fmla="*/ 93 h 93"/>
                <a:gd name="T18" fmla="*/ 3 w 56"/>
                <a:gd name="T19" fmla="*/ 90 h 93"/>
                <a:gd name="T20" fmla="*/ 10 w 56"/>
                <a:gd name="T21" fmla="*/ 83 h 93"/>
                <a:gd name="T22" fmla="*/ 18 w 56"/>
                <a:gd name="T23" fmla="*/ 71 h 93"/>
                <a:gd name="T24" fmla="*/ 28 w 56"/>
                <a:gd name="T25" fmla="*/ 58 h 93"/>
                <a:gd name="T26" fmla="*/ 38 w 56"/>
                <a:gd name="T27" fmla="*/ 42 h 93"/>
                <a:gd name="T28" fmla="*/ 48 w 56"/>
                <a:gd name="T29" fmla="*/ 27 h 93"/>
                <a:gd name="T30" fmla="*/ 54 w 56"/>
                <a:gd name="T31" fmla="*/ 13 h 93"/>
                <a:gd name="T32" fmla="*/ 56 w 56"/>
                <a:gd name="T33" fmla="*/ 0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6" h="93">
                  <a:moveTo>
                    <a:pt x="56" y="0"/>
                  </a:moveTo>
                  <a:lnTo>
                    <a:pt x="56" y="3"/>
                  </a:lnTo>
                  <a:lnTo>
                    <a:pt x="55" y="11"/>
                  </a:lnTo>
                  <a:lnTo>
                    <a:pt x="54" y="23"/>
                  </a:lnTo>
                  <a:lnTo>
                    <a:pt x="50" y="36"/>
                  </a:lnTo>
                  <a:lnTo>
                    <a:pt x="44" y="52"/>
                  </a:lnTo>
                  <a:lnTo>
                    <a:pt x="33" y="67"/>
                  </a:lnTo>
                  <a:lnTo>
                    <a:pt x="19" y="81"/>
                  </a:lnTo>
                  <a:lnTo>
                    <a:pt x="0" y="93"/>
                  </a:lnTo>
                  <a:lnTo>
                    <a:pt x="3" y="90"/>
                  </a:lnTo>
                  <a:lnTo>
                    <a:pt x="10" y="83"/>
                  </a:lnTo>
                  <a:lnTo>
                    <a:pt x="18" y="71"/>
                  </a:lnTo>
                  <a:lnTo>
                    <a:pt x="28" y="58"/>
                  </a:lnTo>
                  <a:lnTo>
                    <a:pt x="38" y="42"/>
                  </a:lnTo>
                  <a:lnTo>
                    <a:pt x="48" y="27"/>
                  </a:lnTo>
                  <a:lnTo>
                    <a:pt x="54" y="13"/>
                  </a:lnTo>
                  <a:lnTo>
                    <a:pt x="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46" name="Freeform 86">
              <a:extLst>
                <a:ext uri="{FF2B5EF4-FFF2-40B4-BE49-F238E27FC236}">
                  <a16:creationId xmlns:a16="http://schemas.microsoft.com/office/drawing/2014/main" id="{1099F701-B80E-4DDB-8CB5-CB48E9851613}"/>
                </a:ext>
              </a:extLst>
            </p:cNvPr>
            <p:cNvSpPr>
              <a:spLocks/>
            </p:cNvSpPr>
            <p:nvPr/>
          </p:nvSpPr>
          <p:spPr bwMode="auto">
            <a:xfrm>
              <a:off x="3101" y="1970"/>
              <a:ext cx="10" cy="15"/>
            </a:xfrm>
            <a:custGeom>
              <a:avLst/>
              <a:gdLst>
                <a:gd name="T0" fmla="*/ 10 w 10"/>
                <a:gd name="T1" fmla="*/ 0 h 15"/>
                <a:gd name="T2" fmla="*/ 8 w 10"/>
                <a:gd name="T3" fmla="*/ 1 h 15"/>
                <a:gd name="T4" fmla="*/ 5 w 10"/>
                <a:gd name="T5" fmla="*/ 3 h 15"/>
                <a:gd name="T6" fmla="*/ 2 w 10"/>
                <a:gd name="T7" fmla="*/ 8 h 15"/>
                <a:gd name="T8" fmla="*/ 4 w 10"/>
                <a:gd name="T9" fmla="*/ 15 h 15"/>
                <a:gd name="T10" fmla="*/ 2 w 10"/>
                <a:gd name="T11" fmla="*/ 13 h 15"/>
                <a:gd name="T12" fmla="*/ 0 w 10"/>
                <a:gd name="T13" fmla="*/ 9 h 15"/>
                <a:gd name="T14" fmla="*/ 1 w 10"/>
                <a:gd name="T15" fmla="*/ 4 h 15"/>
                <a:gd name="T16" fmla="*/ 10 w 10"/>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 h="15">
                  <a:moveTo>
                    <a:pt x="10" y="0"/>
                  </a:moveTo>
                  <a:lnTo>
                    <a:pt x="8" y="1"/>
                  </a:lnTo>
                  <a:lnTo>
                    <a:pt x="5" y="3"/>
                  </a:lnTo>
                  <a:lnTo>
                    <a:pt x="2" y="8"/>
                  </a:lnTo>
                  <a:lnTo>
                    <a:pt x="4" y="15"/>
                  </a:lnTo>
                  <a:lnTo>
                    <a:pt x="2" y="13"/>
                  </a:lnTo>
                  <a:lnTo>
                    <a:pt x="0" y="9"/>
                  </a:lnTo>
                  <a:lnTo>
                    <a:pt x="1" y="4"/>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47" name="Freeform 87">
              <a:extLst>
                <a:ext uri="{FF2B5EF4-FFF2-40B4-BE49-F238E27FC236}">
                  <a16:creationId xmlns:a16="http://schemas.microsoft.com/office/drawing/2014/main" id="{5DE81DD4-00C2-4D51-B1D3-3FEFC1431129}"/>
                </a:ext>
              </a:extLst>
            </p:cNvPr>
            <p:cNvSpPr>
              <a:spLocks/>
            </p:cNvSpPr>
            <p:nvPr/>
          </p:nvSpPr>
          <p:spPr bwMode="auto">
            <a:xfrm>
              <a:off x="3110" y="1977"/>
              <a:ext cx="88" cy="17"/>
            </a:xfrm>
            <a:custGeom>
              <a:avLst/>
              <a:gdLst>
                <a:gd name="T0" fmla="*/ 0 w 88"/>
                <a:gd name="T1" fmla="*/ 0 h 17"/>
                <a:gd name="T2" fmla="*/ 2 w 88"/>
                <a:gd name="T3" fmla="*/ 1 h 17"/>
                <a:gd name="T4" fmla="*/ 8 w 88"/>
                <a:gd name="T5" fmla="*/ 3 h 17"/>
                <a:gd name="T6" fmla="*/ 18 w 88"/>
                <a:gd name="T7" fmla="*/ 6 h 17"/>
                <a:gd name="T8" fmla="*/ 30 w 88"/>
                <a:gd name="T9" fmla="*/ 9 h 17"/>
                <a:gd name="T10" fmla="*/ 43 w 88"/>
                <a:gd name="T11" fmla="*/ 13 h 17"/>
                <a:gd name="T12" fmla="*/ 59 w 88"/>
                <a:gd name="T13" fmla="*/ 14 h 17"/>
                <a:gd name="T14" fmla="*/ 73 w 88"/>
                <a:gd name="T15" fmla="*/ 14 h 17"/>
                <a:gd name="T16" fmla="*/ 88 w 88"/>
                <a:gd name="T17" fmla="*/ 10 h 17"/>
                <a:gd name="T18" fmla="*/ 86 w 88"/>
                <a:gd name="T19" fmla="*/ 12 h 17"/>
                <a:gd name="T20" fmla="*/ 81 w 88"/>
                <a:gd name="T21" fmla="*/ 14 h 17"/>
                <a:gd name="T22" fmla="*/ 72 w 88"/>
                <a:gd name="T23" fmla="*/ 15 h 17"/>
                <a:gd name="T24" fmla="*/ 62 w 88"/>
                <a:gd name="T25" fmla="*/ 17 h 17"/>
                <a:gd name="T26" fmla="*/ 48 w 88"/>
                <a:gd name="T27" fmla="*/ 17 h 17"/>
                <a:gd name="T28" fmla="*/ 33 w 88"/>
                <a:gd name="T29" fmla="*/ 15 h 17"/>
                <a:gd name="T30" fmla="*/ 17 w 88"/>
                <a:gd name="T31" fmla="*/ 9 h 17"/>
                <a:gd name="T32" fmla="*/ 0 w 88"/>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17">
                  <a:moveTo>
                    <a:pt x="0" y="0"/>
                  </a:moveTo>
                  <a:lnTo>
                    <a:pt x="2" y="1"/>
                  </a:lnTo>
                  <a:lnTo>
                    <a:pt x="8" y="3"/>
                  </a:lnTo>
                  <a:lnTo>
                    <a:pt x="18" y="6"/>
                  </a:lnTo>
                  <a:lnTo>
                    <a:pt x="30" y="9"/>
                  </a:lnTo>
                  <a:lnTo>
                    <a:pt x="43" y="13"/>
                  </a:lnTo>
                  <a:lnTo>
                    <a:pt x="59" y="14"/>
                  </a:lnTo>
                  <a:lnTo>
                    <a:pt x="73" y="14"/>
                  </a:lnTo>
                  <a:lnTo>
                    <a:pt x="88" y="10"/>
                  </a:lnTo>
                  <a:lnTo>
                    <a:pt x="86" y="12"/>
                  </a:lnTo>
                  <a:lnTo>
                    <a:pt x="81" y="14"/>
                  </a:lnTo>
                  <a:lnTo>
                    <a:pt x="72" y="15"/>
                  </a:lnTo>
                  <a:lnTo>
                    <a:pt x="62" y="17"/>
                  </a:lnTo>
                  <a:lnTo>
                    <a:pt x="48" y="17"/>
                  </a:lnTo>
                  <a:lnTo>
                    <a:pt x="33" y="15"/>
                  </a:lnTo>
                  <a:lnTo>
                    <a:pt x="17"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48" name="Freeform 88">
              <a:extLst>
                <a:ext uri="{FF2B5EF4-FFF2-40B4-BE49-F238E27FC236}">
                  <a16:creationId xmlns:a16="http://schemas.microsoft.com/office/drawing/2014/main" id="{03EB825F-F9A2-4D15-859B-B289607079AB}"/>
                </a:ext>
              </a:extLst>
            </p:cNvPr>
            <p:cNvSpPr>
              <a:spLocks/>
            </p:cNvSpPr>
            <p:nvPr/>
          </p:nvSpPr>
          <p:spPr bwMode="auto">
            <a:xfrm>
              <a:off x="3138" y="2003"/>
              <a:ext cx="40" cy="10"/>
            </a:xfrm>
            <a:custGeom>
              <a:avLst/>
              <a:gdLst>
                <a:gd name="T0" fmla="*/ 0 w 40"/>
                <a:gd name="T1" fmla="*/ 2 h 10"/>
                <a:gd name="T2" fmla="*/ 1 w 40"/>
                <a:gd name="T3" fmla="*/ 2 h 10"/>
                <a:gd name="T4" fmla="*/ 4 w 40"/>
                <a:gd name="T5" fmla="*/ 2 h 10"/>
                <a:gd name="T6" fmla="*/ 8 w 40"/>
                <a:gd name="T7" fmla="*/ 2 h 10"/>
                <a:gd name="T8" fmla="*/ 14 w 40"/>
                <a:gd name="T9" fmla="*/ 2 h 10"/>
                <a:gd name="T10" fmla="*/ 20 w 40"/>
                <a:gd name="T11" fmla="*/ 2 h 10"/>
                <a:gd name="T12" fmla="*/ 28 w 40"/>
                <a:gd name="T13" fmla="*/ 2 h 10"/>
                <a:gd name="T14" fmla="*/ 34 w 40"/>
                <a:gd name="T15" fmla="*/ 1 h 10"/>
                <a:gd name="T16" fmla="*/ 40 w 40"/>
                <a:gd name="T17" fmla="*/ 0 h 10"/>
                <a:gd name="T18" fmla="*/ 40 w 40"/>
                <a:gd name="T19" fmla="*/ 1 h 10"/>
                <a:gd name="T20" fmla="*/ 39 w 40"/>
                <a:gd name="T21" fmla="*/ 3 h 10"/>
                <a:gd name="T22" fmla="*/ 36 w 40"/>
                <a:gd name="T23" fmla="*/ 6 h 10"/>
                <a:gd name="T24" fmla="*/ 33 w 40"/>
                <a:gd name="T25" fmla="*/ 8 h 10"/>
                <a:gd name="T26" fmla="*/ 28 w 40"/>
                <a:gd name="T27" fmla="*/ 10 h 10"/>
                <a:gd name="T28" fmla="*/ 20 w 40"/>
                <a:gd name="T29" fmla="*/ 10 h 10"/>
                <a:gd name="T30" fmla="*/ 11 w 40"/>
                <a:gd name="T31" fmla="*/ 7 h 10"/>
                <a:gd name="T32" fmla="*/ 0 w 40"/>
                <a:gd name="T33" fmla="*/ 2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10">
                  <a:moveTo>
                    <a:pt x="0" y="2"/>
                  </a:moveTo>
                  <a:lnTo>
                    <a:pt x="1" y="2"/>
                  </a:lnTo>
                  <a:lnTo>
                    <a:pt x="4" y="2"/>
                  </a:lnTo>
                  <a:lnTo>
                    <a:pt x="8" y="2"/>
                  </a:lnTo>
                  <a:lnTo>
                    <a:pt x="14" y="2"/>
                  </a:lnTo>
                  <a:lnTo>
                    <a:pt x="20" y="2"/>
                  </a:lnTo>
                  <a:lnTo>
                    <a:pt x="28" y="2"/>
                  </a:lnTo>
                  <a:lnTo>
                    <a:pt x="34" y="1"/>
                  </a:lnTo>
                  <a:lnTo>
                    <a:pt x="40" y="0"/>
                  </a:lnTo>
                  <a:lnTo>
                    <a:pt x="40" y="1"/>
                  </a:lnTo>
                  <a:lnTo>
                    <a:pt x="39" y="3"/>
                  </a:lnTo>
                  <a:lnTo>
                    <a:pt x="36" y="6"/>
                  </a:lnTo>
                  <a:lnTo>
                    <a:pt x="33" y="8"/>
                  </a:lnTo>
                  <a:lnTo>
                    <a:pt x="28" y="10"/>
                  </a:lnTo>
                  <a:lnTo>
                    <a:pt x="20" y="10"/>
                  </a:lnTo>
                  <a:lnTo>
                    <a:pt x="11" y="7"/>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49" name="Freeform 89">
              <a:extLst>
                <a:ext uri="{FF2B5EF4-FFF2-40B4-BE49-F238E27FC236}">
                  <a16:creationId xmlns:a16="http://schemas.microsoft.com/office/drawing/2014/main" id="{EEFE7402-76C7-4FF1-A01C-3716630D84FA}"/>
                </a:ext>
              </a:extLst>
            </p:cNvPr>
            <p:cNvSpPr>
              <a:spLocks/>
            </p:cNvSpPr>
            <p:nvPr/>
          </p:nvSpPr>
          <p:spPr bwMode="auto">
            <a:xfrm>
              <a:off x="3059" y="1875"/>
              <a:ext cx="24" cy="6"/>
            </a:xfrm>
            <a:custGeom>
              <a:avLst/>
              <a:gdLst>
                <a:gd name="T0" fmla="*/ 0 w 24"/>
                <a:gd name="T1" fmla="*/ 0 h 6"/>
                <a:gd name="T2" fmla="*/ 2 w 24"/>
                <a:gd name="T3" fmla="*/ 2 h 6"/>
                <a:gd name="T4" fmla="*/ 6 w 24"/>
                <a:gd name="T5" fmla="*/ 6 h 6"/>
                <a:gd name="T6" fmla="*/ 14 w 24"/>
                <a:gd name="T7" fmla="*/ 6 h 6"/>
                <a:gd name="T8" fmla="*/ 24 w 24"/>
                <a:gd name="T9" fmla="*/ 1 h 6"/>
                <a:gd name="T10" fmla="*/ 22 w 24"/>
                <a:gd name="T11" fmla="*/ 1 h 6"/>
                <a:gd name="T12" fmla="*/ 16 w 24"/>
                <a:gd name="T13" fmla="*/ 2 h 6"/>
                <a:gd name="T14" fmla="*/ 8 w 24"/>
                <a:gd name="T15" fmla="*/ 2 h 6"/>
                <a:gd name="T16" fmla="*/ 0 w 24"/>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6">
                  <a:moveTo>
                    <a:pt x="0" y="0"/>
                  </a:moveTo>
                  <a:lnTo>
                    <a:pt x="2" y="2"/>
                  </a:lnTo>
                  <a:lnTo>
                    <a:pt x="6" y="6"/>
                  </a:lnTo>
                  <a:lnTo>
                    <a:pt x="14" y="6"/>
                  </a:lnTo>
                  <a:lnTo>
                    <a:pt x="24" y="1"/>
                  </a:lnTo>
                  <a:lnTo>
                    <a:pt x="22" y="1"/>
                  </a:lnTo>
                  <a:lnTo>
                    <a:pt x="16" y="2"/>
                  </a:lnTo>
                  <a:lnTo>
                    <a:pt x="8"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50" name="Freeform 90">
              <a:extLst>
                <a:ext uri="{FF2B5EF4-FFF2-40B4-BE49-F238E27FC236}">
                  <a16:creationId xmlns:a16="http://schemas.microsoft.com/office/drawing/2014/main" id="{4F4A10AD-19F3-44CB-A243-62CE7F5C80FD}"/>
                </a:ext>
              </a:extLst>
            </p:cNvPr>
            <p:cNvSpPr>
              <a:spLocks/>
            </p:cNvSpPr>
            <p:nvPr/>
          </p:nvSpPr>
          <p:spPr bwMode="auto">
            <a:xfrm>
              <a:off x="3060" y="1882"/>
              <a:ext cx="24" cy="5"/>
            </a:xfrm>
            <a:custGeom>
              <a:avLst/>
              <a:gdLst>
                <a:gd name="T0" fmla="*/ 0 w 24"/>
                <a:gd name="T1" fmla="*/ 0 h 5"/>
                <a:gd name="T2" fmla="*/ 2 w 24"/>
                <a:gd name="T3" fmla="*/ 2 h 5"/>
                <a:gd name="T4" fmla="*/ 6 w 24"/>
                <a:gd name="T5" fmla="*/ 5 h 5"/>
                <a:gd name="T6" fmla="*/ 14 w 24"/>
                <a:gd name="T7" fmla="*/ 5 h 5"/>
                <a:gd name="T8" fmla="*/ 24 w 24"/>
                <a:gd name="T9" fmla="*/ 1 h 5"/>
                <a:gd name="T10" fmla="*/ 22 w 24"/>
                <a:gd name="T11" fmla="*/ 1 h 5"/>
                <a:gd name="T12" fmla="*/ 16 w 24"/>
                <a:gd name="T13" fmla="*/ 2 h 5"/>
                <a:gd name="T14" fmla="*/ 8 w 24"/>
                <a:gd name="T15" fmla="*/ 1 h 5"/>
                <a:gd name="T16" fmla="*/ 0 w 24"/>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5">
                  <a:moveTo>
                    <a:pt x="0" y="0"/>
                  </a:moveTo>
                  <a:lnTo>
                    <a:pt x="2" y="2"/>
                  </a:lnTo>
                  <a:lnTo>
                    <a:pt x="6" y="5"/>
                  </a:lnTo>
                  <a:lnTo>
                    <a:pt x="14" y="5"/>
                  </a:lnTo>
                  <a:lnTo>
                    <a:pt x="24" y="1"/>
                  </a:lnTo>
                  <a:lnTo>
                    <a:pt x="22" y="1"/>
                  </a:lnTo>
                  <a:lnTo>
                    <a:pt x="16" y="2"/>
                  </a:lnTo>
                  <a:lnTo>
                    <a:pt x="8"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51" name="Freeform 91">
              <a:extLst>
                <a:ext uri="{FF2B5EF4-FFF2-40B4-BE49-F238E27FC236}">
                  <a16:creationId xmlns:a16="http://schemas.microsoft.com/office/drawing/2014/main" id="{46A2976B-2230-490A-BEEC-A92B4730BE68}"/>
                </a:ext>
              </a:extLst>
            </p:cNvPr>
            <p:cNvSpPr>
              <a:spLocks/>
            </p:cNvSpPr>
            <p:nvPr/>
          </p:nvSpPr>
          <p:spPr bwMode="auto">
            <a:xfrm>
              <a:off x="3116" y="1943"/>
              <a:ext cx="19" cy="21"/>
            </a:xfrm>
            <a:custGeom>
              <a:avLst/>
              <a:gdLst>
                <a:gd name="T0" fmla="*/ 0 w 19"/>
                <a:gd name="T1" fmla="*/ 21 h 21"/>
                <a:gd name="T2" fmla="*/ 2 w 19"/>
                <a:gd name="T3" fmla="*/ 20 h 21"/>
                <a:gd name="T4" fmla="*/ 9 w 19"/>
                <a:gd name="T5" fmla="*/ 15 h 21"/>
                <a:gd name="T6" fmla="*/ 15 w 19"/>
                <a:gd name="T7" fmla="*/ 9 h 21"/>
                <a:gd name="T8" fmla="*/ 19 w 19"/>
                <a:gd name="T9" fmla="*/ 0 h 21"/>
                <a:gd name="T10" fmla="*/ 0 w 19"/>
                <a:gd name="T11" fmla="*/ 21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1">
                  <a:moveTo>
                    <a:pt x="0" y="21"/>
                  </a:moveTo>
                  <a:lnTo>
                    <a:pt x="2" y="20"/>
                  </a:lnTo>
                  <a:lnTo>
                    <a:pt x="9" y="15"/>
                  </a:lnTo>
                  <a:lnTo>
                    <a:pt x="15" y="9"/>
                  </a:lnTo>
                  <a:lnTo>
                    <a:pt x="19" y="0"/>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52" name="Freeform 92">
              <a:extLst>
                <a:ext uri="{FF2B5EF4-FFF2-40B4-BE49-F238E27FC236}">
                  <a16:creationId xmlns:a16="http://schemas.microsoft.com/office/drawing/2014/main" id="{C9559A38-82F2-4CA0-9F02-3F6F15D290F0}"/>
                </a:ext>
              </a:extLst>
            </p:cNvPr>
            <p:cNvSpPr>
              <a:spLocks/>
            </p:cNvSpPr>
            <p:nvPr/>
          </p:nvSpPr>
          <p:spPr bwMode="auto">
            <a:xfrm>
              <a:off x="2978" y="2032"/>
              <a:ext cx="232" cy="61"/>
            </a:xfrm>
            <a:custGeom>
              <a:avLst/>
              <a:gdLst>
                <a:gd name="T0" fmla="*/ 0 w 232"/>
                <a:gd name="T1" fmla="*/ 0 h 61"/>
                <a:gd name="T2" fmla="*/ 1 w 232"/>
                <a:gd name="T3" fmla="*/ 1 h 61"/>
                <a:gd name="T4" fmla="*/ 5 w 232"/>
                <a:gd name="T5" fmla="*/ 4 h 61"/>
                <a:gd name="T6" fmla="*/ 11 w 232"/>
                <a:gd name="T7" fmla="*/ 8 h 61"/>
                <a:gd name="T8" fmla="*/ 20 w 232"/>
                <a:gd name="T9" fmla="*/ 13 h 61"/>
                <a:gd name="T10" fmla="*/ 30 w 232"/>
                <a:gd name="T11" fmla="*/ 18 h 61"/>
                <a:gd name="T12" fmla="*/ 43 w 232"/>
                <a:gd name="T13" fmla="*/ 24 h 61"/>
                <a:gd name="T14" fmla="*/ 57 w 232"/>
                <a:gd name="T15" fmla="*/ 31 h 61"/>
                <a:gd name="T16" fmla="*/ 73 w 232"/>
                <a:gd name="T17" fmla="*/ 36 h 61"/>
                <a:gd name="T18" fmla="*/ 90 w 232"/>
                <a:gd name="T19" fmla="*/ 41 h 61"/>
                <a:gd name="T20" fmla="*/ 107 w 232"/>
                <a:gd name="T21" fmla="*/ 45 h 61"/>
                <a:gd name="T22" fmla="*/ 127 w 232"/>
                <a:gd name="T23" fmla="*/ 47 h 61"/>
                <a:gd name="T24" fmla="*/ 147 w 232"/>
                <a:gd name="T25" fmla="*/ 47 h 61"/>
                <a:gd name="T26" fmla="*/ 168 w 232"/>
                <a:gd name="T27" fmla="*/ 45 h 61"/>
                <a:gd name="T28" fmla="*/ 189 w 232"/>
                <a:gd name="T29" fmla="*/ 41 h 61"/>
                <a:gd name="T30" fmla="*/ 210 w 232"/>
                <a:gd name="T31" fmla="*/ 33 h 61"/>
                <a:gd name="T32" fmla="*/ 232 w 232"/>
                <a:gd name="T33" fmla="*/ 22 h 61"/>
                <a:gd name="T34" fmla="*/ 231 w 232"/>
                <a:gd name="T35" fmla="*/ 23 h 61"/>
                <a:gd name="T36" fmla="*/ 228 w 232"/>
                <a:gd name="T37" fmla="*/ 26 h 61"/>
                <a:gd name="T38" fmla="*/ 223 w 232"/>
                <a:gd name="T39" fmla="*/ 31 h 61"/>
                <a:gd name="T40" fmla="*/ 214 w 232"/>
                <a:gd name="T41" fmla="*/ 37 h 61"/>
                <a:gd name="T42" fmla="*/ 205 w 232"/>
                <a:gd name="T43" fmla="*/ 42 h 61"/>
                <a:gd name="T44" fmla="*/ 195 w 232"/>
                <a:gd name="T45" fmla="*/ 48 h 61"/>
                <a:gd name="T46" fmla="*/ 181 w 232"/>
                <a:gd name="T47" fmla="*/ 53 h 61"/>
                <a:gd name="T48" fmla="*/ 167 w 232"/>
                <a:gd name="T49" fmla="*/ 57 h 61"/>
                <a:gd name="T50" fmla="*/ 151 w 232"/>
                <a:gd name="T51" fmla="*/ 60 h 61"/>
                <a:gd name="T52" fmla="*/ 133 w 232"/>
                <a:gd name="T53" fmla="*/ 61 h 61"/>
                <a:gd name="T54" fmla="*/ 114 w 232"/>
                <a:gd name="T55" fmla="*/ 60 h 61"/>
                <a:gd name="T56" fmla="*/ 93 w 232"/>
                <a:gd name="T57" fmla="*/ 55 h 61"/>
                <a:gd name="T58" fmla="*/ 72 w 232"/>
                <a:gd name="T59" fmla="*/ 48 h 61"/>
                <a:gd name="T60" fmla="*/ 49 w 232"/>
                <a:gd name="T61" fmla="*/ 37 h 61"/>
                <a:gd name="T62" fmla="*/ 24 w 232"/>
                <a:gd name="T63" fmla="*/ 20 h 61"/>
                <a:gd name="T64" fmla="*/ 0 w 232"/>
                <a:gd name="T65" fmla="*/ 0 h 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32" h="61">
                  <a:moveTo>
                    <a:pt x="0" y="0"/>
                  </a:moveTo>
                  <a:lnTo>
                    <a:pt x="1" y="1"/>
                  </a:lnTo>
                  <a:lnTo>
                    <a:pt x="5" y="4"/>
                  </a:lnTo>
                  <a:lnTo>
                    <a:pt x="11" y="8"/>
                  </a:lnTo>
                  <a:lnTo>
                    <a:pt x="20" y="13"/>
                  </a:lnTo>
                  <a:lnTo>
                    <a:pt x="30" y="18"/>
                  </a:lnTo>
                  <a:lnTo>
                    <a:pt x="43" y="24"/>
                  </a:lnTo>
                  <a:lnTo>
                    <a:pt x="57" y="31"/>
                  </a:lnTo>
                  <a:lnTo>
                    <a:pt x="73" y="36"/>
                  </a:lnTo>
                  <a:lnTo>
                    <a:pt x="90" y="41"/>
                  </a:lnTo>
                  <a:lnTo>
                    <a:pt x="107" y="45"/>
                  </a:lnTo>
                  <a:lnTo>
                    <a:pt x="127" y="47"/>
                  </a:lnTo>
                  <a:lnTo>
                    <a:pt x="147" y="47"/>
                  </a:lnTo>
                  <a:lnTo>
                    <a:pt x="168" y="45"/>
                  </a:lnTo>
                  <a:lnTo>
                    <a:pt x="189" y="41"/>
                  </a:lnTo>
                  <a:lnTo>
                    <a:pt x="210" y="33"/>
                  </a:lnTo>
                  <a:lnTo>
                    <a:pt x="232" y="22"/>
                  </a:lnTo>
                  <a:lnTo>
                    <a:pt x="231" y="23"/>
                  </a:lnTo>
                  <a:lnTo>
                    <a:pt x="228" y="26"/>
                  </a:lnTo>
                  <a:lnTo>
                    <a:pt x="223" y="31"/>
                  </a:lnTo>
                  <a:lnTo>
                    <a:pt x="214" y="37"/>
                  </a:lnTo>
                  <a:lnTo>
                    <a:pt x="205" y="42"/>
                  </a:lnTo>
                  <a:lnTo>
                    <a:pt x="195" y="48"/>
                  </a:lnTo>
                  <a:lnTo>
                    <a:pt x="181" y="53"/>
                  </a:lnTo>
                  <a:lnTo>
                    <a:pt x="167" y="57"/>
                  </a:lnTo>
                  <a:lnTo>
                    <a:pt x="151" y="60"/>
                  </a:lnTo>
                  <a:lnTo>
                    <a:pt x="133" y="61"/>
                  </a:lnTo>
                  <a:lnTo>
                    <a:pt x="114" y="60"/>
                  </a:lnTo>
                  <a:lnTo>
                    <a:pt x="93" y="55"/>
                  </a:lnTo>
                  <a:lnTo>
                    <a:pt x="72" y="48"/>
                  </a:lnTo>
                  <a:lnTo>
                    <a:pt x="49" y="37"/>
                  </a:lnTo>
                  <a:lnTo>
                    <a:pt x="24" y="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53" name="Freeform 93">
              <a:extLst>
                <a:ext uri="{FF2B5EF4-FFF2-40B4-BE49-F238E27FC236}">
                  <a16:creationId xmlns:a16="http://schemas.microsoft.com/office/drawing/2014/main" id="{0BFF036A-6D43-487D-9954-81816CF9073E}"/>
                </a:ext>
              </a:extLst>
            </p:cNvPr>
            <p:cNvSpPr>
              <a:spLocks/>
            </p:cNvSpPr>
            <p:nvPr/>
          </p:nvSpPr>
          <p:spPr bwMode="auto">
            <a:xfrm>
              <a:off x="2777" y="2031"/>
              <a:ext cx="368" cy="87"/>
            </a:xfrm>
            <a:custGeom>
              <a:avLst/>
              <a:gdLst>
                <a:gd name="T0" fmla="*/ 0 w 368"/>
                <a:gd name="T1" fmla="*/ 20 h 87"/>
                <a:gd name="T2" fmla="*/ 1 w 368"/>
                <a:gd name="T3" fmla="*/ 19 h 87"/>
                <a:gd name="T4" fmla="*/ 3 w 368"/>
                <a:gd name="T5" fmla="*/ 18 h 87"/>
                <a:gd name="T6" fmla="*/ 7 w 368"/>
                <a:gd name="T7" fmla="*/ 15 h 87"/>
                <a:gd name="T8" fmla="*/ 13 w 368"/>
                <a:gd name="T9" fmla="*/ 12 h 87"/>
                <a:gd name="T10" fmla="*/ 20 w 368"/>
                <a:gd name="T11" fmla="*/ 9 h 87"/>
                <a:gd name="T12" fmla="*/ 28 w 368"/>
                <a:gd name="T13" fmla="*/ 6 h 87"/>
                <a:gd name="T14" fmla="*/ 38 w 368"/>
                <a:gd name="T15" fmla="*/ 3 h 87"/>
                <a:gd name="T16" fmla="*/ 50 w 368"/>
                <a:gd name="T17" fmla="*/ 1 h 87"/>
                <a:gd name="T18" fmla="*/ 62 w 368"/>
                <a:gd name="T19" fmla="*/ 0 h 87"/>
                <a:gd name="T20" fmla="*/ 75 w 368"/>
                <a:gd name="T21" fmla="*/ 0 h 87"/>
                <a:gd name="T22" fmla="*/ 90 w 368"/>
                <a:gd name="T23" fmla="*/ 1 h 87"/>
                <a:gd name="T24" fmla="*/ 106 w 368"/>
                <a:gd name="T25" fmla="*/ 4 h 87"/>
                <a:gd name="T26" fmla="*/ 124 w 368"/>
                <a:gd name="T27" fmla="*/ 8 h 87"/>
                <a:gd name="T28" fmla="*/ 141 w 368"/>
                <a:gd name="T29" fmla="*/ 15 h 87"/>
                <a:gd name="T30" fmla="*/ 161 w 368"/>
                <a:gd name="T31" fmla="*/ 25 h 87"/>
                <a:gd name="T32" fmla="*/ 181 w 368"/>
                <a:gd name="T33" fmla="*/ 38 h 87"/>
                <a:gd name="T34" fmla="*/ 183 w 368"/>
                <a:gd name="T35" fmla="*/ 39 h 87"/>
                <a:gd name="T36" fmla="*/ 187 w 368"/>
                <a:gd name="T37" fmla="*/ 40 h 87"/>
                <a:gd name="T38" fmla="*/ 194 w 368"/>
                <a:gd name="T39" fmla="*/ 43 h 87"/>
                <a:gd name="T40" fmla="*/ 204 w 368"/>
                <a:gd name="T41" fmla="*/ 46 h 87"/>
                <a:gd name="T42" fmla="*/ 215 w 368"/>
                <a:gd name="T43" fmla="*/ 50 h 87"/>
                <a:gd name="T44" fmla="*/ 227 w 368"/>
                <a:gd name="T45" fmla="*/ 54 h 87"/>
                <a:gd name="T46" fmla="*/ 242 w 368"/>
                <a:gd name="T47" fmla="*/ 59 h 87"/>
                <a:gd name="T48" fmla="*/ 256 w 368"/>
                <a:gd name="T49" fmla="*/ 63 h 87"/>
                <a:gd name="T50" fmla="*/ 271 w 368"/>
                <a:gd name="T51" fmla="*/ 69 h 87"/>
                <a:gd name="T52" fmla="*/ 288 w 368"/>
                <a:gd name="T53" fmla="*/ 74 h 87"/>
                <a:gd name="T54" fmla="*/ 303 w 368"/>
                <a:gd name="T55" fmla="*/ 78 h 87"/>
                <a:gd name="T56" fmla="*/ 319 w 368"/>
                <a:gd name="T57" fmla="*/ 81 h 87"/>
                <a:gd name="T58" fmla="*/ 333 w 368"/>
                <a:gd name="T59" fmla="*/ 84 h 87"/>
                <a:gd name="T60" fmla="*/ 346 w 368"/>
                <a:gd name="T61" fmla="*/ 86 h 87"/>
                <a:gd name="T62" fmla="*/ 358 w 368"/>
                <a:gd name="T63" fmla="*/ 87 h 87"/>
                <a:gd name="T64" fmla="*/ 368 w 368"/>
                <a:gd name="T65" fmla="*/ 87 h 87"/>
                <a:gd name="T66" fmla="*/ 367 w 368"/>
                <a:gd name="T67" fmla="*/ 87 h 87"/>
                <a:gd name="T68" fmla="*/ 363 w 368"/>
                <a:gd name="T69" fmla="*/ 87 h 87"/>
                <a:gd name="T70" fmla="*/ 357 w 368"/>
                <a:gd name="T71" fmla="*/ 86 h 87"/>
                <a:gd name="T72" fmla="*/ 349 w 368"/>
                <a:gd name="T73" fmla="*/ 86 h 87"/>
                <a:gd name="T74" fmla="*/ 338 w 368"/>
                <a:gd name="T75" fmla="*/ 85 h 87"/>
                <a:gd name="T76" fmla="*/ 326 w 368"/>
                <a:gd name="T77" fmla="*/ 83 h 87"/>
                <a:gd name="T78" fmla="*/ 313 w 368"/>
                <a:gd name="T79" fmla="*/ 81 h 87"/>
                <a:gd name="T80" fmla="*/ 298 w 368"/>
                <a:gd name="T81" fmla="*/ 79 h 87"/>
                <a:gd name="T82" fmla="*/ 283 w 368"/>
                <a:gd name="T83" fmla="*/ 76 h 87"/>
                <a:gd name="T84" fmla="*/ 265 w 368"/>
                <a:gd name="T85" fmla="*/ 73 h 87"/>
                <a:gd name="T86" fmla="*/ 249 w 368"/>
                <a:gd name="T87" fmla="*/ 67 h 87"/>
                <a:gd name="T88" fmla="*/ 230 w 368"/>
                <a:gd name="T89" fmla="*/ 62 h 87"/>
                <a:gd name="T90" fmla="*/ 213 w 368"/>
                <a:gd name="T91" fmla="*/ 57 h 87"/>
                <a:gd name="T92" fmla="*/ 194 w 368"/>
                <a:gd name="T93" fmla="*/ 50 h 87"/>
                <a:gd name="T94" fmla="*/ 177 w 368"/>
                <a:gd name="T95" fmla="*/ 42 h 87"/>
                <a:gd name="T96" fmla="*/ 159 w 368"/>
                <a:gd name="T97" fmla="*/ 34 h 87"/>
                <a:gd name="T98" fmla="*/ 154 w 368"/>
                <a:gd name="T99" fmla="*/ 32 h 87"/>
                <a:gd name="T100" fmla="*/ 142 w 368"/>
                <a:gd name="T101" fmla="*/ 25 h 87"/>
                <a:gd name="T102" fmla="*/ 122 w 368"/>
                <a:gd name="T103" fmla="*/ 19 h 87"/>
                <a:gd name="T104" fmla="*/ 99 w 368"/>
                <a:gd name="T105" fmla="*/ 12 h 87"/>
                <a:gd name="T106" fmla="*/ 73 w 368"/>
                <a:gd name="T107" fmla="*/ 7 h 87"/>
                <a:gd name="T108" fmla="*/ 46 w 368"/>
                <a:gd name="T109" fmla="*/ 6 h 87"/>
                <a:gd name="T110" fmla="*/ 22 w 368"/>
                <a:gd name="T111" fmla="*/ 9 h 87"/>
                <a:gd name="T112" fmla="*/ 0 w 368"/>
                <a:gd name="T113" fmla="*/ 20 h 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8" h="87">
                  <a:moveTo>
                    <a:pt x="0" y="20"/>
                  </a:moveTo>
                  <a:lnTo>
                    <a:pt x="1" y="19"/>
                  </a:lnTo>
                  <a:lnTo>
                    <a:pt x="3" y="18"/>
                  </a:lnTo>
                  <a:lnTo>
                    <a:pt x="7" y="15"/>
                  </a:lnTo>
                  <a:lnTo>
                    <a:pt x="13" y="12"/>
                  </a:lnTo>
                  <a:lnTo>
                    <a:pt x="20" y="9"/>
                  </a:lnTo>
                  <a:lnTo>
                    <a:pt x="28" y="6"/>
                  </a:lnTo>
                  <a:lnTo>
                    <a:pt x="38" y="3"/>
                  </a:lnTo>
                  <a:lnTo>
                    <a:pt x="50" y="1"/>
                  </a:lnTo>
                  <a:lnTo>
                    <a:pt x="62" y="0"/>
                  </a:lnTo>
                  <a:lnTo>
                    <a:pt x="75" y="0"/>
                  </a:lnTo>
                  <a:lnTo>
                    <a:pt x="90" y="1"/>
                  </a:lnTo>
                  <a:lnTo>
                    <a:pt x="106" y="4"/>
                  </a:lnTo>
                  <a:lnTo>
                    <a:pt x="124" y="8"/>
                  </a:lnTo>
                  <a:lnTo>
                    <a:pt x="141" y="15"/>
                  </a:lnTo>
                  <a:lnTo>
                    <a:pt x="161" y="25"/>
                  </a:lnTo>
                  <a:lnTo>
                    <a:pt x="181" y="38"/>
                  </a:lnTo>
                  <a:lnTo>
                    <a:pt x="183" y="39"/>
                  </a:lnTo>
                  <a:lnTo>
                    <a:pt x="187" y="40"/>
                  </a:lnTo>
                  <a:lnTo>
                    <a:pt x="194" y="43"/>
                  </a:lnTo>
                  <a:lnTo>
                    <a:pt x="204" y="46"/>
                  </a:lnTo>
                  <a:lnTo>
                    <a:pt x="215" y="50"/>
                  </a:lnTo>
                  <a:lnTo>
                    <a:pt x="227" y="54"/>
                  </a:lnTo>
                  <a:lnTo>
                    <a:pt x="242" y="59"/>
                  </a:lnTo>
                  <a:lnTo>
                    <a:pt x="256" y="63"/>
                  </a:lnTo>
                  <a:lnTo>
                    <a:pt x="271" y="69"/>
                  </a:lnTo>
                  <a:lnTo>
                    <a:pt x="288" y="74"/>
                  </a:lnTo>
                  <a:lnTo>
                    <a:pt x="303" y="78"/>
                  </a:lnTo>
                  <a:lnTo>
                    <a:pt x="319" y="81"/>
                  </a:lnTo>
                  <a:lnTo>
                    <a:pt x="333" y="84"/>
                  </a:lnTo>
                  <a:lnTo>
                    <a:pt x="346" y="86"/>
                  </a:lnTo>
                  <a:lnTo>
                    <a:pt x="358" y="87"/>
                  </a:lnTo>
                  <a:lnTo>
                    <a:pt x="368" y="87"/>
                  </a:lnTo>
                  <a:lnTo>
                    <a:pt x="367" y="87"/>
                  </a:lnTo>
                  <a:lnTo>
                    <a:pt x="363" y="87"/>
                  </a:lnTo>
                  <a:lnTo>
                    <a:pt x="357" y="86"/>
                  </a:lnTo>
                  <a:lnTo>
                    <a:pt x="349" y="86"/>
                  </a:lnTo>
                  <a:lnTo>
                    <a:pt x="338" y="85"/>
                  </a:lnTo>
                  <a:lnTo>
                    <a:pt x="326" y="83"/>
                  </a:lnTo>
                  <a:lnTo>
                    <a:pt x="313" y="81"/>
                  </a:lnTo>
                  <a:lnTo>
                    <a:pt x="298" y="79"/>
                  </a:lnTo>
                  <a:lnTo>
                    <a:pt x="283" y="76"/>
                  </a:lnTo>
                  <a:lnTo>
                    <a:pt x="265" y="73"/>
                  </a:lnTo>
                  <a:lnTo>
                    <a:pt x="249" y="67"/>
                  </a:lnTo>
                  <a:lnTo>
                    <a:pt x="230" y="62"/>
                  </a:lnTo>
                  <a:lnTo>
                    <a:pt x="213" y="57"/>
                  </a:lnTo>
                  <a:lnTo>
                    <a:pt x="194" y="50"/>
                  </a:lnTo>
                  <a:lnTo>
                    <a:pt x="177" y="42"/>
                  </a:lnTo>
                  <a:lnTo>
                    <a:pt x="159" y="34"/>
                  </a:lnTo>
                  <a:lnTo>
                    <a:pt x="154" y="32"/>
                  </a:lnTo>
                  <a:lnTo>
                    <a:pt x="142" y="25"/>
                  </a:lnTo>
                  <a:lnTo>
                    <a:pt x="122" y="19"/>
                  </a:lnTo>
                  <a:lnTo>
                    <a:pt x="99" y="12"/>
                  </a:lnTo>
                  <a:lnTo>
                    <a:pt x="73" y="7"/>
                  </a:lnTo>
                  <a:lnTo>
                    <a:pt x="46" y="6"/>
                  </a:lnTo>
                  <a:lnTo>
                    <a:pt x="22" y="9"/>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54" name="Freeform 94">
              <a:extLst>
                <a:ext uri="{FF2B5EF4-FFF2-40B4-BE49-F238E27FC236}">
                  <a16:creationId xmlns:a16="http://schemas.microsoft.com/office/drawing/2014/main" id="{AB87480A-7981-4F3E-A928-3875AD6275EC}"/>
                </a:ext>
              </a:extLst>
            </p:cNvPr>
            <p:cNvSpPr>
              <a:spLocks/>
            </p:cNvSpPr>
            <p:nvPr/>
          </p:nvSpPr>
          <p:spPr bwMode="auto">
            <a:xfrm>
              <a:off x="3017" y="2102"/>
              <a:ext cx="160" cy="50"/>
            </a:xfrm>
            <a:custGeom>
              <a:avLst/>
              <a:gdLst>
                <a:gd name="T0" fmla="*/ 0 w 160"/>
                <a:gd name="T1" fmla="*/ 0 h 50"/>
                <a:gd name="T2" fmla="*/ 4 w 160"/>
                <a:gd name="T3" fmla="*/ 3 h 50"/>
                <a:gd name="T4" fmla="*/ 15 w 160"/>
                <a:gd name="T5" fmla="*/ 9 h 50"/>
                <a:gd name="T6" fmla="*/ 33 w 160"/>
                <a:gd name="T7" fmla="*/ 19 h 50"/>
                <a:gd name="T8" fmla="*/ 55 w 160"/>
                <a:gd name="T9" fmla="*/ 29 h 50"/>
                <a:gd name="T10" fmla="*/ 81 w 160"/>
                <a:gd name="T11" fmla="*/ 39 h 50"/>
                <a:gd name="T12" fmla="*/ 108 w 160"/>
                <a:gd name="T13" fmla="*/ 47 h 50"/>
                <a:gd name="T14" fmla="*/ 134 w 160"/>
                <a:gd name="T15" fmla="*/ 50 h 50"/>
                <a:gd name="T16" fmla="*/ 160 w 160"/>
                <a:gd name="T17" fmla="*/ 47 h 50"/>
                <a:gd name="T18" fmla="*/ 155 w 160"/>
                <a:gd name="T19" fmla="*/ 47 h 50"/>
                <a:gd name="T20" fmla="*/ 142 w 160"/>
                <a:gd name="T21" fmla="*/ 45 h 50"/>
                <a:gd name="T22" fmla="*/ 124 w 160"/>
                <a:gd name="T23" fmla="*/ 43 h 50"/>
                <a:gd name="T24" fmla="*/ 100 w 160"/>
                <a:gd name="T25" fmla="*/ 39 h 50"/>
                <a:gd name="T26" fmla="*/ 75 w 160"/>
                <a:gd name="T27" fmla="*/ 32 h 50"/>
                <a:gd name="T28" fmla="*/ 48 w 160"/>
                <a:gd name="T29" fmla="*/ 24 h 50"/>
                <a:gd name="T30" fmla="*/ 22 w 160"/>
                <a:gd name="T31" fmla="*/ 13 h 50"/>
                <a:gd name="T32" fmla="*/ 0 w 160"/>
                <a:gd name="T33" fmla="*/ 0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0" h="50">
                  <a:moveTo>
                    <a:pt x="0" y="0"/>
                  </a:moveTo>
                  <a:lnTo>
                    <a:pt x="4" y="3"/>
                  </a:lnTo>
                  <a:lnTo>
                    <a:pt x="15" y="9"/>
                  </a:lnTo>
                  <a:lnTo>
                    <a:pt x="33" y="19"/>
                  </a:lnTo>
                  <a:lnTo>
                    <a:pt x="55" y="29"/>
                  </a:lnTo>
                  <a:lnTo>
                    <a:pt x="81" y="39"/>
                  </a:lnTo>
                  <a:lnTo>
                    <a:pt x="108" y="47"/>
                  </a:lnTo>
                  <a:lnTo>
                    <a:pt x="134" y="50"/>
                  </a:lnTo>
                  <a:lnTo>
                    <a:pt x="160" y="47"/>
                  </a:lnTo>
                  <a:lnTo>
                    <a:pt x="155" y="47"/>
                  </a:lnTo>
                  <a:lnTo>
                    <a:pt x="142" y="45"/>
                  </a:lnTo>
                  <a:lnTo>
                    <a:pt x="124" y="43"/>
                  </a:lnTo>
                  <a:lnTo>
                    <a:pt x="100" y="39"/>
                  </a:lnTo>
                  <a:lnTo>
                    <a:pt x="75" y="32"/>
                  </a:lnTo>
                  <a:lnTo>
                    <a:pt x="48" y="24"/>
                  </a:lnTo>
                  <a:lnTo>
                    <a:pt x="22"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55" name="Freeform 95">
              <a:extLst>
                <a:ext uri="{FF2B5EF4-FFF2-40B4-BE49-F238E27FC236}">
                  <a16:creationId xmlns:a16="http://schemas.microsoft.com/office/drawing/2014/main" id="{8DDF11F1-15B6-4A51-8277-D8326B87576A}"/>
                </a:ext>
              </a:extLst>
            </p:cNvPr>
            <p:cNvSpPr>
              <a:spLocks/>
            </p:cNvSpPr>
            <p:nvPr/>
          </p:nvSpPr>
          <p:spPr bwMode="auto">
            <a:xfrm>
              <a:off x="3222" y="2001"/>
              <a:ext cx="96" cy="47"/>
            </a:xfrm>
            <a:custGeom>
              <a:avLst/>
              <a:gdLst>
                <a:gd name="T0" fmla="*/ 0 w 96"/>
                <a:gd name="T1" fmla="*/ 6 h 47"/>
                <a:gd name="T2" fmla="*/ 2 w 96"/>
                <a:gd name="T3" fmla="*/ 5 h 47"/>
                <a:gd name="T4" fmla="*/ 9 w 96"/>
                <a:gd name="T5" fmla="*/ 2 h 47"/>
                <a:gd name="T6" fmla="*/ 20 w 96"/>
                <a:gd name="T7" fmla="*/ 0 h 47"/>
                <a:gd name="T8" fmla="*/ 32 w 96"/>
                <a:gd name="T9" fmla="*/ 0 h 47"/>
                <a:gd name="T10" fmla="*/ 47 w 96"/>
                <a:gd name="T11" fmla="*/ 3 h 47"/>
                <a:gd name="T12" fmla="*/ 63 w 96"/>
                <a:gd name="T13" fmla="*/ 10 h 47"/>
                <a:gd name="T14" fmla="*/ 79 w 96"/>
                <a:gd name="T15" fmla="*/ 25 h 47"/>
                <a:gd name="T16" fmla="*/ 96 w 96"/>
                <a:gd name="T17" fmla="*/ 47 h 47"/>
                <a:gd name="T18" fmla="*/ 94 w 96"/>
                <a:gd name="T19" fmla="*/ 45 h 47"/>
                <a:gd name="T20" fmla="*/ 86 w 96"/>
                <a:gd name="T21" fmla="*/ 39 h 47"/>
                <a:gd name="T22" fmla="*/ 75 w 96"/>
                <a:gd name="T23" fmla="*/ 30 h 47"/>
                <a:gd name="T24" fmla="*/ 62 w 96"/>
                <a:gd name="T25" fmla="*/ 20 h 47"/>
                <a:gd name="T26" fmla="*/ 47 w 96"/>
                <a:gd name="T27" fmla="*/ 12 h 47"/>
                <a:gd name="T28" fmla="*/ 31 w 96"/>
                <a:gd name="T29" fmla="*/ 6 h 47"/>
                <a:gd name="T30" fmla="*/ 16 w 96"/>
                <a:gd name="T31" fmla="*/ 3 h 47"/>
                <a:gd name="T32" fmla="*/ 0 w 96"/>
                <a:gd name="T33" fmla="*/ 6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6" h="47">
                  <a:moveTo>
                    <a:pt x="0" y="6"/>
                  </a:moveTo>
                  <a:lnTo>
                    <a:pt x="2" y="5"/>
                  </a:lnTo>
                  <a:lnTo>
                    <a:pt x="9" y="2"/>
                  </a:lnTo>
                  <a:lnTo>
                    <a:pt x="20" y="0"/>
                  </a:lnTo>
                  <a:lnTo>
                    <a:pt x="32" y="0"/>
                  </a:lnTo>
                  <a:lnTo>
                    <a:pt x="47" y="3"/>
                  </a:lnTo>
                  <a:lnTo>
                    <a:pt x="63" y="10"/>
                  </a:lnTo>
                  <a:lnTo>
                    <a:pt x="79" y="25"/>
                  </a:lnTo>
                  <a:lnTo>
                    <a:pt x="96" y="47"/>
                  </a:lnTo>
                  <a:lnTo>
                    <a:pt x="94" y="45"/>
                  </a:lnTo>
                  <a:lnTo>
                    <a:pt x="86" y="39"/>
                  </a:lnTo>
                  <a:lnTo>
                    <a:pt x="75" y="30"/>
                  </a:lnTo>
                  <a:lnTo>
                    <a:pt x="62" y="20"/>
                  </a:lnTo>
                  <a:lnTo>
                    <a:pt x="47" y="12"/>
                  </a:lnTo>
                  <a:lnTo>
                    <a:pt x="31" y="6"/>
                  </a:lnTo>
                  <a:lnTo>
                    <a:pt x="16" y="3"/>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56" name="Freeform 96">
              <a:extLst>
                <a:ext uri="{FF2B5EF4-FFF2-40B4-BE49-F238E27FC236}">
                  <a16:creationId xmlns:a16="http://schemas.microsoft.com/office/drawing/2014/main" id="{07A60393-4463-4DB6-9DB1-C0FF8DB8424B}"/>
                </a:ext>
              </a:extLst>
            </p:cNvPr>
            <p:cNvSpPr>
              <a:spLocks/>
            </p:cNvSpPr>
            <p:nvPr/>
          </p:nvSpPr>
          <p:spPr bwMode="auto">
            <a:xfrm>
              <a:off x="3169" y="1965"/>
              <a:ext cx="6" cy="18"/>
            </a:xfrm>
            <a:custGeom>
              <a:avLst/>
              <a:gdLst>
                <a:gd name="T0" fmla="*/ 3 w 6"/>
                <a:gd name="T1" fmla="*/ 0 h 18"/>
                <a:gd name="T2" fmla="*/ 3 w 6"/>
                <a:gd name="T3" fmla="*/ 3 h 18"/>
                <a:gd name="T4" fmla="*/ 3 w 6"/>
                <a:gd name="T5" fmla="*/ 9 h 18"/>
                <a:gd name="T6" fmla="*/ 3 w 6"/>
                <a:gd name="T7" fmla="*/ 15 h 18"/>
                <a:gd name="T8" fmla="*/ 6 w 6"/>
                <a:gd name="T9" fmla="*/ 18 h 18"/>
                <a:gd name="T10" fmla="*/ 4 w 6"/>
                <a:gd name="T11" fmla="*/ 18 h 18"/>
                <a:gd name="T12" fmla="*/ 1 w 6"/>
                <a:gd name="T13" fmla="*/ 18 h 18"/>
                <a:gd name="T14" fmla="*/ 0 w 6"/>
                <a:gd name="T15" fmla="*/ 13 h 18"/>
                <a:gd name="T16" fmla="*/ 3 w 6"/>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18">
                  <a:moveTo>
                    <a:pt x="3" y="0"/>
                  </a:moveTo>
                  <a:lnTo>
                    <a:pt x="3" y="3"/>
                  </a:lnTo>
                  <a:lnTo>
                    <a:pt x="3" y="9"/>
                  </a:lnTo>
                  <a:lnTo>
                    <a:pt x="3" y="15"/>
                  </a:lnTo>
                  <a:lnTo>
                    <a:pt x="6" y="18"/>
                  </a:lnTo>
                  <a:lnTo>
                    <a:pt x="4" y="18"/>
                  </a:lnTo>
                  <a:lnTo>
                    <a:pt x="1" y="18"/>
                  </a:lnTo>
                  <a:lnTo>
                    <a:pt x="0" y="13"/>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57" name="Freeform 97">
              <a:extLst>
                <a:ext uri="{FF2B5EF4-FFF2-40B4-BE49-F238E27FC236}">
                  <a16:creationId xmlns:a16="http://schemas.microsoft.com/office/drawing/2014/main" id="{91965A85-9FB1-4D3C-BAFF-CEB78638E65C}"/>
                </a:ext>
              </a:extLst>
            </p:cNvPr>
            <p:cNvSpPr>
              <a:spLocks/>
            </p:cNvSpPr>
            <p:nvPr/>
          </p:nvSpPr>
          <p:spPr bwMode="auto">
            <a:xfrm>
              <a:off x="2667" y="2076"/>
              <a:ext cx="91" cy="328"/>
            </a:xfrm>
            <a:custGeom>
              <a:avLst/>
              <a:gdLst>
                <a:gd name="T0" fmla="*/ 91 w 91"/>
                <a:gd name="T1" fmla="*/ 0 h 328"/>
                <a:gd name="T2" fmla="*/ 89 w 91"/>
                <a:gd name="T3" fmla="*/ 5 h 328"/>
                <a:gd name="T4" fmla="*/ 85 w 91"/>
                <a:gd name="T5" fmla="*/ 17 h 328"/>
                <a:gd name="T6" fmla="*/ 78 w 91"/>
                <a:gd name="T7" fmla="*/ 36 h 328"/>
                <a:gd name="T8" fmla="*/ 72 w 91"/>
                <a:gd name="T9" fmla="*/ 58 h 328"/>
                <a:gd name="T10" fmla="*/ 65 w 91"/>
                <a:gd name="T11" fmla="*/ 83 h 328"/>
                <a:gd name="T12" fmla="*/ 60 w 91"/>
                <a:gd name="T13" fmla="*/ 108 h 328"/>
                <a:gd name="T14" fmla="*/ 57 w 91"/>
                <a:gd name="T15" fmla="*/ 129 h 328"/>
                <a:gd name="T16" fmla="*/ 56 w 91"/>
                <a:gd name="T17" fmla="*/ 147 h 328"/>
                <a:gd name="T18" fmla="*/ 55 w 91"/>
                <a:gd name="T19" fmla="*/ 164 h 328"/>
                <a:gd name="T20" fmla="*/ 52 w 91"/>
                <a:gd name="T21" fmla="*/ 185 h 328"/>
                <a:gd name="T22" fmla="*/ 47 w 91"/>
                <a:gd name="T23" fmla="*/ 208 h 328"/>
                <a:gd name="T24" fmla="*/ 40 w 91"/>
                <a:gd name="T25" fmla="*/ 230 h 328"/>
                <a:gd name="T26" fmla="*/ 32 w 91"/>
                <a:gd name="T27" fmla="*/ 252 h 328"/>
                <a:gd name="T28" fmla="*/ 24 w 91"/>
                <a:gd name="T29" fmla="*/ 271 h 328"/>
                <a:gd name="T30" fmla="*/ 17 w 91"/>
                <a:gd name="T31" fmla="*/ 286 h 328"/>
                <a:gd name="T32" fmla="*/ 10 w 91"/>
                <a:gd name="T33" fmla="*/ 295 h 328"/>
                <a:gd name="T34" fmla="*/ 9 w 91"/>
                <a:gd name="T35" fmla="*/ 299 h 328"/>
                <a:gd name="T36" fmla="*/ 9 w 91"/>
                <a:gd name="T37" fmla="*/ 309 h 328"/>
                <a:gd name="T38" fmla="*/ 9 w 91"/>
                <a:gd name="T39" fmla="*/ 320 h 328"/>
                <a:gd name="T40" fmla="*/ 13 w 91"/>
                <a:gd name="T41" fmla="*/ 328 h 328"/>
                <a:gd name="T42" fmla="*/ 9 w 91"/>
                <a:gd name="T43" fmla="*/ 324 h 328"/>
                <a:gd name="T44" fmla="*/ 2 w 91"/>
                <a:gd name="T45" fmla="*/ 312 h 328"/>
                <a:gd name="T46" fmla="*/ 0 w 91"/>
                <a:gd name="T47" fmla="*/ 294 h 328"/>
                <a:gd name="T48" fmla="*/ 13 w 91"/>
                <a:gd name="T49" fmla="*/ 266 h 328"/>
                <a:gd name="T50" fmla="*/ 14 w 91"/>
                <a:gd name="T51" fmla="*/ 265 h 328"/>
                <a:gd name="T52" fmla="*/ 18 w 91"/>
                <a:gd name="T53" fmla="*/ 261 h 328"/>
                <a:gd name="T54" fmla="*/ 23 w 91"/>
                <a:gd name="T55" fmla="*/ 255 h 328"/>
                <a:gd name="T56" fmla="*/ 28 w 91"/>
                <a:gd name="T57" fmla="*/ 246 h 328"/>
                <a:gd name="T58" fmla="*/ 34 w 91"/>
                <a:gd name="T59" fmla="*/ 234 h 328"/>
                <a:gd name="T60" fmla="*/ 38 w 91"/>
                <a:gd name="T61" fmla="*/ 219 h 328"/>
                <a:gd name="T62" fmla="*/ 40 w 91"/>
                <a:gd name="T63" fmla="*/ 199 h 328"/>
                <a:gd name="T64" fmla="*/ 40 w 91"/>
                <a:gd name="T65" fmla="*/ 177 h 328"/>
                <a:gd name="T66" fmla="*/ 39 w 91"/>
                <a:gd name="T67" fmla="*/ 173 h 328"/>
                <a:gd name="T68" fmla="*/ 37 w 91"/>
                <a:gd name="T69" fmla="*/ 161 h 328"/>
                <a:gd name="T70" fmla="*/ 36 w 91"/>
                <a:gd name="T71" fmla="*/ 145 h 328"/>
                <a:gd name="T72" fmla="*/ 37 w 91"/>
                <a:gd name="T73" fmla="*/ 122 h 328"/>
                <a:gd name="T74" fmla="*/ 41 w 91"/>
                <a:gd name="T75" fmla="*/ 95 h 328"/>
                <a:gd name="T76" fmla="*/ 51 w 91"/>
                <a:gd name="T77" fmla="*/ 66 h 328"/>
                <a:gd name="T78" fmla="*/ 67 w 91"/>
                <a:gd name="T79" fmla="*/ 33 h 328"/>
                <a:gd name="T80" fmla="*/ 91 w 91"/>
                <a:gd name="T81" fmla="*/ 0 h 3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1" h="328">
                  <a:moveTo>
                    <a:pt x="91" y="0"/>
                  </a:moveTo>
                  <a:lnTo>
                    <a:pt x="89" y="5"/>
                  </a:lnTo>
                  <a:lnTo>
                    <a:pt x="85" y="17"/>
                  </a:lnTo>
                  <a:lnTo>
                    <a:pt x="78" y="36"/>
                  </a:lnTo>
                  <a:lnTo>
                    <a:pt x="72" y="58"/>
                  </a:lnTo>
                  <a:lnTo>
                    <a:pt x="65" y="83"/>
                  </a:lnTo>
                  <a:lnTo>
                    <a:pt x="60" y="108"/>
                  </a:lnTo>
                  <a:lnTo>
                    <a:pt x="57" y="129"/>
                  </a:lnTo>
                  <a:lnTo>
                    <a:pt x="56" y="147"/>
                  </a:lnTo>
                  <a:lnTo>
                    <a:pt x="55" y="164"/>
                  </a:lnTo>
                  <a:lnTo>
                    <a:pt x="52" y="185"/>
                  </a:lnTo>
                  <a:lnTo>
                    <a:pt x="47" y="208"/>
                  </a:lnTo>
                  <a:lnTo>
                    <a:pt x="40" y="230"/>
                  </a:lnTo>
                  <a:lnTo>
                    <a:pt x="32" y="252"/>
                  </a:lnTo>
                  <a:lnTo>
                    <a:pt x="24" y="271"/>
                  </a:lnTo>
                  <a:lnTo>
                    <a:pt x="17" y="286"/>
                  </a:lnTo>
                  <a:lnTo>
                    <a:pt x="10" y="295"/>
                  </a:lnTo>
                  <a:lnTo>
                    <a:pt x="9" y="299"/>
                  </a:lnTo>
                  <a:lnTo>
                    <a:pt x="9" y="309"/>
                  </a:lnTo>
                  <a:lnTo>
                    <a:pt x="9" y="320"/>
                  </a:lnTo>
                  <a:lnTo>
                    <a:pt x="13" y="328"/>
                  </a:lnTo>
                  <a:lnTo>
                    <a:pt x="9" y="324"/>
                  </a:lnTo>
                  <a:lnTo>
                    <a:pt x="2" y="312"/>
                  </a:lnTo>
                  <a:lnTo>
                    <a:pt x="0" y="294"/>
                  </a:lnTo>
                  <a:lnTo>
                    <a:pt x="13" y="266"/>
                  </a:lnTo>
                  <a:lnTo>
                    <a:pt x="14" y="265"/>
                  </a:lnTo>
                  <a:lnTo>
                    <a:pt x="18" y="261"/>
                  </a:lnTo>
                  <a:lnTo>
                    <a:pt x="23" y="255"/>
                  </a:lnTo>
                  <a:lnTo>
                    <a:pt x="28" y="246"/>
                  </a:lnTo>
                  <a:lnTo>
                    <a:pt x="34" y="234"/>
                  </a:lnTo>
                  <a:lnTo>
                    <a:pt x="38" y="219"/>
                  </a:lnTo>
                  <a:lnTo>
                    <a:pt x="40" y="199"/>
                  </a:lnTo>
                  <a:lnTo>
                    <a:pt x="40" y="177"/>
                  </a:lnTo>
                  <a:lnTo>
                    <a:pt x="39" y="173"/>
                  </a:lnTo>
                  <a:lnTo>
                    <a:pt x="37" y="161"/>
                  </a:lnTo>
                  <a:lnTo>
                    <a:pt x="36" y="145"/>
                  </a:lnTo>
                  <a:lnTo>
                    <a:pt x="37" y="122"/>
                  </a:lnTo>
                  <a:lnTo>
                    <a:pt x="41" y="95"/>
                  </a:lnTo>
                  <a:lnTo>
                    <a:pt x="51" y="66"/>
                  </a:lnTo>
                  <a:lnTo>
                    <a:pt x="67" y="33"/>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58" name="Freeform 98">
              <a:extLst>
                <a:ext uri="{FF2B5EF4-FFF2-40B4-BE49-F238E27FC236}">
                  <a16:creationId xmlns:a16="http://schemas.microsoft.com/office/drawing/2014/main" id="{3071D97E-85BF-4340-A89E-5717C8180383}"/>
                </a:ext>
              </a:extLst>
            </p:cNvPr>
            <p:cNvSpPr>
              <a:spLocks/>
            </p:cNvSpPr>
            <p:nvPr/>
          </p:nvSpPr>
          <p:spPr bwMode="auto">
            <a:xfrm>
              <a:off x="3090" y="1875"/>
              <a:ext cx="55" cy="9"/>
            </a:xfrm>
            <a:custGeom>
              <a:avLst/>
              <a:gdLst>
                <a:gd name="T0" fmla="*/ 0 w 55"/>
                <a:gd name="T1" fmla="*/ 6 h 9"/>
                <a:gd name="T2" fmla="*/ 55 w 55"/>
                <a:gd name="T3" fmla="*/ 0 h 9"/>
                <a:gd name="T4" fmla="*/ 55 w 55"/>
                <a:gd name="T5" fmla="*/ 9 h 9"/>
                <a:gd name="T6" fmla="*/ 0 w 55"/>
                <a:gd name="T7" fmla="*/ 6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9">
                  <a:moveTo>
                    <a:pt x="0" y="6"/>
                  </a:moveTo>
                  <a:lnTo>
                    <a:pt x="55" y="0"/>
                  </a:lnTo>
                  <a:lnTo>
                    <a:pt x="55" y="9"/>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59" name="Freeform 99">
              <a:extLst>
                <a:ext uri="{FF2B5EF4-FFF2-40B4-BE49-F238E27FC236}">
                  <a16:creationId xmlns:a16="http://schemas.microsoft.com/office/drawing/2014/main" id="{B4D49884-4D86-44E4-8D0E-801C1F481A3C}"/>
                </a:ext>
              </a:extLst>
            </p:cNvPr>
            <p:cNvSpPr>
              <a:spLocks/>
            </p:cNvSpPr>
            <p:nvPr/>
          </p:nvSpPr>
          <p:spPr bwMode="auto">
            <a:xfrm>
              <a:off x="3202" y="1882"/>
              <a:ext cx="44" cy="9"/>
            </a:xfrm>
            <a:custGeom>
              <a:avLst/>
              <a:gdLst>
                <a:gd name="T0" fmla="*/ 0 w 44"/>
                <a:gd name="T1" fmla="*/ 3 h 9"/>
                <a:gd name="T2" fmla="*/ 44 w 44"/>
                <a:gd name="T3" fmla="*/ 0 h 9"/>
                <a:gd name="T4" fmla="*/ 38 w 44"/>
                <a:gd name="T5" fmla="*/ 9 h 9"/>
                <a:gd name="T6" fmla="*/ 0 w 44"/>
                <a:gd name="T7" fmla="*/ 3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9">
                  <a:moveTo>
                    <a:pt x="0" y="3"/>
                  </a:moveTo>
                  <a:lnTo>
                    <a:pt x="44" y="0"/>
                  </a:lnTo>
                  <a:lnTo>
                    <a:pt x="38" y="9"/>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60" name="Freeform 100">
              <a:extLst>
                <a:ext uri="{FF2B5EF4-FFF2-40B4-BE49-F238E27FC236}">
                  <a16:creationId xmlns:a16="http://schemas.microsoft.com/office/drawing/2014/main" id="{9138F40F-79F0-4F48-A686-8B517F57950F}"/>
                </a:ext>
              </a:extLst>
            </p:cNvPr>
            <p:cNvSpPr>
              <a:spLocks/>
            </p:cNvSpPr>
            <p:nvPr/>
          </p:nvSpPr>
          <p:spPr bwMode="auto">
            <a:xfrm>
              <a:off x="3072" y="1846"/>
              <a:ext cx="79" cy="23"/>
            </a:xfrm>
            <a:custGeom>
              <a:avLst/>
              <a:gdLst>
                <a:gd name="T0" fmla="*/ 3 w 79"/>
                <a:gd name="T1" fmla="*/ 23 h 23"/>
                <a:gd name="T2" fmla="*/ 4 w 79"/>
                <a:gd name="T3" fmla="*/ 22 h 23"/>
                <a:gd name="T4" fmla="*/ 8 w 79"/>
                <a:gd name="T5" fmla="*/ 20 h 23"/>
                <a:gd name="T6" fmla="*/ 16 w 79"/>
                <a:gd name="T7" fmla="*/ 17 h 23"/>
                <a:gd name="T8" fmla="*/ 24 w 79"/>
                <a:gd name="T9" fmla="*/ 14 h 23"/>
                <a:gd name="T10" fmla="*/ 35 w 79"/>
                <a:gd name="T11" fmla="*/ 13 h 23"/>
                <a:gd name="T12" fmla="*/ 47 w 79"/>
                <a:gd name="T13" fmla="*/ 12 h 23"/>
                <a:gd name="T14" fmla="*/ 63 w 79"/>
                <a:gd name="T15" fmla="*/ 14 h 23"/>
                <a:gd name="T16" fmla="*/ 79 w 79"/>
                <a:gd name="T17" fmla="*/ 18 h 23"/>
                <a:gd name="T18" fmla="*/ 79 w 79"/>
                <a:gd name="T19" fmla="*/ 2 h 23"/>
                <a:gd name="T20" fmla="*/ 77 w 79"/>
                <a:gd name="T21" fmla="*/ 2 h 23"/>
                <a:gd name="T22" fmla="*/ 72 w 79"/>
                <a:gd name="T23" fmla="*/ 1 h 23"/>
                <a:gd name="T24" fmla="*/ 65 w 79"/>
                <a:gd name="T25" fmla="*/ 0 h 23"/>
                <a:gd name="T26" fmla="*/ 55 w 79"/>
                <a:gd name="T27" fmla="*/ 0 h 23"/>
                <a:gd name="T28" fmla="*/ 43 w 79"/>
                <a:gd name="T29" fmla="*/ 1 h 23"/>
                <a:gd name="T30" fmla="*/ 29 w 79"/>
                <a:gd name="T31" fmla="*/ 4 h 23"/>
                <a:gd name="T32" fmla="*/ 16 w 79"/>
                <a:gd name="T33" fmla="*/ 9 h 23"/>
                <a:gd name="T34" fmla="*/ 0 w 79"/>
                <a:gd name="T35" fmla="*/ 16 h 23"/>
                <a:gd name="T36" fmla="*/ 3 w 79"/>
                <a:gd name="T37" fmla="*/ 23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 h="23">
                  <a:moveTo>
                    <a:pt x="3" y="23"/>
                  </a:moveTo>
                  <a:lnTo>
                    <a:pt x="4" y="22"/>
                  </a:lnTo>
                  <a:lnTo>
                    <a:pt x="8" y="20"/>
                  </a:lnTo>
                  <a:lnTo>
                    <a:pt x="16" y="17"/>
                  </a:lnTo>
                  <a:lnTo>
                    <a:pt x="24" y="14"/>
                  </a:lnTo>
                  <a:lnTo>
                    <a:pt x="35" y="13"/>
                  </a:lnTo>
                  <a:lnTo>
                    <a:pt x="47" y="12"/>
                  </a:lnTo>
                  <a:lnTo>
                    <a:pt x="63" y="14"/>
                  </a:lnTo>
                  <a:lnTo>
                    <a:pt x="79" y="18"/>
                  </a:lnTo>
                  <a:lnTo>
                    <a:pt x="79" y="2"/>
                  </a:lnTo>
                  <a:lnTo>
                    <a:pt x="77" y="2"/>
                  </a:lnTo>
                  <a:lnTo>
                    <a:pt x="72" y="1"/>
                  </a:lnTo>
                  <a:lnTo>
                    <a:pt x="65" y="0"/>
                  </a:lnTo>
                  <a:lnTo>
                    <a:pt x="55" y="0"/>
                  </a:lnTo>
                  <a:lnTo>
                    <a:pt x="43" y="1"/>
                  </a:lnTo>
                  <a:lnTo>
                    <a:pt x="29" y="4"/>
                  </a:lnTo>
                  <a:lnTo>
                    <a:pt x="16" y="9"/>
                  </a:lnTo>
                  <a:lnTo>
                    <a:pt x="0" y="16"/>
                  </a:lnTo>
                  <a:lnTo>
                    <a:pt x="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61" name="Freeform 101">
              <a:extLst>
                <a:ext uri="{FF2B5EF4-FFF2-40B4-BE49-F238E27FC236}">
                  <a16:creationId xmlns:a16="http://schemas.microsoft.com/office/drawing/2014/main" id="{95CC3CE2-2B04-4AA1-9931-86FE917FCD00}"/>
                </a:ext>
              </a:extLst>
            </p:cNvPr>
            <p:cNvSpPr>
              <a:spLocks/>
            </p:cNvSpPr>
            <p:nvPr/>
          </p:nvSpPr>
          <p:spPr bwMode="auto">
            <a:xfrm>
              <a:off x="2754" y="2419"/>
              <a:ext cx="57" cy="29"/>
            </a:xfrm>
            <a:custGeom>
              <a:avLst/>
              <a:gdLst>
                <a:gd name="T0" fmla="*/ 3 w 57"/>
                <a:gd name="T1" fmla="*/ 1 h 29"/>
                <a:gd name="T2" fmla="*/ 8 w 57"/>
                <a:gd name="T3" fmla="*/ 1 h 29"/>
                <a:gd name="T4" fmla="*/ 20 w 57"/>
                <a:gd name="T5" fmla="*/ 0 h 29"/>
                <a:gd name="T6" fmla="*/ 36 w 57"/>
                <a:gd name="T7" fmla="*/ 0 h 29"/>
                <a:gd name="T8" fmla="*/ 50 w 57"/>
                <a:gd name="T9" fmla="*/ 1 h 29"/>
                <a:gd name="T10" fmla="*/ 57 w 57"/>
                <a:gd name="T11" fmla="*/ 4 h 29"/>
                <a:gd name="T12" fmla="*/ 55 w 57"/>
                <a:gd name="T13" fmla="*/ 9 h 29"/>
                <a:gd name="T14" fmla="*/ 37 w 57"/>
                <a:gd name="T15" fmla="*/ 18 h 29"/>
                <a:gd name="T16" fmla="*/ 0 w 57"/>
                <a:gd name="T17" fmla="*/ 29 h 29"/>
                <a:gd name="T18" fmla="*/ 4 w 57"/>
                <a:gd name="T19" fmla="*/ 28 h 29"/>
                <a:gd name="T20" fmla="*/ 13 w 57"/>
                <a:gd name="T21" fmla="*/ 25 h 29"/>
                <a:gd name="T22" fmla="*/ 24 w 57"/>
                <a:gd name="T23" fmla="*/ 22 h 29"/>
                <a:gd name="T24" fmla="*/ 35 w 57"/>
                <a:gd name="T25" fmla="*/ 17 h 29"/>
                <a:gd name="T26" fmla="*/ 41 w 57"/>
                <a:gd name="T27" fmla="*/ 12 h 29"/>
                <a:gd name="T28" fmla="*/ 40 w 57"/>
                <a:gd name="T29" fmla="*/ 7 h 29"/>
                <a:gd name="T30" fmla="*/ 28 w 57"/>
                <a:gd name="T31" fmla="*/ 3 h 29"/>
                <a:gd name="T32" fmla="*/ 3 w 57"/>
                <a:gd name="T33" fmla="*/ 1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7" h="29">
                  <a:moveTo>
                    <a:pt x="3" y="1"/>
                  </a:moveTo>
                  <a:lnTo>
                    <a:pt x="8" y="1"/>
                  </a:lnTo>
                  <a:lnTo>
                    <a:pt x="20" y="0"/>
                  </a:lnTo>
                  <a:lnTo>
                    <a:pt x="36" y="0"/>
                  </a:lnTo>
                  <a:lnTo>
                    <a:pt x="50" y="1"/>
                  </a:lnTo>
                  <a:lnTo>
                    <a:pt x="57" y="4"/>
                  </a:lnTo>
                  <a:lnTo>
                    <a:pt x="55" y="9"/>
                  </a:lnTo>
                  <a:lnTo>
                    <a:pt x="37" y="18"/>
                  </a:lnTo>
                  <a:lnTo>
                    <a:pt x="0" y="29"/>
                  </a:lnTo>
                  <a:lnTo>
                    <a:pt x="4" y="28"/>
                  </a:lnTo>
                  <a:lnTo>
                    <a:pt x="13" y="25"/>
                  </a:lnTo>
                  <a:lnTo>
                    <a:pt x="24" y="22"/>
                  </a:lnTo>
                  <a:lnTo>
                    <a:pt x="35" y="17"/>
                  </a:lnTo>
                  <a:lnTo>
                    <a:pt x="41" y="12"/>
                  </a:lnTo>
                  <a:lnTo>
                    <a:pt x="40" y="7"/>
                  </a:lnTo>
                  <a:lnTo>
                    <a:pt x="28" y="3"/>
                  </a:lnTo>
                  <a:lnTo>
                    <a:pt x="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62" name="Freeform 102">
              <a:extLst>
                <a:ext uri="{FF2B5EF4-FFF2-40B4-BE49-F238E27FC236}">
                  <a16:creationId xmlns:a16="http://schemas.microsoft.com/office/drawing/2014/main" id="{BD38C40E-2095-4F98-B6BE-93C8A6771DBA}"/>
                </a:ext>
              </a:extLst>
            </p:cNvPr>
            <p:cNvSpPr>
              <a:spLocks/>
            </p:cNvSpPr>
            <p:nvPr/>
          </p:nvSpPr>
          <p:spPr bwMode="auto">
            <a:xfrm>
              <a:off x="2761" y="2148"/>
              <a:ext cx="77" cy="201"/>
            </a:xfrm>
            <a:custGeom>
              <a:avLst/>
              <a:gdLst>
                <a:gd name="T0" fmla="*/ 0 w 77"/>
                <a:gd name="T1" fmla="*/ 201 h 201"/>
                <a:gd name="T2" fmla="*/ 4 w 77"/>
                <a:gd name="T3" fmla="*/ 197 h 201"/>
                <a:gd name="T4" fmla="*/ 13 w 77"/>
                <a:gd name="T5" fmla="*/ 187 h 201"/>
                <a:gd name="T6" fmla="*/ 25 w 77"/>
                <a:gd name="T7" fmla="*/ 170 h 201"/>
                <a:gd name="T8" fmla="*/ 41 w 77"/>
                <a:gd name="T9" fmla="*/ 147 h 201"/>
                <a:gd name="T10" fmla="*/ 54 w 77"/>
                <a:gd name="T11" fmla="*/ 118 h 201"/>
                <a:gd name="T12" fmla="*/ 67 w 77"/>
                <a:gd name="T13" fmla="*/ 83 h 201"/>
                <a:gd name="T14" fmla="*/ 73 w 77"/>
                <a:gd name="T15" fmla="*/ 44 h 201"/>
                <a:gd name="T16" fmla="*/ 73 w 77"/>
                <a:gd name="T17" fmla="*/ 0 h 201"/>
                <a:gd name="T18" fmla="*/ 74 w 77"/>
                <a:gd name="T19" fmla="*/ 5 h 201"/>
                <a:gd name="T20" fmla="*/ 76 w 77"/>
                <a:gd name="T21" fmla="*/ 18 h 201"/>
                <a:gd name="T22" fmla="*/ 77 w 77"/>
                <a:gd name="T23" fmla="*/ 40 h 201"/>
                <a:gd name="T24" fmla="*/ 75 w 77"/>
                <a:gd name="T25" fmla="*/ 67 h 201"/>
                <a:gd name="T26" fmla="*/ 68 w 77"/>
                <a:gd name="T27" fmla="*/ 97 h 201"/>
                <a:gd name="T28" fmla="*/ 54 w 77"/>
                <a:gd name="T29" fmla="*/ 131 h 201"/>
                <a:gd name="T30" fmla="*/ 33 w 77"/>
                <a:gd name="T31" fmla="*/ 166 h 201"/>
                <a:gd name="T32" fmla="*/ 0 w 77"/>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7" h="201">
                  <a:moveTo>
                    <a:pt x="0" y="201"/>
                  </a:moveTo>
                  <a:lnTo>
                    <a:pt x="4" y="197"/>
                  </a:lnTo>
                  <a:lnTo>
                    <a:pt x="13" y="187"/>
                  </a:lnTo>
                  <a:lnTo>
                    <a:pt x="25" y="170"/>
                  </a:lnTo>
                  <a:lnTo>
                    <a:pt x="41" y="147"/>
                  </a:lnTo>
                  <a:lnTo>
                    <a:pt x="54" y="118"/>
                  </a:lnTo>
                  <a:lnTo>
                    <a:pt x="67" y="83"/>
                  </a:lnTo>
                  <a:lnTo>
                    <a:pt x="73" y="44"/>
                  </a:lnTo>
                  <a:lnTo>
                    <a:pt x="73" y="0"/>
                  </a:lnTo>
                  <a:lnTo>
                    <a:pt x="74" y="5"/>
                  </a:lnTo>
                  <a:lnTo>
                    <a:pt x="76" y="18"/>
                  </a:lnTo>
                  <a:lnTo>
                    <a:pt x="77" y="40"/>
                  </a:lnTo>
                  <a:lnTo>
                    <a:pt x="75" y="67"/>
                  </a:lnTo>
                  <a:lnTo>
                    <a:pt x="68" y="97"/>
                  </a:lnTo>
                  <a:lnTo>
                    <a:pt x="54" y="131"/>
                  </a:lnTo>
                  <a:lnTo>
                    <a:pt x="33" y="166"/>
                  </a:lnTo>
                  <a:lnTo>
                    <a:pt x="0" y="2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63" name="Freeform 103">
              <a:extLst>
                <a:ext uri="{FF2B5EF4-FFF2-40B4-BE49-F238E27FC236}">
                  <a16:creationId xmlns:a16="http://schemas.microsoft.com/office/drawing/2014/main" id="{C699A213-C893-4626-9E8F-203C47874E9E}"/>
                </a:ext>
              </a:extLst>
            </p:cNvPr>
            <p:cNvSpPr>
              <a:spLocks/>
            </p:cNvSpPr>
            <p:nvPr/>
          </p:nvSpPr>
          <p:spPr bwMode="auto">
            <a:xfrm>
              <a:off x="2884" y="2151"/>
              <a:ext cx="52" cy="241"/>
            </a:xfrm>
            <a:custGeom>
              <a:avLst/>
              <a:gdLst>
                <a:gd name="T0" fmla="*/ 41 w 52"/>
                <a:gd name="T1" fmla="*/ 241 h 241"/>
                <a:gd name="T2" fmla="*/ 42 w 52"/>
                <a:gd name="T3" fmla="*/ 237 h 241"/>
                <a:gd name="T4" fmla="*/ 44 w 52"/>
                <a:gd name="T5" fmla="*/ 225 h 241"/>
                <a:gd name="T6" fmla="*/ 46 w 52"/>
                <a:gd name="T7" fmla="*/ 208 h 241"/>
                <a:gd name="T8" fmla="*/ 47 w 52"/>
                <a:gd name="T9" fmla="*/ 184 h 241"/>
                <a:gd name="T10" fmla="*/ 47 w 52"/>
                <a:gd name="T11" fmla="*/ 157 h 241"/>
                <a:gd name="T12" fmla="*/ 44 w 52"/>
                <a:gd name="T13" fmla="*/ 128 h 241"/>
                <a:gd name="T14" fmla="*/ 37 w 52"/>
                <a:gd name="T15" fmla="*/ 99 h 241"/>
                <a:gd name="T16" fmla="*/ 26 w 52"/>
                <a:gd name="T17" fmla="*/ 69 h 241"/>
                <a:gd name="T18" fmla="*/ 24 w 52"/>
                <a:gd name="T19" fmla="*/ 66 h 241"/>
                <a:gd name="T20" fmla="*/ 18 w 52"/>
                <a:gd name="T21" fmla="*/ 56 h 241"/>
                <a:gd name="T22" fmla="*/ 10 w 52"/>
                <a:gd name="T23" fmla="*/ 44 h 241"/>
                <a:gd name="T24" fmla="*/ 4 w 52"/>
                <a:gd name="T25" fmla="*/ 30 h 241"/>
                <a:gd name="T26" fmla="*/ 0 w 52"/>
                <a:gd name="T27" fmla="*/ 16 h 241"/>
                <a:gd name="T28" fmla="*/ 1 w 52"/>
                <a:gd name="T29" fmla="*/ 6 h 241"/>
                <a:gd name="T30" fmla="*/ 9 w 52"/>
                <a:gd name="T31" fmla="*/ 0 h 241"/>
                <a:gd name="T32" fmla="*/ 26 w 52"/>
                <a:gd name="T33" fmla="*/ 0 h 241"/>
                <a:gd name="T34" fmla="*/ 24 w 52"/>
                <a:gd name="T35" fmla="*/ 0 h 241"/>
                <a:gd name="T36" fmla="*/ 20 w 52"/>
                <a:gd name="T37" fmla="*/ 0 h 241"/>
                <a:gd name="T38" fmla="*/ 14 w 52"/>
                <a:gd name="T39" fmla="*/ 1 h 241"/>
                <a:gd name="T40" fmla="*/ 9 w 52"/>
                <a:gd name="T41" fmla="*/ 2 h 241"/>
                <a:gd name="T42" fmla="*/ 7 w 52"/>
                <a:gd name="T43" fmla="*/ 6 h 241"/>
                <a:gd name="T44" fmla="*/ 7 w 52"/>
                <a:gd name="T45" fmla="*/ 12 h 241"/>
                <a:gd name="T46" fmla="*/ 13 w 52"/>
                <a:gd name="T47" fmla="*/ 20 h 241"/>
                <a:gd name="T48" fmla="*/ 26 w 52"/>
                <a:gd name="T49" fmla="*/ 33 h 241"/>
                <a:gd name="T50" fmla="*/ 28 w 52"/>
                <a:gd name="T51" fmla="*/ 36 h 241"/>
                <a:gd name="T52" fmla="*/ 33 w 52"/>
                <a:gd name="T53" fmla="*/ 44 h 241"/>
                <a:gd name="T54" fmla="*/ 39 w 52"/>
                <a:gd name="T55" fmla="*/ 60 h 241"/>
                <a:gd name="T56" fmla="*/ 46 w 52"/>
                <a:gd name="T57" fmla="*/ 81 h 241"/>
                <a:gd name="T58" fmla="*/ 50 w 52"/>
                <a:gd name="T59" fmla="*/ 110 h 241"/>
                <a:gd name="T60" fmla="*/ 52 w 52"/>
                <a:gd name="T61" fmla="*/ 146 h 241"/>
                <a:gd name="T62" fmla="*/ 50 w 52"/>
                <a:gd name="T63" fmla="*/ 189 h 241"/>
                <a:gd name="T64" fmla="*/ 41 w 52"/>
                <a:gd name="T65" fmla="*/ 241 h 2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241">
                  <a:moveTo>
                    <a:pt x="41" y="241"/>
                  </a:moveTo>
                  <a:lnTo>
                    <a:pt x="42" y="237"/>
                  </a:lnTo>
                  <a:lnTo>
                    <a:pt x="44" y="225"/>
                  </a:lnTo>
                  <a:lnTo>
                    <a:pt x="46" y="208"/>
                  </a:lnTo>
                  <a:lnTo>
                    <a:pt x="47" y="184"/>
                  </a:lnTo>
                  <a:lnTo>
                    <a:pt x="47" y="157"/>
                  </a:lnTo>
                  <a:lnTo>
                    <a:pt x="44" y="128"/>
                  </a:lnTo>
                  <a:lnTo>
                    <a:pt x="37" y="99"/>
                  </a:lnTo>
                  <a:lnTo>
                    <a:pt x="26" y="69"/>
                  </a:lnTo>
                  <a:lnTo>
                    <a:pt x="24" y="66"/>
                  </a:lnTo>
                  <a:lnTo>
                    <a:pt x="18" y="56"/>
                  </a:lnTo>
                  <a:lnTo>
                    <a:pt x="10" y="44"/>
                  </a:lnTo>
                  <a:lnTo>
                    <a:pt x="4" y="30"/>
                  </a:lnTo>
                  <a:lnTo>
                    <a:pt x="0" y="16"/>
                  </a:lnTo>
                  <a:lnTo>
                    <a:pt x="1" y="6"/>
                  </a:lnTo>
                  <a:lnTo>
                    <a:pt x="9" y="0"/>
                  </a:lnTo>
                  <a:lnTo>
                    <a:pt x="26" y="0"/>
                  </a:lnTo>
                  <a:lnTo>
                    <a:pt x="24" y="0"/>
                  </a:lnTo>
                  <a:lnTo>
                    <a:pt x="20" y="0"/>
                  </a:lnTo>
                  <a:lnTo>
                    <a:pt x="14" y="1"/>
                  </a:lnTo>
                  <a:lnTo>
                    <a:pt x="9" y="2"/>
                  </a:lnTo>
                  <a:lnTo>
                    <a:pt x="7" y="6"/>
                  </a:lnTo>
                  <a:lnTo>
                    <a:pt x="7" y="12"/>
                  </a:lnTo>
                  <a:lnTo>
                    <a:pt x="13" y="20"/>
                  </a:lnTo>
                  <a:lnTo>
                    <a:pt x="26" y="33"/>
                  </a:lnTo>
                  <a:lnTo>
                    <a:pt x="28" y="36"/>
                  </a:lnTo>
                  <a:lnTo>
                    <a:pt x="33" y="44"/>
                  </a:lnTo>
                  <a:lnTo>
                    <a:pt x="39" y="60"/>
                  </a:lnTo>
                  <a:lnTo>
                    <a:pt x="46" y="81"/>
                  </a:lnTo>
                  <a:lnTo>
                    <a:pt x="50" y="110"/>
                  </a:lnTo>
                  <a:lnTo>
                    <a:pt x="52" y="146"/>
                  </a:lnTo>
                  <a:lnTo>
                    <a:pt x="50" y="189"/>
                  </a:lnTo>
                  <a:lnTo>
                    <a:pt x="41" y="2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64" name="Freeform 104">
              <a:extLst>
                <a:ext uri="{FF2B5EF4-FFF2-40B4-BE49-F238E27FC236}">
                  <a16:creationId xmlns:a16="http://schemas.microsoft.com/office/drawing/2014/main" id="{2A09E8DE-3F96-4A56-B531-C9987E18D4F9}"/>
                </a:ext>
              </a:extLst>
            </p:cNvPr>
            <p:cNvSpPr>
              <a:spLocks/>
            </p:cNvSpPr>
            <p:nvPr/>
          </p:nvSpPr>
          <p:spPr bwMode="auto">
            <a:xfrm>
              <a:off x="2954" y="2184"/>
              <a:ext cx="19" cy="143"/>
            </a:xfrm>
            <a:custGeom>
              <a:avLst/>
              <a:gdLst>
                <a:gd name="T0" fmla="*/ 0 w 19"/>
                <a:gd name="T1" fmla="*/ 143 h 143"/>
                <a:gd name="T2" fmla="*/ 2 w 19"/>
                <a:gd name="T3" fmla="*/ 142 h 143"/>
                <a:gd name="T4" fmla="*/ 6 w 19"/>
                <a:gd name="T5" fmla="*/ 139 h 143"/>
                <a:gd name="T6" fmla="*/ 11 w 19"/>
                <a:gd name="T7" fmla="*/ 131 h 143"/>
                <a:gd name="T8" fmla="*/ 16 w 19"/>
                <a:gd name="T9" fmla="*/ 119 h 143"/>
                <a:gd name="T10" fmla="*/ 19 w 19"/>
                <a:gd name="T11" fmla="*/ 101 h 143"/>
                <a:gd name="T12" fmla="*/ 18 w 19"/>
                <a:gd name="T13" fmla="*/ 76 h 143"/>
                <a:gd name="T14" fmla="*/ 12 w 19"/>
                <a:gd name="T15" fmla="*/ 43 h 143"/>
                <a:gd name="T16" fmla="*/ 0 w 19"/>
                <a:gd name="T17" fmla="*/ 0 h 143"/>
                <a:gd name="T18" fmla="*/ 3 w 19"/>
                <a:gd name="T19" fmla="*/ 18 h 143"/>
                <a:gd name="T20" fmla="*/ 7 w 19"/>
                <a:gd name="T21" fmla="*/ 61 h 143"/>
                <a:gd name="T22" fmla="*/ 8 w 19"/>
                <a:gd name="T23" fmla="*/ 110 h 143"/>
                <a:gd name="T24" fmla="*/ 0 w 19"/>
                <a:gd name="T25" fmla="*/ 143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 h="143">
                  <a:moveTo>
                    <a:pt x="0" y="143"/>
                  </a:moveTo>
                  <a:lnTo>
                    <a:pt x="2" y="142"/>
                  </a:lnTo>
                  <a:lnTo>
                    <a:pt x="6" y="139"/>
                  </a:lnTo>
                  <a:lnTo>
                    <a:pt x="11" y="131"/>
                  </a:lnTo>
                  <a:lnTo>
                    <a:pt x="16" y="119"/>
                  </a:lnTo>
                  <a:lnTo>
                    <a:pt x="19" y="101"/>
                  </a:lnTo>
                  <a:lnTo>
                    <a:pt x="18" y="76"/>
                  </a:lnTo>
                  <a:lnTo>
                    <a:pt x="12" y="43"/>
                  </a:lnTo>
                  <a:lnTo>
                    <a:pt x="0" y="0"/>
                  </a:lnTo>
                  <a:lnTo>
                    <a:pt x="3" y="18"/>
                  </a:lnTo>
                  <a:lnTo>
                    <a:pt x="7" y="61"/>
                  </a:lnTo>
                  <a:lnTo>
                    <a:pt x="8" y="110"/>
                  </a:lnTo>
                  <a:lnTo>
                    <a:pt x="0"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65" name="Freeform 105">
              <a:extLst>
                <a:ext uri="{FF2B5EF4-FFF2-40B4-BE49-F238E27FC236}">
                  <a16:creationId xmlns:a16="http://schemas.microsoft.com/office/drawing/2014/main" id="{31BB4FB5-8FC6-4412-A990-84ED98B17532}"/>
                </a:ext>
              </a:extLst>
            </p:cNvPr>
            <p:cNvSpPr>
              <a:spLocks/>
            </p:cNvSpPr>
            <p:nvPr/>
          </p:nvSpPr>
          <p:spPr bwMode="auto">
            <a:xfrm>
              <a:off x="2739" y="2444"/>
              <a:ext cx="194" cy="102"/>
            </a:xfrm>
            <a:custGeom>
              <a:avLst/>
              <a:gdLst>
                <a:gd name="T0" fmla="*/ 0 w 194"/>
                <a:gd name="T1" fmla="*/ 32 h 102"/>
                <a:gd name="T2" fmla="*/ 3 w 194"/>
                <a:gd name="T3" fmla="*/ 32 h 102"/>
                <a:gd name="T4" fmla="*/ 10 w 194"/>
                <a:gd name="T5" fmla="*/ 32 h 102"/>
                <a:gd name="T6" fmla="*/ 23 w 194"/>
                <a:gd name="T7" fmla="*/ 33 h 102"/>
                <a:gd name="T8" fmla="*/ 36 w 194"/>
                <a:gd name="T9" fmla="*/ 35 h 102"/>
                <a:gd name="T10" fmla="*/ 52 w 194"/>
                <a:gd name="T11" fmla="*/ 39 h 102"/>
                <a:gd name="T12" fmla="*/ 68 w 194"/>
                <a:gd name="T13" fmla="*/ 45 h 102"/>
                <a:gd name="T14" fmla="*/ 82 w 194"/>
                <a:gd name="T15" fmla="*/ 54 h 102"/>
                <a:gd name="T16" fmla="*/ 96 w 194"/>
                <a:gd name="T17" fmla="*/ 67 h 102"/>
                <a:gd name="T18" fmla="*/ 101 w 194"/>
                <a:gd name="T19" fmla="*/ 69 h 102"/>
                <a:gd name="T20" fmla="*/ 113 w 194"/>
                <a:gd name="T21" fmla="*/ 74 h 102"/>
                <a:gd name="T22" fmla="*/ 131 w 194"/>
                <a:gd name="T23" fmla="*/ 79 h 102"/>
                <a:gd name="T24" fmla="*/ 150 w 194"/>
                <a:gd name="T25" fmla="*/ 81 h 102"/>
                <a:gd name="T26" fmla="*/ 169 w 194"/>
                <a:gd name="T27" fmla="*/ 77 h 102"/>
                <a:gd name="T28" fmla="*/ 184 w 194"/>
                <a:gd name="T29" fmla="*/ 64 h 102"/>
                <a:gd name="T30" fmla="*/ 192 w 194"/>
                <a:gd name="T31" fmla="*/ 39 h 102"/>
                <a:gd name="T32" fmla="*/ 190 w 194"/>
                <a:gd name="T33" fmla="*/ 0 h 102"/>
                <a:gd name="T34" fmla="*/ 191 w 194"/>
                <a:gd name="T35" fmla="*/ 7 h 102"/>
                <a:gd name="T36" fmla="*/ 193 w 194"/>
                <a:gd name="T37" fmla="*/ 24 h 102"/>
                <a:gd name="T38" fmla="*/ 194 w 194"/>
                <a:gd name="T39" fmla="*/ 47 h 102"/>
                <a:gd name="T40" fmla="*/ 190 w 194"/>
                <a:gd name="T41" fmla="*/ 71 h 102"/>
                <a:gd name="T42" fmla="*/ 181 w 194"/>
                <a:gd name="T43" fmla="*/ 90 h 102"/>
                <a:gd name="T44" fmla="*/ 162 w 194"/>
                <a:gd name="T45" fmla="*/ 102 h 102"/>
                <a:gd name="T46" fmla="*/ 132 w 194"/>
                <a:gd name="T47" fmla="*/ 100 h 102"/>
                <a:gd name="T48" fmla="*/ 88 w 194"/>
                <a:gd name="T49" fmla="*/ 79 h 102"/>
                <a:gd name="T50" fmla="*/ 87 w 194"/>
                <a:gd name="T51" fmla="*/ 77 h 102"/>
                <a:gd name="T52" fmla="*/ 84 w 194"/>
                <a:gd name="T53" fmla="*/ 71 h 102"/>
                <a:gd name="T54" fmla="*/ 80 w 194"/>
                <a:gd name="T55" fmla="*/ 63 h 102"/>
                <a:gd name="T56" fmla="*/ 72 w 194"/>
                <a:gd name="T57" fmla="*/ 53 h 102"/>
                <a:gd name="T58" fmla="*/ 61 w 194"/>
                <a:gd name="T59" fmla="*/ 45 h 102"/>
                <a:gd name="T60" fmla="*/ 46 w 194"/>
                <a:gd name="T61" fmla="*/ 37 h 102"/>
                <a:gd name="T62" fmla="*/ 26 w 194"/>
                <a:gd name="T63" fmla="*/ 33 h 102"/>
                <a:gd name="T64" fmla="*/ 0 w 194"/>
                <a:gd name="T65" fmla="*/ 32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4" h="102">
                  <a:moveTo>
                    <a:pt x="0" y="32"/>
                  </a:moveTo>
                  <a:lnTo>
                    <a:pt x="3" y="32"/>
                  </a:lnTo>
                  <a:lnTo>
                    <a:pt x="10" y="32"/>
                  </a:lnTo>
                  <a:lnTo>
                    <a:pt x="23" y="33"/>
                  </a:lnTo>
                  <a:lnTo>
                    <a:pt x="36" y="35"/>
                  </a:lnTo>
                  <a:lnTo>
                    <a:pt x="52" y="39"/>
                  </a:lnTo>
                  <a:lnTo>
                    <a:pt x="68" y="45"/>
                  </a:lnTo>
                  <a:lnTo>
                    <a:pt x="82" y="54"/>
                  </a:lnTo>
                  <a:lnTo>
                    <a:pt x="96" y="67"/>
                  </a:lnTo>
                  <a:lnTo>
                    <a:pt x="101" y="69"/>
                  </a:lnTo>
                  <a:lnTo>
                    <a:pt x="113" y="74"/>
                  </a:lnTo>
                  <a:lnTo>
                    <a:pt x="131" y="79"/>
                  </a:lnTo>
                  <a:lnTo>
                    <a:pt x="150" y="81"/>
                  </a:lnTo>
                  <a:lnTo>
                    <a:pt x="169" y="77"/>
                  </a:lnTo>
                  <a:lnTo>
                    <a:pt x="184" y="64"/>
                  </a:lnTo>
                  <a:lnTo>
                    <a:pt x="192" y="39"/>
                  </a:lnTo>
                  <a:lnTo>
                    <a:pt x="190" y="0"/>
                  </a:lnTo>
                  <a:lnTo>
                    <a:pt x="191" y="7"/>
                  </a:lnTo>
                  <a:lnTo>
                    <a:pt x="193" y="24"/>
                  </a:lnTo>
                  <a:lnTo>
                    <a:pt x="194" y="47"/>
                  </a:lnTo>
                  <a:lnTo>
                    <a:pt x="190" y="71"/>
                  </a:lnTo>
                  <a:lnTo>
                    <a:pt x="181" y="90"/>
                  </a:lnTo>
                  <a:lnTo>
                    <a:pt x="162" y="102"/>
                  </a:lnTo>
                  <a:lnTo>
                    <a:pt x="132" y="100"/>
                  </a:lnTo>
                  <a:lnTo>
                    <a:pt x="88" y="79"/>
                  </a:lnTo>
                  <a:lnTo>
                    <a:pt x="87" y="77"/>
                  </a:lnTo>
                  <a:lnTo>
                    <a:pt x="84" y="71"/>
                  </a:lnTo>
                  <a:lnTo>
                    <a:pt x="80" y="63"/>
                  </a:lnTo>
                  <a:lnTo>
                    <a:pt x="72" y="53"/>
                  </a:lnTo>
                  <a:lnTo>
                    <a:pt x="61" y="45"/>
                  </a:lnTo>
                  <a:lnTo>
                    <a:pt x="46" y="37"/>
                  </a:lnTo>
                  <a:lnTo>
                    <a:pt x="26" y="33"/>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66" name="Freeform 106">
              <a:extLst>
                <a:ext uri="{FF2B5EF4-FFF2-40B4-BE49-F238E27FC236}">
                  <a16:creationId xmlns:a16="http://schemas.microsoft.com/office/drawing/2014/main" id="{B5B83D43-62DC-4396-AEE7-B660F1D1A453}"/>
                </a:ext>
              </a:extLst>
            </p:cNvPr>
            <p:cNvSpPr>
              <a:spLocks/>
            </p:cNvSpPr>
            <p:nvPr/>
          </p:nvSpPr>
          <p:spPr bwMode="auto">
            <a:xfrm>
              <a:off x="2668" y="2468"/>
              <a:ext cx="125" cy="62"/>
            </a:xfrm>
            <a:custGeom>
              <a:avLst/>
              <a:gdLst>
                <a:gd name="T0" fmla="*/ 22 w 125"/>
                <a:gd name="T1" fmla="*/ 0 h 62"/>
                <a:gd name="T2" fmla="*/ 20 w 125"/>
                <a:gd name="T3" fmla="*/ 0 h 62"/>
                <a:gd name="T4" fmla="*/ 15 w 125"/>
                <a:gd name="T5" fmla="*/ 2 h 62"/>
                <a:gd name="T6" fmla="*/ 9 w 125"/>
                <a:gd name="T7" fmla="*/ 5 h 62"/>
                <a:gd name="T8" fmla="*/ 3 w 125"/>
                <a:gd name="T9" fmla="*/ 9 h 62"/>
                <a:gd name="T10" fmla="*/ 0 w 125"/>
                <a:gd name="T11" fmla="*/ 15 h 62"/>
                <a:gd name="T12" fmla="*/ 1 w 125"/>
                <a:gd name="T13" fmla="*/ 23 h 62"/>
                <a:gd name="T14" fmla="*/ 8 w 125"/>
                <a:gd name="T15" fmla="*/ 33 h 62"/>
                <a:gd name="T16" fmla="*/ 22 w 125"/>
                <a:gd name="T17" fmla="*/ 47 h 62"/>
                <a:gd name="T18" fmla="*/ 25 w 125"/>
                <a:gd name="T19" fmla="*/ 48 h 62"/>
                <a:gd name="T20" fmla="*/ 32 w 125"/>
                <a:gd name="T21" fmla="*/ 50 h 62"/>
                <a:gd name="T22" fmla="*/ 44 w 125"/>
                <a:gd name="T23" fmla="*/ 54 h 62"/>
                <a:gd name="T24" fmla="*/ 59 w 125"/>
                <a:gd name="T25" fmla="*/ 57 h 62"/>
                <a:gd name="T26" fmla="*/ 75 w 125"/>
                <a:gd name="T27" fmla="*/ 60 h 62"/>
                <a:gd name="T28" fmla="*/ 93 w 125"/>
                <a:gd name="T29" fmla="*/ 62 h 62"/>
                <a:gd name="T30" fmla="*/ 109 w 125"/>
                <a:gd name="T31" fmla="*/ 62 h 62"/>
                <a:gd name="T32" fmla="*/ 125 w 125"/>
                <a:gd name="T33" fmla="*/ 59 h 62"/>
                <a:gd name="T34" fmla="*/ 121 w 125"/>
                <a:gd name="T35" fmla="*/ 59 h 62"/>
                <a:gd name="T36" fmla="*/ 110 w 125"/>
                <a:gd name="T37" fmla="*/ 59 h 62"/>
                <a:gd name="T38" fmla="*/ 95 w 125"/>
                <a:gd name="T39" fmla="*/ 57 h 62"/>
                <a:gd name="T40" fmla="*/ 77 w 125"/>
                <a:gd name="T41" fmla="*/ 55 h 62"/>
                <a:gd name="T42" fmla="*/ 59 w 125"/>
                <a:gd name="T43" fmla="*/ 51 h 62"/>
                <a:gd name="T44" fmla="*/ 42 w 125"/>
                <a:gd name="T45" fmla="*/ 46 h 62"/>
                <a:gd name="T46" fmla="*/ 29 w 125"/>
                <a:gd name="T47" fmla="*/ 38 h 62"/>
                <a:gd name="T48" fmla="*/ 22 w 125"/>
                <a:gd name="T49" fmla="*/ 27 h 62"/>
                <a:gd name="T50" fmla="*/ 20 w 125"/>
                <a:gd name="T51" fmla="*/ 24 h 62"/>
                <a:gd name="T52" fmla="*/ 18 w 125"/>
                <a:gd name="T53" fmla="*/ 16 h 62"/>
                <a:gd name="T54" fmla="*/ 17 w 125"/>
                <a:gd name="T55" fmla="*/ 8 h 62"/>
                <a:gd name="T56" fmla="*/ 22 w 125"/>
                <a:gd name="T57" fmla="*/ 0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5" h="62">
                  <a:moveTo>
                    <a:pt x="22" y="0"/>
                  </a:moveTo>
                  <a:lnTo>
                    <a:pt x="20" y="0"/>
                  </a:lnTo>
                  <a:lnTo>
                    <a:pt x="15" y="2"/>
                  </a:lnTo>
                  <a:lnTo>
                    <a:pt x="9" y="5"/>
                  </a:lnTo>
                  <a:lnTo>
                    <a:pt x="3" y="9"/>
                  </a:lnTo>
                  <a:lnTo>
                    <a:pt x="0" y="15"/>
                  </a:lnTo>
                  <a:lnTo>
                    <a:pt x="1" y="23"/>
                  </a:lnTo>
                  <a:lnTo>
                    <a:pt x="8" y="33"/>
                  </a:lnTo>
                  <a:lnTo>
                    <a:pt x="22" y="47"/>
                  </a:lnTo>
                  <a:lnTo>
                    <a:pt x="25" y="48"/>
                  </a:lnTo>
                  <a:lnTo>
                    <a:pt x="32" y="50"/>
                  </a:lnTo>
                  <a:lnTo>
                    <a:pt x="44" y="54"/>
                  </a:lnTo>
                  <a:lnTo>
                    <a:pt x="59" y="57"/>
                  </a:lnTo>
                  <a:lnTo>
                    <a:pt x="75" y="60"/>
                  </a:lnTo>
                  <a:lnTo>
                    <a:pt x="93" y="62"/>
                  </a:lnTo>
                  <a:lnTo>
                    <a:pt x="109" y="62"/>
                  </a:lnTo>
                  <a:lnTo>
                    <a:pt x="125" y="59"/>
                  </a:lnTo>
                  <a:lnTo>
                    <a:pt x="121" y="59"/>
                  </a:lnTo>
                  <a:lnTo>
                    <a:pt x="110" y="59"/>
                  </a:lnTo>
                  <a:lnTo>
                    <a:pt x="95" y="57"/>
                  </a:lnTo>
                  <a:lnTo>
                    <a:pt x="77" y="55"/>
                  </a:lnTo>
                  <a:lnTo>
                    <a:pt x="59" y="51"/>
                  </a:lnTo>
                  <a:lnTo>
                    <a:pt x="42" y="46"/>
                  </a:lnTo>
                  <a:lnTo>
                    <a:pt x="29" y="38"/>
                  </a:lnTo>
                  <a:lnTo>
                    <a:pt x="22" y="27"/>
                  </a:lnTo>
                  <a:lnTo>
                    <a:pt x="20" y="24"/>
                  </a:lnTo>
                  <a:lnTo>
                    <a:pt x="18" y="16"/>
                  </a:lnTo>
                  <a:lnTo>
                    <a:pt x="17" y="8"/>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67" name="Freeform 107">
              <a:extLst>
                <a:ext uri="{FF2B5EF4-FFF2-40B4-BE49-F238E27FC236}">
                  <a16:creationId xmlns:a16="http://schemas.microsoft.com/office/drawing/2014/main" id="{5AA092B2-A052-44EB-B874-C65B7667A9B4}"/>
                </a:ext>
              </a:extLst>
            </p:cNvPr>
            <p:cNvSpPr>
              <a:spLocks/>
            </p:cNvSpPr>
            <p:nvPr/>
          </p:nvSpPr>
          <p:spPr bwMode="auto">
            <a:xfrm>
              <a:off x="2677" y="2528"/>
              <a:ext cx="52" cy="74"/>
            </a:xfrm>
            <a:custGeom>
              <a:avLst/>
              <a:gdLst>
                <a:gd name="T0" fmla="*/ 2 w 52"/>
                <a:gd name="T1" fmla="*/ 0 h 74"/>
                <a:gd name="T2" fmla="*/ 1 w 52"/>
                <a:gd name="T3" fmla="*/ 1 h 74"/>
                <a:gd name="T4" fmla="*/ 0 w 52"/>
                <a:gd name="T5" fmla="*/ 5 h 74"/>
                <a:gd name="T6" fmla="*/ 0 w 52"/>
                <a:gd name="T7" fmla="*/ 11 h 74"/>
                <a:gd name="T8" fmla="*/ 0 w 52"/>
                <a:gd name="T9" fmla="*/ 19 h 74"/>
                <a:gd name="T10" fmla="*/ 3 w 52"/>
                <a:gd name="T11" fmla="*/ 27 h 74"/>
                <a:gd name="T12" fmla="*/ 8 w 52"/>
                <a:gd name="T13" fmla="*/ 36 h 74"/>
                <a:gd name="T14" fmla="*/ 18 w 52"/>
                <a:gd name="T15" fmla="*/ 43 h 74"/>
                <a:gd name="T16" fmla="*/ 32 w 52"/>
                <a:gd name="T17" fmla="*/ 51 h 74"/>
                <a:gd name="T18" fmla="*/ 33 w 52"/>
                <a:gd name="T19" fmla="*/ 52 h 74"/>
                <a:gd name="T20" fmla="*/ 37 w 52"/>
                <a:gd name="T21" fmla="*/ 54 h 74"/>
                <a:gd name="T22" fmla="*/ 39 w 52"/>
                <a:gd name="T23" fmla="*/ 57 h 74"/>
                <a:gd name="T24" fmla="*/ 40 w 52"/>
                <a:gd name="T25" fmla="*/ 61 h 74"/>
                <a:gd name="T26" fmla="*/ 39 w 52"/>
                <a:gd name="T27" fmla="*/ 65 h 74"/>
                <a:gd name="T28" fmla="*/ 32 w 52"/>
                <a:gd name="T29" fmla="*/ 69 h 74"/>
                <a:gd name="T30" fmla="*/ 22 w 52"/>
                <a:gd name="T31" fmla="*/ 72 h 74"/>
                <a:gd name="T32" fmla="*/ 4 w 52"/>
                <a:gd name="T33" fmla="*/ 74 h 74"/>
                <a:gd name="T34" fmla="*/ 8 w 52"/>
                <a:gd name="T35" fmla="*/ 74 h 74"/>
                <a:gd name="T36" fmla="*/ 17 w 52"/>
                <a:gd name="T37" fmla="*/ 73 h 74"/>
                <a:gd name="T38" fmla="*/ 29 w 52"/>
                <a:gd name="T39" fmla="*/ 71 h 74"/>
                <a:gd name="T40" fmla="*/ 41 w 52"/>
                <a:gd name="T41" fmla="*/ 68 h 74"/>
                <a:gd name="T42" fmla="*/ 50 w 52"/>
                <a:gd name="T43" fmla="*/ 63 h 74"/>
                <a:gd name="T44" fmla="*/ 52 w 52"/>
                <a:gd name="T45" fmla="*/ 55 h 74"/>
                <a:gd name="T46" fmla="*/ 46 w 52"/>
                <a:gd name="T47" fmla="*/ 45 h 74"/>
                <a:gd name="T48" fmla="*/ 27 w 52"/>
                <a:gd name="T49" fmla="*/ 32 h 74"/>
                <a:gd name="T50" fmla="*/ 23 w 52"/>
                <a:gd name="T51" fmla="*/ 32 h 74"/>
                <a:gd name="T52" fmla="*/ 15 w 52"/>
                <a:gd name="T53" fmla="*/ 28 h 74"/>
                <a:gd name="T54" fmla="*/ 6 w 52"/>
                <a:gd name="T55" fmla="*/ 19 h 74"/>
                <a:gd name="T56" fmla="*/ 2 w 52"/>
                <a:gd name="T57" fmla="*/ 0 h 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2" h="74">
                  <a:moveTo>
                    <a:pt x="2" y="0"/>
                  </a:moveTo>
                  <a:lnTo>
                    <a:pt x="1" y="1"/>
                  </a:lnTo>
                  <a:lnTo>
                    <a:pt x="0" y="5"/>
                  </a:lnTo>
                  <a:lnTo>
                    <a:pt x="0" y="11"/>
                  </a:lnTo>
                  <a:lnTo>
                    <a:pt x="0" y="19"/>
                  </a:lnTo>
                  <a:lnTo>
                    <a:pt x="3" y="27"/>
                  </a:lnTo>
                  <a:lnTo>
                    <a:pt x="8" y="36"/>
                  </a:lnTo>
                  <a:lnTo>
                    <a:pt x="18" y="43"/>
                  </a:lnTo>
                  <a:lnTo>
                    <a:pt x="32" y="51"/>
                  </a:lnTo>
                  <a:lnTo>
                    <a:pt x="33" y="52"/>
                  </a:lnTo>
                  <a:lnTo>
                    <a:pt x="37" y="54"/>
                  </a:lnTo>
                  <a:lnTo>
                    <a:pt x="39" y="57"/>
                  </a:lnTo>
                  <a:lnTo>
                    <a:pt x="40" y="61"/>
                  </a:lnTo>
                  <a:lnTo>
                    <a:pt x="39" y="65"/>
                  </a:lnTo>
                  <a:lnTo>
                    <a:pt x="32" y="69"/>
                  </a:lnTo>
                  <a:lnTo>
                    <a:pt x="22" y="72"/>
                  </a:lnTo>
                  <a:lnTo>
                    <a:pt x="4" y="74"/>
                  </a:lnTo>
                  <a:lnTo>
                    <a:pt x="8" y="74"/>
                  </a:lnTo>
                  <a:lnTo>
                    <a:pt x="17" y="73"/>
                  </a:lnTo>
                  <a:lnTo>
                    <a:pt x="29" y="71"/>
                  </a:lnTo>
                  <a:lnTo>
                    <a:pt x="41" y="68"/>
                  </a:lnTo>
                  <a:lnTo>
                    <a:pt x="50" y="63"/>
                  </a:lnTo>
                  <a:lnTo>
                    <a:pt x="52" y="55"/>
                  </a:lnTo>
                  <a:lnTo>
                    <a:pt x="46" y="45"/>
                  </a:lnTo>
                  <a:lnTo>
                    <a:pt x="27" y="32"/>
                  </a:lnTo>
                  <a:lnTo>
                    <a:pt x="23" y="32"/>
                  </a:lnTo>
                  <a:lnTo>
                    <a:pt x="15" y="28"/>
                  </a:lnTo>
                  <a:lnTo>
                    <a:pt x="6" y="19"/>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68" name="Freeform 108">
              <a:extLst>
                <a:ext uri="{FF2B5EF4-FFF2-40B4-BE49-F238E27FC236}">
                  <a16:creationId xmlns:a16="http://schemas.microsoft.com/office/drawing/2014/main" id="{BEBBCB5A-96A9-4928-ADBC-79D3E819A7FA}"/>
                </a:ext>
              </a:extLst>
            </p:cNvPr>
            <p:cNvSpPr>
              <a:spLocks/>
            </p:cNvSpPr>
            <p:nvPr/>
          </p:nvSpPr>
          <p:spPr bwMode="auto">
            <a:xfrm>
              <a:off x="2696" y="2626"/>
              <a:ext cx="165" cy="28"/>
            </a:xfrm>
            <a:custGeom>
              <a:avLst/>
              <a:gdLst>
                <a:gd name="T0" fmla="*/ 0 w 165"/>
                <a:gd name="T1" fmla="*/ 13 h 28"/>
                <a:gd name="T2" fmla="*/ 1 w 165"/>
                <a:gd name="T3" fmla="*/ 13 h 28"/>
                <a:gd name="T4" fmla="*/ 4 w 165"/>
                <a:gd name="T5" fmla="*/ 15 h 28"/>
                <a:gd name="T6" fmla="*/ 9 w 165"/>
                <a:gd name="T7" fmla="*/ 16 h 28"/>
                <a:gd name="T8" fmla="*/ 16 w 165"/>
                <a:gd name="T9" fmla="*/ 18 h 28"/>
                <a:gd name="T10" fmla="*/ 25 w 165"/>
                <a:gd name="T11" fmla="*/ 20 h 28"/>
                <a:gd name="T12" fmla="*/ 35 w 165"/>
                <a:gd name="T13" fmla="*/ 22 h 28"/>
                <a:gd name="T14" fmla="*/ 45 w 165"/>
                <a:gd name="T15" fmla="*/ 24 h 28"/>
                <a:gd name="T16" fmla="*/ 58 w 165"/>
                <a:gd name="T17" fmla="*/ 27 h 28"/>
                <a:gd name="T18" fmla="*/ 71 w 165"/>
                <a:gd name="T19" fmla="*/ 27 h 28"/>
                <a:gd name="T20" fmla="*/ 83 w 165"/>
                <a:gd name="T21" fmla="*/ 28 h 28"/>
                <a:gd name="T22" fmla="*/ 98 w 165"/>
                <a:gd name="T23" fmla="*/ 27 h 28"/>
                <a:gd name="T24" fmla="*/ 111 w 165"/>
                <a:gd name="T25" fmla="*/ 24 h 28"/>
                <a:gd name="T26" fmla="*/ 125 w 165"/>
                <a:gd name="T27" fmla="*/ 20 h 28"/>
                <a:gd name="T28" fmla="*/ 139 w 165"/>
                <a:gd name="T29" fmla="*/ 15 h 28"/>
                <a:gd name="T30" fmla="*/ 152 w 165"/>
                <a:gd name="T31" fmla="*/ 9 h 28"/>
                <a:gd name="T32" fmla="*/ 165 w 165"/>
                <a:gd name="T33" fmla="*/ 0 h 28"/>
                <a:gd name="T34" fmla="*/ 164 w 165"/>
                <a:gd name="T35" fmla="*/ 0 h 28"/>
                <a:gd name="T36" fmla="*/ 160 w 165"/>
                <a:gd name="T37" fmla="*/ 1 h 28"/>
                <a:gd name="T38" fmla="*/ 154 w 165"/>
                <a:gd name="T39" fmla="*/ 2 h 28"/>
                <a:gd name="T40" fmla="*/ 147 w 165"/>
                <a:gd name="T41" fmla="*/ 4 h 28"/>
                <a:gd name="T42" fmla="*/ 138 w 165"/>
                <a:gd name="T43" fmla="*/ 6 h 28"/>
                <a:gd name="T44" fmla="*/ 126 w 165"/>
                <a:gd name="T45" fmla="*/ 8 h 28"/>
                <a:gd name="T46" fmla="*/ 114 w 165"/>
                <a:gd name="T47" fmla="*/ 9 h 28"/>
                <a:gd name="T48" fmla="*/ 102 w 165"/>
                <a:gd name="T49" fmla="*/ 11 h 28"/>
                <a:gd name="T50" fmla="*/ 88 w 165"/>
                <a:gd name="T51" fmla="*/ 13 h 28"/>
                <a:gd name="T52" fmla="*/ 74 w 165"/>
                <a:gd name="T53" fmla="*/ 15 h 28"/>
                <a:gd name="T54" fmla="*/ 61 w 165"/>
                <a:gd name="T55" fmla="*/ 16 h 28"/>
                <a:gd name="T56" fmla="*/ 47 w 165"/>
                <a:gd name="T57" fmla="*/ 16 h 28"/>
                <a:gd name="T58" fmla="*/ 34 w 165"/>
                <a:gd name="T59" fmla="*/ 17 h 28"/>
                <a:gd name="T60" fmla="*/ 22 w 165"/>
                <a:gd name="T61" fmla="*/ 16 h 28"/>
                <a:gd name="T62" fmla="*/ 10 w 165"/>
                <a:gd name="T63" fmla="*/ 15 h 28"/>
                <a:gd name="T64" fmla="*/ 0 w 165"/>
                <a:gd name="T65" fmla="*/ 13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5" h="28">
                  <a:moveTo>
                    <a:pt x="0" y="13"/>
                  </a:moveTo>
                  <a:lnTo>
                    <a:pt x="1" y="13"/>
                  </a:lnTo>
                  <a:lnTo>
                    <a:pt x="4" y="15"/>
                  </a:lnTo>
                  <a:lnTo>
                    <a:pt x="9" y="16"/>
                  </a:lnTo>
                  <a:lnTo>
                    <a:pt x="16" y="18"/>
                  </a:lnTo>
                  <a:lnTo>
                    <a:pt x="25" y="20"/>
                  </a:lnTo>
                  <a:lnTo>
                    <a:pt x="35" y="22"/>
                  </a:lnTo>
                  <a:lnTo>
                    <a:pt x="45" y="24"/>
                  </a:lnTo>
                  <a:lnTo>
                    <a:pt x="58" y="27"/>
                  </a:lnTo>
                  <a:lnTo>
                    <a:pt x="71" y="27"/>
                  </a:lnTo>
                  <a:lnTo>
                    <a:pt x="83" y="28"/>
                  </a:lnTo>
                  <a:lnTo>
                    <a:pt x="98" y="27"/>
                  </a:lnTo>
                  <a:lnTo>
                    <a:pt x="111" y="24"/>
                  </a:lnTo>
                  <a:lnTo>
                    <a:pt x="125" y="20"/>
                  </a:lnTo>
                  <a:lnTo>
                    <a:pt x="139" y="15"/>
                  </a:lnTo>
                  <a:lnTo>
                    <a:pt x="152" y="9"/>
                  </a:lnTo>
                  <a:lnTo>
                    <a:pt x="165" y="0"/>
                  </a:lnTo>
                  <a:lnTo>
                    <a:pt x="164" y="0"/>
                  </a:lnTo>
                  <a:lnTo>
                    <a:pt x="160" y="1"/>
                  </a:lnTo>
                  <a:lnTo>
                    <a:pt x="154" y="2"/>
                  </a:lnTo>
                  <a:lnTo>
                    <a:pt x="147" y="4"/>
                  </a:lnTo>
                  <a:lnTo>
                    <a:pt x="138" y="6"/>
                  </a:lnTo>
                  <a:lnTo>
                    <a:pt x="126" y="8"/>
                  </a:lnTo>
                  <a:lnTo>
                    <a:pt x="114" y="9"/>
                  </a:lnTo>
                  <a:lnTo>
                    <a:pt x="102" y="11"/>
                  </a:lnTo>
                  <a:lnTo>
                    <a:pt x="88" y="13"/>
                  </a:lnTo>
                  <a:lnTo>
                    <a:pt x="74" y="15"/>
                  </a:lnTo>
                  <a:lnTo>
                    <a:pt x="61" y="16"/>
                  </a:lnTo>
                  <a:lnTo>
                    <a:pt x="47" y="16"/>
                  </a:lnTo>
                  <a:lnTo>
                    <a:pt x="34" y="17"/>
                  </a:lnTo>
                  <a:lnTo>
                    <a:pt x="22" y="16"/>
                  </a:lnTo>
                  <a:lnTo>
                    <a:pt x="10" y="15"/>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69" name="Freeform 109">
              <a:extLst>
                <a:ext uri="{FF2B5EF4-FFF2-40B4-BE49-F238E27FC236}">
                  <a16:creationId xmlns:a16="http://schemas.microsoft.com/office/drawing/2014/main" id="{E27E67E6-6413-4D95-A299-632FFC3794EF}"/>
                </a:ext>
              </a:extLst>
            </p:cNvPr>
            <p:cNvSpPr>
              <a:spLocks/>
            </p:cNvSpPr>
            <p:nvPr/>
          </p:nvSpPr>
          <p:spPr bwMode="auto">
            <a:xfrm>
              <a:off x="2820" y="2557"/>
              <a:ext cx="79" cy="64"/>
            </a:xfrm>
            <a:custGeom>
              <a:avLst/>
              <a:gdLst>
                <a:gd name="T0" fmla="*/ 0 w 79"/>
                <a:gd name="T1" fmla="*/ 64 h 64"/>
                <a:gd name="T2" fmla="*/ 4 w 79"/>
                <a:gd name="T3" fmla="*/ 64 h 64"/>
                <a:gd name="T4" fmla="*/ 16 w 79"/>
                <a:gd name="T5" fmla="*/ 63 h 64"/>
                <a:gd name="T6" fmla="*/ 30 w 79"/>
                <a:gd name="T7" fmla="*/ 61 h 64"/>
                <a:gd name="T8" fmla="*/ 47 w 79"/>
                <a:gd name="T9" fmla="*/ 55 h 64"/>
                <a:gd name="T10" fmla="*/ 62 w 79"/>
                <a:gd name="T11" fmla="*/ 48 h 64"/>
                <a:gd name="T12" fmla="*/ 74 w 79"/>
                <a:gd name="T13" fmla="*/ 37 h 64"/>
                <a:gd name="T14" fmla="*/ 79 w 79"/>
                <a:gd name="T15" fmla="*/ 21 h 64"/>
                <a:gd name="T16" fmla="*/ 76 w 79"/>
                <a:gd name="T17" fmla="*/ 0 h 64"/>
                <a:gd name="T18" fmla="*/ 75 w 79"/>
                <a:gd name="T19" fmla="*/ 2 h 64"/>
                <a:gd name="T20" fmla="*/ 73 w 79"/>
                <a:gd name="T21" fmla="*/ 9 h 64"/>
                <a:gd name="T22" fmla="*/ 69 w 79"/>
                <a:gd name="T23" fmla="*/ 18 h 64"/>
                <a:gd name="T24" fmla="*/ 62 w 79"/>
                <a:gd name="T25" fmla="*/ 30 h 64"/>
                <a:gd name="T26" fmla="*/ 53 w 79"/>
                <a:gd name="T27" fmla="*/ 41 h 64"/>
                <a:gd name="T28" fmla="*/ 39 w 79"/>
                <a:gd name="T29" fmla="*/ 51 h 64"/>
                <a:gd name="T30" fmla="*/ 22 w 79"/>
                <a:gd name="T31" fmla="*/ 60 h 64"/>
                <a:gd name="T32" fmla="*/ 0 w 79"/>
                <a:gd name="T33" fmla="*/ 64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9" h="64">
                  <a:moveTo>
                    <a:pt x="0" y="64"/>
                  </a:moveTo>
                  <a:lnTo>
                    <a:pt x="4" y="64"/>
                  </a:lnTo>
                  <a:lnTo>
                    <a:pt x="16" y="63"/>
                  </a:lnTo>
                  <a:lnTo>
                    <a:pt x="30" y="61"/>
                  </a:lnTo>
                  <a:lnTo>
                    <a:pt x="47" y="55"/>
                  </a:lnTo>
                  <a:lnTo>
                    <a:pt x="62" y="48"/>
                  </a:lnTo>
                  <a:lnTo>
                    <a:pt x="74" y="37"/>
                  </a:lnTo>
                  <a:lnTo>
                    <a:pt x="79" y="21"/>
                  </a:lnTo>
                  <a:lnTo>
                    <a:pt x="76" y="0"/>
                  </a:lnTo>
                  <a:lnTo>
                    <a:pt x="75" y="2"/>
                  </a:lnTo>
                  <a:lnTo>
                    <a:pt x="73" y="9"/>
                  </a:lnTo>
                  <a:lnTo>
                    <a:pt x="69" y="18"/>
                  </a:lnTo>
                  <a:lnTo>
                    <a:pt x="62" y="30"/>
                  </a:lnTo>
                  <a:lnTo>
                    <a:pt x="53" y="41"/>
                  </a:lnTo>
                  <a:lnTo>
                    <a:pt x="39" y="51"/>
                  </a:lnTo>
                  <a:lnTo>
                    <a:pt x="22" y="60"/>
                  </a:lnTo>
                  <a:lnTo>
                    <a:pt x="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70" name="Freeform 110">
              <a:extLst>
                <a:ext uri="{FF2B5EF4-FFF2-40B4-BE49-F238E27FC236}">
                  <a16:creationId xmlns:a16="http://schemas.microsoft.com/office/drawing/2014/main" id="{AA6BD1F3-F1BF-4D1F-A80C-9FAB55E767BB}"/>
                </a:ext>
              </a:extLst>
            </p:cNvPr>
            <p:cNvSpPr>
              <a:spLocks/>
            </p:cNvSpPr>
            <p:nvPr/>
          </p:nvSpPr>
          <p:spPr bwMode="auto">
            <a:xfrm>
              <a:off x="2694" y="2629"/>
              <a:ext cx="12" cy="47"/>
            </a:xfrm>
            <a:custGeom>
              <a:avLst/>
              <a:gdLst>
                <a:gd name="T0" fmla="*/ 7 w 12"/>
                <a:gd name="T1" fmla="*/ 0 h 47"/>
                <a:gd name="T2" fmla="*/ 0 w 12"/>
                <a:gd name="T3" fmla="*/ 47 h 47"/>
                <a:gd name="T4" fmla="*/ 3 w 12"/>
                <a:gd name="T5" fmla="*/ 41 h 47"/>
                <a:gd name="T6" fmla="*/ 9 w 12"/>
                <a:gd name="T7" fmla="*/ 28 h 47"/>
                <a:gd name="T8" fmla="*/ 12 w 12"/>
                <a:gd name="T9" fmla="*/ 11 h 47"/>
                <a:gd name="T10" fmla="*/ 7 w 12"/>
                <a:gd name="T11" fmla="*/ 0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47">
                  <a:moveTo>
                    <a:pt x="7" y="0"/>
                  </a:moveTo>
                  <a:lnTo>
                    <a:pt x="0" y="47"/>
                  </a:lnTo>
                  <a:lnTo>
                    <a:pt x="3" y="41"/>
                  </a:lnTo>
                  <a:lnTo>
                    <a:pt x="9" y="28"/>
                  </a:lnTo>
                  <a:lnTo>
                    <a:pt x="12" y="1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71" name="Freeform 111">
              <a:extLst>
                <a:ext uri="{FF2B5EF4-FFF2-40B4-BE49-F238E27FC236}">
                  <a16:creationId xmlns:a16="http://schemas.microsoft.com/office/drawing/2014/main" id="{D2B5BFF4-1699-4A95-B561-D2571350E325}"/>
                </a:ext>
              </a:extLst>
            </p:cNvPr>
            <p:cNvSpPr>
              <a:spLocks/>
            </p:cNvSpPr>
            <p:nvPr/>
          </p:nvSpPr>
          <p:spPr bwMode="auto">
            <a:xfrm>
              <a:off x="3214" y="2059"/>
              <a:ext cx="69" cy="146"/>
            </a:xfrm>
            <a:custGeom>
              <a:avLst/>
              <a:gdLst>
                <a:gd name="T0" fmla="*/ 0 w 69"/>
                <a:gd name="T1" fmla="*/ 0 h 146"/>
                <a:gd name="T2" fmla="*/ 5 w 69"/>
                <a:gd name="T3" fmla="*/ 7 h 146"/>
                <a:gd name="T4" fmla="*/ 16 w 69"/>
                <a:gd name="T5" fmla="*/ 23 h 146"/>
                <a:gd name="T6" fmla="*/ 32 w 69"/>
                <a:gd name="T7" fmla="*/ 46 h 146"/>
                <a:gd name="T8" fmla="*/ 46 w 69"/>
                <a:gd name="T9" fmla="*/ 72 h 146"/>
                <a:gd name="T10" fmla="*/ 57 w 69"/>
                <a:gd name="T11" fmla="*/ 99 h 146"/>
                <a:gd name="T12" fmla="*/ 62 w 69"/>
                <a:gd name="T13" fmla="*/ 123 h 146"/>
                <a:gd name="T14" fmla="*/ 54 w 69"/>
                <a:gd name="T15" fmla="*/ 139 h 146"/>
                <a:gd name="T16" fmla="*/ 33 w 69"/>
                <a:gd name="T17" fmla="*/ 146 h 146"/>
                <a:gd name="T18" fmla="*/ 37 w 69"/>
                <a:gd name="T19" fmla="*/ 146 h 146"/>
                <a:gd name="T20" fmla="*/ 46 w 69"/>
                <a:gd name="T21" fmla="*/ 145 h 146"/>
                <a:gd name="T22" fmla="*/ 57 w 69"/>
                <a:gd name="T23" fmla="*/ 140 h 146"/>
                <a:gd name="T24" fmla="*/ 66 w 69"/>
                <a:gd name="T25" fmla="*/ 131 h 146"/>
                <a:gd name="T26" fmla="*/ 69 w 69"/>
                <a:gd name="T27" fmla="*/ 114 h 146"/>
                <a:gd name="T28" fmla="*/ 61 w 69"/>
                <a:gd name="T29" fmla="*/ 88 h 146"/>
                <a:gd name="T30" fmla="*/ 39 w 69"/>
                <a:gd name="T31" fmla="*/ 51 h 146"/>
                <a:gd name="T32" fmla="*/ 0 w 69"/>
                <a:gd name="T33" fmla="*/ 0 h 1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9" h="146">
                  <a:moveTo>
                    <a:pt x="0" y="0"/>
                  </a:moveTo>
                  <a:lnTo>
                    <a:pt x="5" y="7"/>
                  </a:lnTo>
                  <a:lnTo>
                    <a:pt x="16" y="23"/>
                  </a:lnTo>
                  <a:lnTo>
                    <a:pt x="32" y="46"/>
                  </a:lnTo>
                  <a:lnTo>
                    <a:pt x="46" y="72"/>
                  </a:lnTo>
                  <a:lnTo>
                    <a:pt x="57" y="99"/>
                  </a:lnTo>
                  <a:lnTo>
                    <a:pt x="62" y="123"/>
                  </a:lnTo>
                  <a:lnTo>
                    <a:pt x="54" y="139"/>
                  </a:lnTo>
                  <a:lnTo>
                    <a:pt x="33" y="146"/>
                  </a:lnTo>
                  <a:lnTo>
                    <a:pt x="37" y="146"/>
                  </a:lnTo>
                  <a:lnTo>
                    <a:pt x="46" y="145"/>
                  </a:lnTo>
                  <a:lnTo>
                    <a:pt x="57" y="140"/>
                  </a:lnTo>
                  <a:lnTo>
                    <a:pt x="66" y="131"/>
                  </a:lnTo>
                  <a:lnTo>
                    <a:pt x="69" y="114"/>
                  </a:lnTo>
                  <a:lnTo>
                    <a:pt x="61" y="88"/>
                  </a:lnTo>
                  <a:lnTo>
                    <a:pt x="39" y="5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72" name="Freeform 112">
              <a:extLst>
                <a:ext uri="{FF2B5EF4-FFF2-40B4-BE49-F238E27FC236}">
                  <a16:creationId xmlns:a16="http://schemas.microsoft.com/office/drawing/2014/main" id="{5A8E9B14-7ABC-408A-B50F-79F0E057ACFF}"/>
                </a:ext>
              </a:extLst>
            </p:cNvPr>
            <p:cNvSpPr>
              <a:spLocks/>
            </p:cNvSpPr>
            <p:nvPr/>
          </p:nvSpPr>
          <p:spPr bwMode="auto">
            <a:xfrm>
              <a:off x="3330" y="2370"/>
              <a:ext cx="69" cy="109"/>
            </a:xfrm>
            <a:custGeom>
              <a:avLst/>
              <a:gdLst>
                <a:gd name="T0" fmla="*/ 0 w 69"/>
                <a:gd name="T1" fmla="*/ 0 h 109"/>
                <a:gd name="T2" fmla="*/ 3 w 69"/>
                <a:gd name="T3" fmla="*/ 2 h 109"/>
                <a:gd name="T4" fmla="*/ 11 w 69"/>
                <a:gd name="T5" fmla="*/ 7 h 109"/>
                <a:gd name="T6" fmla="*/ 23 w 69"/>
                <a:gd name="T7" fmla="*/ 15 h 109"/>
                <a:gd name="T8" fmla="*/ 36 w 69"/>
                <a:gd name="T9" fmla="*/ 27 h 109"/>
                <a:gd name="T10" fmla="*/ 48 w 69"/>
                <a:gd name="T11" fmla="*/ 42 h 109"/>
                <a:gd name="T12" fmla="*/ 60 w 69"/>
                <a:gd name="T13" fmla="*/ 61 h 109"/>
                <a:gd name="T14" fmla="*/ 67 w 69"/>
                <a:gd name="T15" fmla="*/ 83 h 109"/>
                <a:gd name="T16" fmla="*/ 69 w 69"/>
                <a:gd name="T17" fmla="*/ 109 h 109"/>
                <a:gd name="T18" fmla="*/ 68 w 69"/>
                <a:gd name="T19" fmla="*/ 105 h 109"/>
                <a:gd name="T20" fmla="*/ 65 w 69"/>
                <a:gd name="T21" fmla="*/ 95 h 109"/>
                <a:gd name="T22" fmla="*/ 60 w 69"/>
                <a:gd name="T23" fmla="*/ 81 h 109"/>
                <a:gd name="T24" fmla="*/ 52 w 69"/>
                <a:gd name="T25" fmla="*/ 64 h 109"/>
                <a:gd name="T26" fmla="*/ 43 w 69"/>
                <a:gd name="T27" fmla="*/ 46 h 109"/>
                <a:gd name="T28" fmla="*/ 31 w 69"/>
                <a:gd name="T29" fmla="*/ 28 h 109"/>
                <a:gd name="T30" fmla="*/ 16 w 69"/>
                <a:gd name="T31" fmla="*/ 12 h 109"/>
                <a:gd name="T32" fmla="*/ 0 w 69"/>
                <a:gd name="T33" fmla="*/ 0 h 1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9" h="109">
                  <a:moveTo>
                    <a:pt x="0" y="0"/>
                  </a:moveTo>
                  <a:lnTo>
                    <a:pt x="3" y="2"/>
                  </a:lnTo>
                  <a:lnTo>
                    <a:pt x="11" y="7"/>
                  </a:lnTo>
                  <a:lnTo>
                    <a:pt x="23" y="15"/>
                  </a:lnTo>
                  <a:lnTo>
                    <a:pt x="36" y="27"/>
                  </a:lnTo>
                  <a:lnTo>
                    <a:pt x="48" y="42"/>
                  </a:lnTo>
                  <a:lnTo>
                    <a:pt x="60" y="61"/>
                  </a:lnTo>
                  <a:lnTo>
                    <a:pt x="67" y="83"/>
                  </a:lnTo>
                  <a:lnTo>
                    <a:pt x="69" y="109"/>
                  </a:lnTo>
                  <a:lnTo>
                    <a:pt x="68" y="105"/>
                  </a:lnTo>
                  <a:lnTo>
                    <a:pt x="65" y="95"/>
                  </a:lnTo>
                  <a:lnTo>
                    <a:pt x="60" y="81"/>
                  </a:lnTo>
                  <a:lnTo>
                    <a:pt x="52" y="64"/>
                  </a:lnTo>
                  <a:lnTo>
                    <a:pt x="43" y="46"/>
                  </a:lnTo>
                  <a:lnTo>
                    <a:pt x="31" y="28"/>
                  </a:lnTo>
                  <a:lnTo>
                    <a:pt x="1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73" name="Freeform 113">
              <a:extLst>
                <a:ext uri="{FF2B5EF4-FFF2-40B4-BE49-F238E27FC236}">
                  <a16:creationId xmlns:a16="http://schemas.microsoft.com/office/drawing/2014/main" id="{96F7E483-9C60-4190-8B80-8593D06AD878}"/>
                </a:ext>
              </a:extLst>
            </p:cNvPr>
            <p:cNvSpPr>
              <a:spLocks/>
            </p:cNvSpPr>
            <p:nvPr/>
          </p:nvSpPr>
          <p:spPr bwMode="auto">
            <a:xfrm>
              <a:off x="3313" y="2606"/>
              <a:ext cx="122" cy="116"/>
            </a:xfrm>
            <a:custGeom>
              <a:avLst/>
              <a:gdLst>
                <a:gd name="T0" fmla="*/ 0 w 122"/>
                <a:gd name="T1" fmla="*/ 0 h 116"/>
                <a:gd name="T2" fmla="*/ 3 w 122"/>
                <a:gd name="T3" fmla="*/ 5 h 116"/>
                <a:gd name="T4" fmla="*/ 11 w 122"/>
                <a:gd name="T5" fmla="*/ 21 h 116"/>
                <a:gd name="T6" fmla="*/ 24 w 122"/>
                <a:gd name="T7" fmla="*/ 40 h 116"/>
                <a:gd name="T8" fmla="*/ 41 w 122"/>
                <a:gd name="T9" fmla="*/ 62 h 116"/>
                <a:gd name="T10" fmla="*/ 59 w 122"/>
                <a:gd name="T11" fmla="*/ 84 h 116"/>
                <a:gd name="T12" fmla="*/ 80 w 122"/>
                <a:gd name="T13" fmla="*/ 99 h 116"/>
                <a:gd name="T14" fmla="*/ 101 w 122"/>
                <a:gd name="T15" fmla="*/ 107 h 116"/>
                <a:gd name="T16" fmla="*/ 122 w 122"/>
                <a:gd name="T17" fmla="*/ 103 h 116"/>
                <a:gd name="T18" fmla="*/ 120 w 122"/>
                <a:gd name="T19" fmla="*/ 106 h 116"/>
                <a:gd name="T20" fmla="*/ 115 w 122"/>
                <a:gd name="T21" fmla="*/ 111 h 116"/>
                <a:gd name="T22" fmla="*/ 105 w 122"/>
                <a:gd name="T23" fmla="*/ 115 h 116"/>
                <a:gd name="T24" fmla="*/ 93 w 122"/>
                <a:gd name="T25" fmla="*/ 116 h 116"/>
                <a:gd name="T26" fmla="*/ 77 w 122"/>
                <a:gd name="T27" fmla="*/ 108 h 116"/>
                <a:gd name="T28" fmla="*/ 55 w 122"/>
                <a:gd name="T29" fmla="*/ 89 h 116"/>
                <a:gd name="T30" fmla="*/ 29 w 122"/>
                <a:gd name="T31" fmla="*/ 54 h 116"/>
                <a:gd name="T32" fmla="*/ 0 w 122"/>
                <a:gd name="T33" fmla="*/ 0 h 1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2" h="116">
                  <a:moveTo>
                    <a:pt x="0" y="0"/>
                  </a:moveTo>
                  <a:lnTo>
                    <a:pt x="3" y="5"/>
                  </a:lnTo>
                  <a:lnTo>
                    <a:pt x="11" y="21"/>
                  </a:lnTo>
                  <a:lnTo>
                    <a:pt x="24" y="40"/>
                  </a:lnTo>
                  <a:lnTo>
                    <a:pt x="41" y="62"/>
                  </a:lnTo>
                  <a:lnTo>
                    <a:pt x="59" y="84"/>
                  </a:lnTo>
                  <a:lnTo>
                    <a:pt x="80" y="99"/>
                  </a:lnTo>
                  <a:lnTo>
                    <a:pt x="101" y="107"/>
                  </a:lnTo>
                  <a:lnTo>
                    <a:pt x="122" y="103"/>
                  </a:lnTo>
                  <a:lnTo>
                    <a:pt x="120" y="106"/>
                  </a:lnTo>
                  <a:lnTo>
                    <a:pt x="115" y="111"/>
                  </a:lnTo>
                  <a:lnTo>
                    <a:pt x="105" y="115"/>
                  </a:lnTo>
                  <a:lnTo>
                    <a:pt x="93" y="116"/>
                  </a:lnTo>
                  <a:lnTo>
                    <a:pt x="77" y="108"/>
                  </a:lnTo>
                  <a:lnTo>
                    <a:pt x="55" y="89"/>
                  </a:lnTo>
                  <a:lnTo>
                    <a:pt x="29" y="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74" name="Freeform 114">
              <a:extLst>
                <a:ext uri="{FF2B5EF4-FFF2-40B4-BE49-F238E27FC236}">
                  <a16:creationId xmlns:a16="http://schemas.microsoft.com/office/drawing/2014/main" id="{0CE725D9-731B-4131-8352-2B7E44FDA892}"/>
                </a:ext>
              </a:extLst>
            </p:cNvPr>
            <p:cNvSpPr>
              <a:spLocks/>
            </p:cNvSpPr>
            <p:nvPr/>
          </p:nvSpPr>
          <p:spPr bwMode="auto">
            <a:xfrm>
              <a:off x="2898" y="2496"/>
              <a:ext cx="190" cy="233"/>
            </a:xfrm>
            <a:custGeom>
              <a:avLst/>
              <a:gdLst>
                <a:gd name="T0" fmla="*/ 0 w 190"/>
                <a:gd name="T1" fmla="*/ 0 h 233"/>
                <a:gd name="T2" fmla="*/ 1 w 190"/>
                <a:gd name="T3" fmla="*/ 0 h 233"/>
                <a:gd name="T4" fmla="*/ 4 w 190"/>
                <a:gd name="T5" fmla="*/ 4 h 233"/>
                <a:gd name="T6" fmla="*/ 7 w 190"/>
                <a:gd name="T7" fmla="*/ 12 h 233"/>
                <a:gd name="T8" fmla="*/ 12 w 190"/>
                <a:gd name="T9" fmla="*/ 22 h 233"/>
                <a:gd name="T10" fmla="*/ 18 w 190"/>
                <a:gd name="T11" fmla="*/ 34 h 233"/>
                <a:gd name="T12" fmla="*/ 26 w 190"/>
                <a:gd name="T13" fmla="*/ 50 h 233"/>
                <a:gd name="T14" fmla="*/ 35 w 190"/>
                <a:gd name="T15" fmla="*/ 66 h 233"/>
                <a:gd name="T16" fmla="*/ 47 w 190"/>
                <a:gd name="T17" fmla="*/ 84 h 233"/>
                <a:gd name="T18" fmla="*/ 59 w 190"/>
                <a:gd name="T19" fmla="*/ 103 h 233"/>
                <a:gd name="T20" fmla="*/ 73 w 190"/>
                <a:gd name="T21" fmla="*/ 123 h 233"/>
                <a:gd name="T22" fmla="*/ 89 w 190"/>
                <a:gd name="T23" fmla="*/ 142 h 233"/>
                <a:gd name="T24" fmla="*/ 106 w 190"/>
                <a:gd name="T25" fmla="*/ 162 h 233"/>
                <a:gd name="T26" fmla="*/ 125 w 190"/>
                <a:gd name="T27" fmla="*/ 181 h 233"/>
                <a:gd name="T28" fmla="*/ 144 w 190"/>
                <a:gd name="T29" fmla="*/ 200 h 233"/>
                <a:gd name="T30" fmla="*/ 166 w 190"/>
                <a:gd name="T31" fmla="*/ 217 h 233"/>
                <a:gd name="T32" fmla="*/ 190 w 190"/>
                <a:gd name="T33" fmla="*/ 233 h 233"/>
                <a:gd name="T34" fmla="*/ 187 w 190"/>
                <a:gd name="T35" fmla="*/ 232 h 233"/>
                <a:gd name="T36" fmla="*/ 182 w 190"/>
                <a:gd name="T37" fmla="*/ 230 h 233"/>
                <a:gd name="T38" fmla="*/ 173 w 190"/>
                <a:gd name="T39" fmla="*/ 225 h 233"/>
                <a:gd name="T40" fmla="*/ 162 w 190"/>
                <a:gd name="T41" fmla="*/ 219 h 233"/>
                <a:gd name="T42" fmla="*/ 148 w 190"/>
                <a:gd name="T43" fmla="*/ 211 h 233"/>
                <a:gd name="T44" fmla="*/ 133 w 190"/>
                <a:gd name="T45" fmla="*/ 202 h 233"/>
                <a:gd name="T46" fmla="*/ 117 w 190"/>
                <a:gd name="T47" fmla="*/ 189 h 233"/>
                <a:gd name="T48" fmla="*/ 100 w 190"/>
                <a:gd name="T49" fmla="*/ 176 h 233"/>
                <a:gd name="T50" fmla="*/ 83 w 190"/>
                <a:gd name="T51" fmla="*/ 162 h 233"/>
                <a:gd name="T52" fmla="*/ 66 w 190"/>
                <a:gd name="T53" fmla="*/ 144 h 233"/>
                <a:gd name="T54" fmla="*/ 50 w 190"/>
                <a:gd name="T55" fmla="*/ 126 h 233"/>
                <a:gd name="T56" fmla="*/ 35 w 190"/>
                <a:gd name="T57" fmla="*/ 104 h 233"/>
                <a:gd name="T58" fmla="*/ 23 w 190"/>
                <a:gd name="T59" fmla="*/ 82 h 233"/>
                <a:gd name="T60" fmla="*/ 13 w 190"/>
                <a:gd name="T61" fmla="*/ 56 h 233"/>
                <a:gd name="T62" fmla="*/ 5 w 190"/>
                <a:gd name="T63" fmla="*/ 29 h 233"/>
                <a:gd name="T64" fmla="*/ 0 w 190"/>
                <a:gd name="T65" fmla="*/ 0 h 2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0" h="233">
                  <a:moveTo>
                    <a:pt x="0" y="0"/>
                  </a:moveTo>
                  <a:lnTo>
                    <a:pt x="1" y="0"/>
                  </a:lnTo>
                  <a:lnTo>
                    <a:pt x="4" y="4"/>
                  </a:lnTo>
                  <a:lnTo>
                    <a:pt x="7" y="12"/>
                  </a:lnTo>
                  <a:lnTo>
                    <a:pt x="12" y="22"/>
                  </a:lnTo>
                  <a:lnTo>
                    <a:pt x="18" y="34"/>
                  </a:lnTo>
                  <a:lnTo>
                    <a:pt x="26" y="50"/>
                  </a:lnTo>
                  <a:lnTo>
                    <a:pt x="35" y="66"/>
                  </a:lnTo>
                  <a:lnTo>
                    <a:pt x="47" y="84"/>
                  </a:lnTo>
                  <a:lnTo>
                    <a:pt x="59" y="103"/>
                  </a:lnTo>
                  <a:lnTo>
                    <a:pt x="73" y="123"/>
                  </a:lnTo>
                  <a:lnTo>
                    <a:pt x="89" y="142"/>
                  </a:lnTo>
                  <a:lnTo>
                    <a:pt x="106" y="162"/>
                  </a:lnTo>
                  <a:lnTo>
                    <a:pt x="125" y="181"/>
                  </a:lnTo>
                  <a:lnTo>
                    <a:pt x="144" y="200"/>
                  </a:lnTo>
                  <a:lnTo>
                    <a:pt x="166" y="217"/>
                  </a:lnTo>
                  <a:lnTo>
                    <a:pt x="190" y="233"/>
                  </a:lnTo>
                  <a:lnTo>
                    <a:pt x="187" y="232"/>
                  </a:lnTo>
                  <a:lnTo>
                    <a:pt x="182" y="230"/>
                  </a:lnTo>
                  <a:lnTo>
                    <a:pt x="173" y="225"/>
                  </a:lnTo>
                  <a:lnTo>
                    <a:pt x="162" y="219"/>
                  </a:lnTo>
                  <a:lnTo>
                    <a:pt x="148" y="211"/>
                  </a:lnTo>
                  <a:lnTo>
                    <a:pt x="133" y="202"/>
                  </a:lnTo>
                  <a:lnTo>
                    <a:pt x="117" y="189"/>
                  </a:lnTo>
                  <a:lnTo>
                    <a:pt x="100" y="176"/>
                  </a:lnTo>
                  <a:lnTo>
                    <a:pt x="83" y="162"/>
                  </a:lnTo>
                  <a:lnTo>
                    <a:pt x="66" y="144"/>
                  </a:lnTo>
                  <a:lnTo>
                    <a:pt x="50" y="126"/>
                  </a:lnTo>
                  <a:lnTo>
                    <a:pt x="35" y="104"/>
                  </a:lnTo>
                  <a:lnTo>
                    <a:pt x="23" y="82"/>
                  </a:lnTo>
                  <a:lnTo>
                    <a:pt x="13" y="56"/>
                  </a:lnTo>
                  <a:lnTo>
                    <a:pt x="5" y="2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75" name="Freeform 115">
              <a:extLst>
                <a:ext uri="{FF2B5EF4-FFF2-40B4-BE49-F238E27FC236}">
                  <a16:creationId xmlns:a16="http://schemas.microsoft.com/office/drawing/2014/main" id="{74ADC689-779E-48FA-B00E-81D5A4D6611A}"/>
                </a:ext>
              </a:extLst>
            </p:cNvPr>
            <p:cNvSpPr>
              <a:spLocks/>
            </p:cNvSpPr>
            <p:nvPr/>
          </p:nvSpPr>
          <p:spPr bwMode="auto">
            <a:xfrm>
              <a:off x="3002" y="2585"/>
              <a:ext cx="229" cy="80"/>
            </a:xfrm>
            <a:custGeom>
              <a:avLst/>
              <a:gdLst>
                <a:gd name="T0" fmla="*/ 0 w 229"/>
                <a:gd name="T1" fmla="*/ 0 h 80"/>
                <a:gd name="T2" fmla="*/ 1 w 229"/>
                <a:gd name="T3" fmla="*/ 1 h 80"/>
                <a:gd name="T4" fmla="*/ 3 w 229"/>
                <a:gd name="T5" fmla="*/ 4 h 80"/>
                <a:gd name="T6" fmla="*/ 7 w 229"/>
                <a:gd name="T7" fmla="*/ 8 h 80"/>
                <a:gd name="T8" fmla="*/ 14 w 229"/>
                <a:gd name="T9" fmla="*/ 14 h 80"/>
                <a:gd name="T10" fmla="*/ 21 w 229"/>
                <a:gd name="T11" fmla="*/ 21 h 80"/>
                <a:gd name="T12" fmla="*/ 30 w 229"/>
                <a:gd name="T13" fmla="*/ 28 h 80"/>
                <a:gd name="T14" fmla="*/ 41 w 229"/>
                <a:gd name="T15" fmla="*/ 37 h 80"/>
                <a:gd name="T16" fmla="*/ 55 w 229"/>
                <a:gd name="T17" fmla="*/ 45 h 80"/>
                <a:gd name="T18" fmla="*/ 69 w 229"/>
                <a:gd name="T19" fmla="*/ 52 h 80"/>
                <a:gd name="T20" fmla="*/ 86 w 229"/>
                <a:gd name="T21" fmla="*/ 60 h 80"/>
                <a:gd name="T22" fmla="*/ 105 w 229"/>
                <a:gd name="T23" fmla="*/ 67 h 80"/>
                <a:gd name="T24" fmla="*/ 126 w 229"/>
                <a:gd name="T25" fmla="*/ 73 h 80"/>
                <a:gd name="T26" fmla="*/ 148 w 229"/>
                <a:gd name="T27" fmla="*/ 77 h 80"/>
                <a:gd name="T28" fmla="*/ 173 w 229"/>
                <a:gd name="T29" fmla="*/ 80 h 80"/>
                <a:gd name="T30" fmla="*/ 201 w 229"/>
                <a:gd name="T31" fmla="*/ 80 h 80"/>
                <a:gd name="T32" fmla="*/ 229 w 229"/>
                <a:gd name="T33" fmla="*/ 79 h 80"/>
                <a:gd name="T34" fmla="*/ 228 w 229"/>
                <a:gd name="T35" fmla="*/ 79 h 80"/>
                <a:gd name="T36" fmla="*/ 223 w 229"/>
                <a:gd name="T37" fmla="*/ 79 h 80"/>
                <a:gd name="T38" fmla="*/ 216 w 229"/>
                <a:gd name="T39" fmla="*/ 78 h 80"/>
                <a:gd name="T40" fmla="*/ 207 w 229"/>
                <a:gd name="T41" fmla="*/ 77 h 80"/>
                <a:gd name="T42" fmla="*/ 195 w 229"/>
                <a:gd name="T43" fmla="*/ 76 h 80"/>
                <a:gd name="T44" fmla="*/ 182 w 229"/>
                <a:gd name="T45" fmla="*/ 74 h 80"/>
                <a:gd name="T46" fmla="*/ 167 w 229"/>
                <a:gd name="T47" fmla="*/ 72 h 80"/>
                <a:gd name="T48" fmla="*/ 150 w 229"/>
                <a:gd name="T49" fmla="*/ 68 h 80"/>
                <a:gd name="T50" fmla="*/ 133 w 229"/>
                <a:gd name="T51" fmla="*/ 63 h 80"/>
                <a:gd name="T52" fmla="*/ 114 w 229"/>
                <a:gd name="T53" fmla="*/ 58 h 80"/>
                <a:gd name="T54" fmla="*/ 95 w 229"/>
                <a:gd name="T55" fmla="*/ 52 h 80"/>
                <a:gd name="T56" fmla="*/ 76 w 229"/>
                <a:gd name="T57" fmla="*/ 44 h 80"/>
                <a:gd name="T58" fmla="*/ 57 w 229"/>
                <a:gd name="T59" fmla="*/ 36 h 80"/>
                <a:gd name="T60" fmla="*/ 37 w 229"/>
                <a:gd name="T61" fmla="*/ 25 h 80"/>
                <a:gd name="T62" fmla="*/ 19 w 229"/>
                <a:gd name="T63" fmla="*/ 13 h 80"/>
                <a:gd name="T64" fmla="*/ 0 w 229"/>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9" h="80">
                  <a:moveTo>
                    <a:pt x="0" y="0"/>
                  </a:moveTo>
                  <a:lnTo>
                    <a:pt x="1" y="1"/>
                  </a:lnTo>
                  <a:lnTo>
                    <a:pt x="3" y="4"/>
                  </a:lnTo>
                  <a:lnTo>
                    <a:pt x="7" y="8"/>
                  </a:lnTo>
                  <a:lnTo>
                    <a:pt x="14" y="14"/>
                  </a:lnTo>
                  <a:lnTo>
                    <a:pt x="21" y="21"/>
                  </a:lnTo>
                  <a:lnTo>
                    <a:pt x="30" y="28"/>
                  </a:lnTo>
                  <a:lnTo>
                    <a:pt x="41" y="37"/>
                  </a:lnTo>
                  <a:lnTo>
                    <a:pt x="55" y="45"/>
                  </a:lnTo>
                  <a:lnTo>
                    <a:pt x="69" y="52"/>
                  </a:lnTo>
                  <a:lnTo>
                    <a:pt x="86" y="60"/>
                  </a:lnTo>
                  <a:lnTo>
                    <a:pt x="105" y="67"/>
                  </a:lnTo>
                  <a:lnTo>
                    <a:pt x="126" y="73"/>
                  </a:lnTo>
                  <a:lnTo>
                    <a:pt x="148" y="77"/>
                  </a:lnTo>
                  <a:lnTo>
                    <a:pt x="173" y="80"/>
                  </a:lnTo>
                  <a:lnTo>
                    <a:pt x="201" y="80"/>
                  </a:lnTo>
                  <a:lnTo>
                    <a:pt x="229" y="79"/>
                  </a:lnTo>
                  <a:lnTo>
                    <a:pt x="228" y="79"/>
                  </a:lnTo>
                  <a:lnTo>
                    <a:pt x="223" y="79"/>
                  </a:lnTo>
                  <a:lnTo>
                    <a:pt x="216" y="78"/>
                  </a:lnTo>
                  <a:lnTo>
                    <a:pt x="207" y="77"/>
                  </a:lnTo>
                  <a:lnTo>
                    <a:pt x="195" y="76"/>
                  </a:lnTo>
                  <a:lnTo>
                    <a:pt x="182" y="74"/>
                  </a:lnTo>
                  <a:lnTo>
                    <a:pt x="167" y="72"/>
                  </a:lnTo>
                  <a:lnTo>
                    <a:pt x="150" y="68"/>
                  </a:lnTo>
                  <a:lnTo>
                    <a:pt x="133" y="63"/>
                  </a:lnTo>
                  <a:lnTo>
                    <a:pt x="114" y="58"/>
                  </a:lnTo>
                  <a:lnTo>
                    <a:pt x="95" y="52"/>
                  </a:lnTo>
                  <a:lnTo>
                    <a:pt x="76" y="44"/>
                  </a:lnTo>
                  <a:lnTo>
                    <a:pt x="57" y="36"/>
                  </a:lnTo>
                  <a:lnTo>
                    <a:pt x="37" y="25"/>
                  </a:lnTo>
                  <a:lnTo>
                    <a:pt x="19"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76" name="Freeform 116">
              <a:extLst>
                <a:ext uri="{FF2B5EF4-FFF2-40B4-BE49-F238E27FC236}">
                  <a16:creationId xmlns:a16="http://schemas.microsoft.com/office/drawing/2014/main" id="{86094D2E-8138-4307-AC52-A8476A953835}"/>
                </a:ext>
              </a:extLst>
            </p:cNvPr>
            <p:cNvSpPr>
              <a:spLocks/>
            </p:cNvSpPr>
            <p:nvPr/>
          </p:nvSpPr>
          <p:spPr bwMode="auto">
            <a:xfrm>
              <a:off x="3029" y="2701"/>
              <a:ext cx="211" cy="140"/>
            </a:xfrm>
            <a:custGeom>
              <a:avLst/>
              <a:gdLst>
                <a:gd name="T0" fmla="*/ 0 w 211"/>
                <a:gd name="T1" fmla="*/ 0 h 140"/>
                <a:gd name="T2" fmla="*/ 1 w 211"/>
                <a:gd name="T3" fmla="*/ 1 h 140"/>
                <a:gd name="T4" fmla="*/ 2 w 211"/>
                <a:gd name="T5" fmla="*/ 5 h 140"/>
                <a:gd name="T6" fmla="*/ 6 w 211"/>
                <a:gd name="T7" fmla="*/ 12 h 140"/>
                <a:gd name="T8" fmla="*/ 10 w 211"/>
                <a:gd name="T9" fmla="*/ 20 h 140"/>
                <a:gd name="T10" fmla="*/ 16 w 211"/>
                <a:gd name="T11" fmla="*/ 30 h 140"/>
                <a:gd name="T12" fmla="*/ 25 w 211"/>
                <a:gd name="T13" fmla="*/ 41 h 140"/>
                <a:gd name="T14" fmla="*/ 34 w 211"/>
                <a:gd name="T15" fmla="*/ 53 h 140"/>
                <a:gd name="T16" fmla="*/ 45 w 211"/>
                <a:gd name="T17" fmla="*/ 66 h 140"/>
                <a:gd name="T18" fmla="*/ 59 w 211"/>
                <a:gd name="T19" fmla="*/ 78 h 140"/>
                <a:gd name="T20" fmla="*/ 74 w 211"/>
                <a:gd name="T21" fmla="*/ 90 h 140"/>
                <a:gd name="T22" fmla="*/ 90 w 211"/>
                <a:gd name="T23" fmla="*/ 102 h 140"/>
                <a:gd name="T24" fmla="*/ 110 w 211"/>
                <a:gd name="T25" fmla="*/ 112 h 140"/>
                <a:gd name="T26" fmla="*/ 131 w 211"/>
                <a:gd name="T27" fmla="*/ 121 h 140"/>
                <a:gd name="T28" fmla="*/ 155 w 211"/>
                <a:gd name="T29" fmla="*/ 129 h 140"/>
                <a:gd name="T30" fmla="*/ 182 w 211"/>
                <a:gd name="T31" fmla="*/ 135 h 140"/>
                <a:gd name="T32" fmla="*/ 211 w 211"/>
                <a:gd name="T33" fmla="*/ 138 h 140"/>
                <a:gd name="T34" fmla="*/ 209 w 211"/>
                <a:gd name="T35" fmla="*/ 138 h 140"/>
                <a:gd name="T36" fmla="*/ 203 w 211"/>
                <a:gd name="T37" fmla="*/ 139 h 140"/>
                <a:gd name="T38" fmla="*/ 196 w 211"/>
                <a:gd name="T39" fmla="*/ 140 h 140"/>
                <a:gd name="T40" fmla="*/ 185 w 211"/>
                <a:gd name="T41" fmla="*/ 140 h 140"/>
                <a:gd name="T42" fmla="*/ 173 w 211"/>
                <a:gd name="T43" fmla="*/ 140 h 140"/>
                <a:gd name="T44" fmla="*/ 158 w 211"/>
                <a:gd name="T45" fmla="*/ 139 h 140"/>
                <a:gd name="T46" fmla="*/ 143 w 211"/>
                <a:gd name="T47" fmla="*/ 137 h 140"/>
                <a:gd name="T48" fmla="*/ 125 w 211"/>
                <a:gd name="T49" fmla="*/ 132 h 140"/>
                <a:gd name="T50" fmla="*/ 108 w 211"/>
                <a:gd name="T51" fmla="*/ 126 h 140"/>
                <a:gd name="T52" fmla="*/ 90 w 211"/>
                <a:gd name="T53" fmla="*/ 118 h 140"/>
                <a:gd name="T54" fmla="*/ 73 w 211"/>
                <a:gd name="T55" fmla="*/ 107 h 140"/>
                <a:gd name="T56" fmla="*/ 55 w 211"/>
                <a:gd name="T57" fmla="*/ 93 h 140"/>
                <a:gd name="T58" fmla="*/ 40 w 211"/>
                <a:gd name="T59" fmla="*/ 76 h 140"/>
                <a:gd name="T60" fmla="*/ 25 w 211"/>
                <a:gd name="T61" fmla="*/ 54 h 140"/>
                <a:gd name="T62" fmla="*/ 11 w 211"/>
                <a:gd name="T63" fmla="*/ 30 h 140"/>
                <a:gd name="T64" fmla="*/ 0 w 211"/>
                <a:gd name="T65" fmla="*/ 0 h 1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1" h="140">
                  <a:moveTo>
                    <a:pt x="0" y="0"/>
                  </a:moveTo>
                  <a:lnTo>
                    <a:pt x="1" y="1"/>
                  </a:lnTo>
                  <a:lnTo>
                    <a:pt x="2" y="5"/>
                  </a:lnTo>
                  <a:lnTo>
                    <a:pt x="6" y="12"/>
                  </a:lnTo>
                  <a:lnTo>
                    <a:pt x="10" y="20"/>
                  </a:lnTo>
                  <a:lnTo>
                    <a:pt x="16" y="30"/>
                  </a:lnTo>
                  <a:lnTo>
                    <a:pt x="25" y="41"/>
                  </a:lnTo>
                  <a:lnTo>
                    <a:pt x="34" y="53"/>
                  </a:lnTo>
                  <a:lnTo>
                    <a:pt x="45" y="66"/>
                  </a:lnTo>
                  <a:lnTo>
                    <a:pt x="59" y="78"/>
                  </a:lnTo>
                  <a:lnTo>
                    <a:pt x="74" y="90"/>
                  </a:lnTo>
                  <a:lnTo>
                    <a:pt x="90" y="102"/>
                  </a:lnTo>
                  <a:lnTo>
                    <a:pt x="110" y="112"/>
                  </a:lnTo>
                  <a:lnTo>
                    <a:pt x="131" y="121"/>
                  </a:lnTo>
                  <a:lnTo>
                    <a:pt x="155" y="129"/>
                  </a:lnTo>
                  <a:lnTo>
                    <a:pt x="182" y="135"/>
                  </a:lnTo>
                  <a:lnTo>
                    <a:pt x="211" y="138"/>
                  </a:lnTo>
                  <a:lnTo>
                    <a:pt x="209" y="138"/>
                  </a:lnTo>
                  <a:lnTo>
                    <a:pt x="203" y="139"/>
                  </a:lnTo>
                  <a:lnTo>
                    <a:pt x="196" y="140"/>
                  </a:lnTo>
                  <a:lnTo>
                    <a:pt x="185" y="140"/>
                  </a:lnTo>
                  <a:lnTo>
                    <a:pt x="173" y="140"/>
                  </a:lnTo>
                  <a:lnTo>
                    <a:pt x="158" y="139"/>
                  </a:lnTo>
                  <a:lnTo>
                    <a:pt x="143" y="137"/>
                  </a:lnTo>
                  <a:lnTo>
                    <a:pt x="125" y="132"/>
                  </a:lnTo>
                  <a:lnTo>
                    <a:pt x="108" y="126"/>
                  </a:lnTo>
                  <a:lnTo>
                    <a:pt x="90" y="118"/>
                  </a:lnTo>
                  <a:lnTo>
                    <a:pt x="73" y="107"/>
                  </a:lnTo>
                  <a:lnTo>
                    <a:pt x="55" y="93"/>
                  </a:lnTo>
                  <a:lnTo>
                    <a:pt x="40" y="76"/>
                  </a:lnTo>
                  <a:lnTo>
                    <a:pt x="25" y="54"/>
                  </a:lnTo>
                  <a:lnTo>
                    <a:pt x="11" y="3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77" name="Freeform 117">
              <a:extLst>
                <a:ext uri="{FF2B5EF4-FFF2-40B4-BE49-F238E27FC236}">
                  <a16:creationId xmlns:a16="http://schemas.microsoft.com/office/drawing/2014/main" id="{C1C61480-88AB-4D75-9C9F-B5E601C30B40}"/>
                </a:ext>
              </a:extLst>
            </p:cNvPr>
            <p:cNvSpPr>
              <a:spLocks/>
            </p:cNvSpPr>
            <p:nvPr/>
          </p:nvSpPr>
          <p:spPr bwMode="auto">
            <a:xfrm>
              <a:off x="3116" y="2665"/>
              <a:ext cx="197" cy="54"/>
            </a:xfrm>
            <a:custGeom>
              <a:avLst/>
              <a:gdLst>
                <a:gd name="T0" fmla="*/ 0 w 197"/>
                <a:gd name="T1" fmla="*/ 45 h 54"/>
                <a:gd name="T2" fmla="*/ 2 w 197"/>
                <a:gd name="T3" fmla="*/ 45 h 54"/>
                <a:gd name="T4" fmla="*/ 7 w 197"/>
                <a:gd name="T5" fmla="*/ 45 h 54"/>
                <a:gd name="T6" fmla="*/ 15 w 197"/>
                <a:gd name="T7" fmla="*/ 44 h 54"/>
                <a:gd name="T8" fmla="*/ 25 w 197"/>
                <a:gd name="T9" fmla="*/ 44 h 54"/>
                <a:gd name="T10" fmla="*/ 37 w 197"/>
                <a:gd name="T11" fmla="*/ 43 h 54"/>
                <a:gd name="T12" fmla="*/ 52 w 197"/>
                <a:gd name="T13" fmla="*/ 42 h 54"/>
                <a:gd name="T14" fmla="*/ 67 w 197"/>
                <a:gd name="T15" fmla="*/ 40 h 54"/>
                <a:gd name="T16" fmla="*/ 84 w 197"/>
                <a:gd name="T17" fmla="*/ 38 h 54"/>
                <a:gd name="T18" fmla="*/ 100 w 197"/>
                <a:gd name="T19" fmla="*/ 36 h 54"/>
                <a:gd name="T20" fmla="*/ 116 w 197"/>
                <a:gd name="T21" fmla="*/ 32 h 54"/>
                <a:gd name="T22" fmla="*/ 133 w 197"/>
                <a:gd name="T23" fmla="*/ 29 h 54"/>
                <a:gd name="T24" fmla="*/ 148 w 197"/>
                <a:gd name="T25" fmla="*/ 25 h 54"/>
                <a:gd name="T26" fmla="*/ 164 w 197"/>
                <a:gd name="T27" fmla="*/ 19 h 54"/>
                <a:gd name="T28" fmla="*/ 176 w 197"/>
                <a:gd name="T29" fmla="*/ 13 h 54"/>
                <a:gd name="T30" fmla="*/ 187 w 197"/>
                <a:gd name="T31" fmla="*/ 7 h 54"/>
                <a:gd name="T32" fmla="*/ 197 w 197"/>
                <a:gd name="T33" fmla="*/ 0 h 54"/>
                <a:gd name="T34" fmla="*/ 195 w 197"/>
                <a:gd name="T35" fmla="*/ 1 h 54"/>
                <a:gd name="T36" fmla="*/ 192 w 197"/>
                <a:gd name="T37" fmla="*/ 3 h 54"/>
                <a:gd name="T38" fmla="*/ 188 w 197"/>
                <a:gd name="T39" fmla="*/ 7 h 54"/>
                <a:gd name="T40" fmla="*/ 182 w 197"/>
                <a:gd name="T41" fmla="*/ 12 h 54"/>
                <a:gd name="T42" fmla="*/ 174 w 197"/>
                <a:gd name="T43" fmla="*/ 17 h 54"/>
                <a:gd name="T44" fmla="*/ 165 w 197"/>
                <a:gd name="T45" fmla="*/ 24 h 54"/>
                <a:gd name="T46" fmla="*/ 153 w 197"/>
                <a:gd name="T47" fmla="*/ 31 h 54"/>
                <a:gd name="T48" fmla="*/ 141 w 197"/>
                <a:gd name="T49" fmla="*/ 36 h 54"/>
                <a:gd name="T50" fmla="*/ 128 w 197"/>
                <a:gd name="T51" fmla="*/ 42 h 54"/>
                <a:gd name="T52" fmla="*/ 112 w 197"/>
                <a:gd name="T53" fmla="*/ 47 h 54"/>
                <a:gd name="T54" fmla="*/ 96 w 197"/>
                <a:gd name="T55" fmla="*/ 51 h 54"/>
                <a:gd name="T56" fmla="*/ 79 w 197"/>
                <a:gd name="T57" fmla="*/ 53 h 54"/>
                <a:gd name="T58" fmla="*/ 61 w 197"/>
                <a:gd name="T59" fmla="*/ 54 h 54"/>
                <a:gd name="T60" fmla="*/ 41 w 197"/>
                <a:gd name="T61" fmla="*/ 53 h 54"/>
                <a:gd name="T62" fmla="*/ 21 w 197"/>
                <a:gd name="T63" fmla="*/ 50 h 54"/>
                <a:gd name="T64" fmla="*/ 0 w 197"/>
                <a:gd name="T65" fmla="*/ 45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7" h="54">
                  <a:moveTo>
                    <a:pt x="0" y="45"/>
                  </a:moveTo>
                  <a:lnTo>
                    <a:pt x="2" y="45"/>
                  </a:lnTo>
                  <a:lnTo>
                    <a:pt x="7" y="45"/>
                  </a:lnTo>
                  <a:lnTo>
                    <a:pt x="15" y="44"/>
                  </a:lnTo>
                  <a:lnTo>
                    <a:pt x="25" y="44"/>
                  </a:lnTo>
                  <a:lnTo>
                    <a:pt x="37" y="43"/>
                  </a:lnTo>
                  <a:lnTo>
                    <a:pt x="52" y="42"/>
                  </a:lnTo>
                  <a:lnTo>
                    <a:pt x="67" y="40"/>
                  </a:lnTo>
                  <a:lnTo>
                    <a:pt x="84" y="38"/>
                  </a:lnTo>
                  <a:lnTo>
                    <a:pt x="100" y="36"/>
                  </a:lnTo>
                  <a:lnTo>
                    <a:pt x="116" y="32"/>
                  </a:lnTo>
                  <a:lnTo>
                    <a:pt x="133" y="29"/>
                  </a:lnTo>
                  <a:lnTo>
                    <a:pt x="148" y="25"/>
                  </a:lnTo>
                  <a:lnTo>
                    <a:pt x="164" y="19"/>
                  </a:lnTo>
                  <a:lnTo>
                    <a:pt x="176" y="13"/>
                  </a:lnTo>
                  <a:lnTo>
                    <a:pt x="187" y="7"/>
                  </a:lnTo>
                  <a:lnTo>
                    <a:pt x="197" y="0"/>
                  </a:lnTo>
                  <a:lnTo>
                    <a:pt x="195" y="1"/>
                  </a:lnTo>
                  <a:lnTo>
                    <a:pt x="192" y="3"/>
                  </a:lnTo>
                  <a:lnTo>
                    <a:pt x="188" y="7"/>
                  </a:lnTo>
                  <a:lnTo>
                    <a:pt x="182" y="12"/>
                  </a:lnTo>
                  <a:lnTo>
                    <a:pt x="174" y="17"/>
                  </a:lnTo>
                  <a:lnTo>
                    <a:pt x="165" y="24"/>
                  </a:lnTo>
                  <a:lnTo>
                    <a:pt x="153" y="31"/>
                  </a:lnTo>
                  <a:lnTo>
                    <a:pt x="141" y="36"/>
                  </a:lnTo>
                  <a:lnTo>
                    <a:pt x="128" y="42"/>
                  </a:lnTo>
                  <a:lnTo>
                    <a:pt x="112" y="47"/>
                  </a:lnTo>
                  <a:lnTo>
                    <a:pt x="96" y="51"/>
                  </a:lnTo>
                  <a:lnTo>
                    <a:pt x="79" y="53"/>
                  </a:lnTo>
                  <a:lnTo>
                    <a:pt x="61" y="54"/>
                  </a:lnTo>
                  <a:lnTo>
                    <a:pt x="41" y="53"/>
                  </a:lnTo>
                  <a:lnTo>
                    <a:pt x="21" y="50"/>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78" name="Freeform 118">
              <a:extLst>
                <a:ext uri="{FF2B5EF4-FFF2-40B4-BE49-F238E27FC236}">
                  <a16:creationId xmlns:a16="http://schemas.microsoft.com/office/drawing/2014/main" id="{58B32C66-80C5-433C-B09E-3AE6FA79066C}"/>
                </a:ext>
              </a:extLst>
            </p:cNvPr>
            <p:cNvSpPr>
              <a:spLocks/>
            </p:cNvSpPr>
            <p:nvPr/>
          </p:nvSpPr>
          <p:spPr bwMode="auto">
            <a:xfrm>
              <a:off x="3193" y="1891"/>
              <a:ext cx="73" cy="45"/>
            </a:xfrm>
            <a:custGeom>
              <a:avLst/>
              <a:gdLst>
                <a:gd name="T0" fmla="*/ 0 w 73"/>
                <a:gd name="T1" fmla="*/ 24 h 45"/>
                <a:gd name="T2" fmla="*/ 2 w 73"/>
                <a:gd name="T3" fmla="*/ 18 h 45"/>
                <a:gd name="T4" fmla="*/ 5 w 73"/>
                <a:gd name="T5" fmla="*/ 13 h 45"/>
                <a:gd name="T6" fmla="*/ 10 w 73"/>
                <a:gd name="T7" fmla="*/ 9 h 45"/>
                <a:gd name="T8" fmla="*/ 16 w 73"/>
                <a:gd name="T9" fmla="*/ 6 h 45"/>
                <a:gd name="T10" fmla="*/ 23 w 73"/>
                <a:gd name="T11" fmla="*/ 3 h 45"/>
                <a:gd name="T12" fmla="*/ 30 w 73"/>
                <a:gd name="T13" fmla="*/ 1 h 45"/>
                <a:gd name="T14" fmla="*/ 38 w 73"/>
                <a:gd name="T15" fmla="*/ 0 h 45"/>
                <a:gd name="T16" fmla="*/ 47 w 73"/>
                <a:gd name="T17" fmla="*/ 0 h 45"/>
                <a:gd name="T18" fmla="*/ 55 w 73"/>
                <a:gd name="T19" fmla="*/ 1 h 45"/>
                <a:gd name="T20" fmla="*/ 62 w 73"/>
                <a:gd name="T21" fmla="*/ 2 h 45"/>
                <a:gd name="T22" fmla="*/ 68 w 73"/>
                <a:gd name="T23" fmla="*/ 4 h 45"/>
                <a:gd name="T24" fmla="*/ 73 w 73"/>
                <a:gd name="T25" fmla="*/ 7 h 45"/>
                <a:gd name="T26" fmla="*/ 69 w 73"/>
                <a:gd name="T27" fmla="*/ 10 h 45"/>
                <a:gd name="T28" fmla="*/ 64 w 73"/>
                <a:gd name="T29" fmla="*/ 7 h 45"/>
                <a:gd name="T30" fmla="*/ 59 w 73"/>
                <a:gd name="T31" fmla="*/ 5 h 45"/>
                <a:gd name="T32" fmla="*/ 53 w 73"/>
                <a:gd name="T33" fmla="*/ 4 h 45"/>
                <a:gd name="T34" fmla="*/ 47 w 73"/>
                <a:gd name="T35" fmla="*/ 4 h 45"/>
                <a:gd name="T36" fmla="*/ 39 w 73"/>
                <a:gd name="T37" fmla="*/ 4 h 45"/>
                <a:gd name="T38" fmla="*/ 32 w 73"/>
                <a:gd name="T39" fmla="*/ 5 h 45"/>
                <a:gd name="T40" fmla="*/ 26 w 73"/>
                <a:gd name="T41" fmla="*/ 6 h 45"/>
                <a:gd name="T42" fmla="*/ 20 w 73"/>
                <a:gd name="T43" fmla="*/ 9 h 45"/>
                <a:gd name="T44" fmla="*/ 15 w 73"/>
                <a:gd name="T45" fmla="*/ 11 h 45"/>
                <a:gd name="T46" fmla="*/ 11 w 73"/>
                <a:gd name="T47" fmla="*/ 15 h 45"/>
                <a:gd name="T48" fmla="*/ 8 w 73"/>
                <a:gd name="T49" fmla="*/ 19 h 45"/>
                <a:gd name="T50" fmla="*/ 7 w 73"/>
                <a:gd name="T51" fmla="*/ 24 h 45"/>
                <a:gd name="T52" fmla="*/ 7 w 73"/>
                <a:gd name="T53" fmla="*/ 30 h 45"/>
                <a:gd name="T54" fmla="*/ 10 w 73"/>
                <a:gd name="T55" fmla="*/ 35 h 45"/>
                <a:gd name="T56" fmla="*/ 14 w 73"/>
                <a:gd name="T57" fmla="*/ 39 h 45"/>
                <a:gd name="T58" fmla="*/ 21 w 73"/>
                <a:gd name="T59" fmla="*/ 43 h 45"/>
                <a:gd name="T60" fmla="*/ 17 w 73"/>
                <a:gd name="T61" fmla="*/ 45 h 45"/>
                <a:gd name="T62" fmla="*/ 10 w 73"/>
                <a:gd name="T63" fmla="*/ 41 h 45"/>
                <a:gd name="T64" fmla="*/ 3 w 73"/>
                <a:gd name="T65" fmla="*/ 36 h 45"/>
                <a:gd name="T66" fmla="*/ 0 w 73"/>
                <a:gd name="T67" fmla="*/ 31 h 45"/>
                <a:gd name="T68" fmla="*/ 0 w 73"/>
                <a:gd name="T69" fmla="*/ 24 h 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 h="45">
                  <a:moveTo>
                    <a:pt x="0" y="24"/>
                  </a:moveTo>
                  <a:lnTo>
                    <a:pt x="2" y="18"/>
                  </a:lnTo>
                  <a:lnTo>
                    <a:pt x="5" y="13"/>
                  </a:lnTo>
                  <a:lnTo>
                    <a:pt x="10" y="9"/>
                  </a:lnTo>
                  <a:lnTo>
                    <a:pt x="16" y="6"/>
                  </a:lnTo>
                  <a:lnTo>
                    <a:pt x="23" y="3"/>
                  </a:lnTo>
                  <a:lnTo>
                    <a:pt x="30" y="1"/>
                  </a:lnTo>
                  <a:lnTo>
                    <a:pt x="38" y="0"/>
                  </a:lnTo>
                  <a:lnTo>
                    <a:pt x="47" y="0"/>
                  </a:lnTo>
                  <a:lnTo>
                    <a:pt x="55" y="1"/>
                  </a:lnTo>
                  <a:lnTo>
                    <a:pt x="62" y="2"/>
                  </a:lnTo>
                  <a:lnTo>
                    <a:pt x="68" y="4"/>
                  </a:lnTo>
                  <a:lnTo>
                    <a:pt x="73" y="7"/>
                  </a:lnTo>
                  <a:lnTo>
                    <a:pt x="69" y="10"/>
                  </a:lnTo>
                  <a:lnTo>
                    <a:pt x="64" y="7"/>
                  </a:lnTo>
                  <a:lnTo>
                    <a:pt x="59" y="5"/>
                  </a:lnTo>
                  <a:lnTo>
                    <a:pt x="53" y="4"/>
                  </a:lnTo>
                  <a:lnTo>
                    <a:pt x="47" y="4"/>
                  </a:lnTo>
                  <a:lnTo>
                    <a:pt x="39" y="4"/>
                  </a:lnTo>
                  <a:lnTo>
                    <a:pt x="32" y="5"/>
                  </a:lnTo>
                  <a:lnTo>
                    <a:pt x="26" y="6"/>
                  </a:lnTo>
                  <a:lnTo>
                    <a:pt x="20" y="9"/>
                  </a:lnTo>
                  <a:lnTo>
                    <a:pt x="15" y="11"/>
                  </a:lnTo>
                  <a:lnTo>
                    <a:pt x="11" y="15"/>
                  </a:lnTo>
                  <a:lnTo>
                    <a:pt x="8" y="19"/>
                  </a:lnTo>
                  <a:lnTo>
                    <a:pt x="7" y="24"/>
                  </a:lnTo>
                  <a:lnTo>
                    <a:pt x="7" y="30"/>
                  </a:lnTo>
                  <a:lnTo>
                    <a:pt x="10" y="35"/>
                  </a:lnTo>
                  <a:lnTo>
                    <a:pt x="14" y="39"/>
                  </a:lnTo>
                  <a:lnTo>
                    <a:pt x="21" y="43"/>
                  </a:lnTo>
                  <a:lnTo>
                    <a:pt x="17" y="45"/>
                  </a:lnTo>
                  <a:lnTo>
                    <a:pt x="10" y="41"/>
                  </a:lnTo>
                  <a:lnTo>
                    <a:pt x="3" y="36"/>
                  </a:lnTo>
                  <a:lnTo>
                    <a:pt x="0" y="31"/>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79" name="Freeform 119">
              <a:extLst>
                <a:ext uri="{FF2B5EF4-FFF2-40B4-BE49-F238E27FC236}">
                  <a16:creationId xmlns:a16="http://schemas.microsoft.com/office/drawing/2014/main" id="{DE4DFD13-194B-433B-B7C2-4F51F25B4754}"/>
                </a:ext>
              </a:extLst>
            </p:cNvPr>
            <p:cNvSpPr>
              <a:spLocks/>
            </p:cNvSpPr>
            <p:nvPr/>
          </p:nvSpPr>
          <p:spPr bwMode="auto">
            <a:xfrm>
              <a:off x="3210" y="1898"/>
              <a:ext cx="67" cy="43"/>
            </a:xfrm>
            <a:custGeom>
              <a:avLst/>
              <a:gdLst>
                <a:gd name="T0" fmla="*/ 20 w 67"/>
                <a:gd name="T1" fmla="*/ 39 h 43"/>
                <a:gd name="T2" fmla="*/ 28 w 67"/>
                <a:gd name="T3" fmla="*/ 39 h 43"/>
                <a:gd name="T4" fmla="*/ 35 w 67"/>
                <a:gd name="T5" fmla="*/ 38 h 43"/>
                <a:gd name="T6" fmla="*/ 41 w 67"/>
                <a:gd name="T7" fmla="*/ 36 h 43"/>
                <a:gd name="T8" fmla="*/ 47 w 67"/>
                <a:gd name="T9" fmla="*/ 34 h 43"/>
                <a:gd name="T10" fmla="*/ 52 w 67"/>
                <a:gd name="T11" fmla="*/ 31 h 43"/>
                <a:gd name="T12" fmla="*/ 56 w 67"/>
                <a:gd name="T13" fmla="*/ 28 h 43"/>
                <a:gd name="T14" fmla="*/ 59 w 67"/>
                <a:gd name="T15" fmla="*/ 24 h 43"/>
                <a:gd name="T16" fmla="*/ 60 w 67"/>
                <a:gd name="T17" fmla="*/ 20 h 43"/>
                <a:gd name="T18" fmla="*/ 60 w 67"/>
                <a:gd name="T19" fmla="*/ 14 h 43"/>
                <a:gd name="T20" fmla="*/ 59 w 67"/>
                <a:gd name="T21" fmla="*/ 10 h 43"/>
                <a:gd name="T22" fmla="*/ 56 w 67"/>
                <a:gd name="T23" fmla="*/ 6 h 43"/>
                <a:gd name="T24" fmla="*/ 52 w 67"/>
                <a:gd name="T25" fmla="*/ 3 h 43"/>
                <a:gd name="T26" fmla="*/ 56 w 67"/>
                <a:gd name="T27" fmla="*/ 0 h 43"/>
                <a:gd name="T28" fmla="*/ 61 w 67"/>
                <a:gd name="T29" fmla="*/ 4 h 43"/>
                <a:gd name="T30" fmla="*/ 66 w 67"/>
                <a:gd name="T31" fmla="*/ 8 h 43"/>
                <a:gd name="T32" fmla="*/ 67 w 67"/>
                <a:gd name="T33" fmla="*/ 13 h 43"/>
                <a:gd name="T34" fmla="*/ 67 w 67"/>
                <a:gd name="T35" fmla="*/ 20 h 43"/>
                <a:gd name="T36" fmla="*/ 65 w 67"/>
                <a:gd name="T37" fmla="*/ 25 h 43"/>
                <a:gd name="T38" fmla="*/ 61 w 67"/>
                <a:gd name="T39" fmla="*/ 29 h 43"/>
                <a:gd name="T40" fmla="*/ 57 w 67"/>
                <a:gd name="T41" fmla="*/ 33 h 43"/>
                <a:gd name="T42" fmla="*/ 51 w 67"/>
                <a:gd name="T43" fmla="*/ 37 h 43"/>
                <a:gd name="T44" fmla="*/ 44 w 67"/>
                <a:gd name="T45" fmla="*/ 40 h 43"/>
                <a:gd name="T46" fmla="*/ 37 w 67"/>
                <a:gd name="T47" fmla="*/ 42 h 43"/>
                <a:gd name="T48" fmla="*/ 29 w 67"/>
                <a:gd name="T49" fmla="*/ 43 h 43"/>
                <a:gd name="T50" fmla="*/ 20 w 67"/>
                <a:gd name="T51" fmla="*/ 43 h 43"/>
                <a:gd name="T52" fmla="*/ 14 w 67"/>
                <a:gd name="T53" fmla="*/ 42 h 43"/>
                <a:gd name="T54" fmla="*/ 9 w 67"/>
                <a:gd name="T55" fmla="*/ 41 h 43"/>
                <a:gd name="T56" fmla="*/ 5 w 67"/>
                <a:gd name="T57" fmla="*/ 40 h 43"/>
                <a:gd name="T58" fmla="*/ 0 w 67"/>
                <a:gd name="T59" fmla="*/ 38 h 43"/>
                <a:gd name="T60" fmla="*/ 4 w 67"/>
                <a:gd name="T61" fmla="*/ 36 h 43"/>
                <a:gd name="T62" fmla="*/ 8 w 67"/>
                <a:gd name="T63" fmla="*/ 37 h 43"/>
                <a:gd name="T64" fmla="*/ 12 w 67"/>
                <a:gd name="T65" fmla="*/ 38 h 43"/>
                <a:gd name="T66" fmla="*/ 16 w 67"/>
                <a:gd name="T67" fmla="*/ 39 h 43"/>
                <a:gd name="T68" fmla="*/ 20 w 67"/>
                <a:gd name="T69" fmla="*/ 39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7" h="43">
                  <a:moveTo>
                    <a:pt x="20" y="39"/>
                  </a:moveTo>
                  <a:lnTo>
                    <a:pt x="28" y="39"/>
                  </a:lnTo>
                  <a:lnTo>
                    <a:pt x="35" y="38"/>
                  </a:lnTo>
                  <a:lnTo>
                    <a:pt x="41" y="36"/>
                  </a:lnTo>
                  <a:lnTo>
                    <a:pt x="47" y="34"/>
                  </a:lnTo>
                  <a:lnTo>
                    <a:pt x="52" y="31"/>
                  </a:lnTo>
                  <a:lnTo>
                    <a:pt x="56" y="28"/>
                  </a:lnTo>
                  <a:lnTo>
                    <a:pt x="59" y="24"/>
                  </a:lnTo>
                  <a:lnTo>
                    <a:pt x="60" y="20"/>
                  </a:lnTo>
                  <a:lnTo>
                    <a:pt x="60" y="14"/>
                  </a:lnTo>
                  <a:lnTo>
                    <a:pt x="59" y="10"/>
                  </a:lnTo>
                  <a:lnTo>
                    <a:pt x="56" y="6"/>
                  </a:lnTo>
                  <a:lnTo>
                    <a:pt x="52" y="3"/>
                  </a:lnTo>
                  <a:lnTo>
                    <a:pt x="56" y="0"/>
                  </a:lnTo>
                  <a:lnTo>
                    <a:pt x="61" y="4"/>
                  </a:lnTo>
                  <a:lnTo>
                    <a:pt x="66" y="8"/>
                  </a:lnTo>
                  <a:lnTo>
                    <a:pt x="67" y="13"/>
                  </a:lnTo>
                  <a:lnTo>
                    <a:pt x="67" y="20"/>
                  </a:lnTo>
                  <a:lnTo>
                    <a:pt x="65" y="25"/>
                  </a:lnTo>
                  <a:lnTo>
                    <a:pt x="61" y="29"/>
                  </a:lnTo>
                  <a:lnTo>
                    <a:pt x="57" y="33"/>
                  </a:lnTo>
                  <a:lnTo>
                    <a:pt x="51" y="37"/>
                  </a:lnTo>
                  <a:lnTo>
                    <a:pt x="44" y="40"/>
                  </a:lnTo>
                  <a:lnTo>
                    <a:pt x="37" y="42"/>
                  </a:lnTo>
                  <a:lnTo>
                    <a:pt x="29" y="43"/>
                  </a:lnTo>
                  <a:lnTo>
                    <a:pt x="20" y="43"/>
                  </a:lnTo>
                  <a:lnTo>
                    <a:pt x="14" y="42"/>
                  </a:lnTo>
                  <a:lnTo>
                    <a:pt x="9" y="41"/>
                  </a:lnTo>
                  <a:lnTo>
                    <a:pt x="5" y="40"/>
                  </a:lnTo>
                  <a:lnTo>
                    <a:pt x="0" y="38"/>
                  </a:lnTo>
                  <a:lnTo>
                    <a:pt x="4" y="36"/>
                  </a:lnTo>
                  <a:lnTo>
                    <a:pt x="8" y="37"/>
                  </a:lnTo>
                  <a:lnTo>
                    <a:pt x="12" y="38"/>
                  </a:lnTo>
                  <a:lnTo>
                    <a:pt x="16" y="39"/>
                  </a:lnTo>
                  <a:lnTo>
                    <a:pt x="2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80" name="Freeform 120">
              <a:extLst>
                <a:ext uri="{FF2B5EF4-FFF2-40B4-BE49-F238E27FC236}">
                  <a16:creationId xmlns:a16="http://schemas.microsoft.com/office/drawing/2014/main" id="{74B2C3CF-C9AB-4A94-BC85-3B5ADADBD5BC}"/>
                </a:ext>
              </a:extLst>
            </p:cNvPr>
            <p:cNvSpPr>
              <a:spLocks/>
            </p:cNvSpPr>
            <p:nvPr/>
          </p:nvSpPr>
          <p:spPr bwMode="auto">
            <a:xfrm>
              <a:off x="3076" y="1883"/>
              <a:ext cx="73" cy="46"/>
            </a:xfrm>
            <a:custGeom>
              <a:avLst/>
              <a:gdLst>
                <a:gd name="T0" fmla="*/ 0 w 73"/>
                <a:gd name="T1" fmla="*/ 23 h 46"/>
                <a:gd name="T2" fmla="*/ 2 w 73"/>
                <a:gd name="T3" fmla="*/ 18 h 46"/>
                <a:gd name="T4" fmla="*/ 5 w 73"/>
                <a:gd name="T5" fmla="*/ 13 h 46"/>
                <a:gd name="T6" fmla="*/ 10 w 73"/>
                <a:gd name="T7" fmla="*/ 9 h 46"/>
                <a:gd name="T8" fmla="*/ 17 w 73"/>
                <a:gd name="T9" fmla="*/ 6 h 46"/>
                <a:gd name="T10" fmla="*/ 23 w 73"/>
                <a:gd name="T11" fmla="*/ 3 h 46"/>
                <a:gd name="T12" fmla="*/ 31 w 73"/>
                <a:gd name="T13" fmla="*/ 1 h 46"/>
                <a:gd name="T14" fmla="*/ 39 w 73"/>
                <a:gd name="T15" fmla="*/ 0 h 46"/>
                <a:gd name="T16" fmla="*/ 47 w 73"/>
                <a:gd name="T17" fmla="*/ 0 h 46"/>
                <a:gd name="T18" fmla="*/ 55 w 73"/>
                <a:gd name="T19" fmla="*/ 1 h 46"/>
                <a:gd name="T20" fmla="*/ 62 w 73"/>
                <a:gd name="T21" fmla="*/ 2 h 46"/>
                <a:gd name="T22" fmla="*/ 68 w 73"/>
                <a:gd name="T23" fmla="*/ 4 h 46"/>
                <a:gd name="T24" fmla="*/ 73 w 73"/>
                <a:gd name="T25" fmla="*/ 7 h 46"/>
                <a:gd name="T26" fmla="*/ 69 w 73"/>
                <a:gd name="T27" fmla="*/ 10 h 46"/>
                <a:gd name="T28" fmla="*/ 64 w 73"/>
                <a:gd name="T29" fmla="*/ 7 h 46"/>
                <a:gd name="T30" fmla="*/ 59 w 73"/>
                <a:gd name="T31" fmla="*/ 5 h 46"/>
                <a:gd name="T32" fmla="*/ 53 w 73"/>
                <a:gd name="T33" fmla="*/ 4 h 46"/>
                <a:gd name="T34" fmla="*/ 46 w 73"/>
                <a:gd name="T35" fmla="*/ 4 h 46"/>
                <a:gd name="T36" fmla="*/ 39 w 73"/>
                <a:gd name="T37" fmla="*/ 4 h 46"/>
                <a:gd name="T38" fmla="*/ 32 w 73"/>
                <a:gd name="T39" fmla="*/ 5 h 46"/>
                <a:gd name="T40" fmla="*/ 26 w 73"/>
                <a:gd name="T41" fmla="*/ 7 h 46"/>
                <a:gd name="T42" fmla="*/ 20 w 73"/>
                <a:gd name="T43" fmla="*/ 9 h 46"/>
                <a:gd name="T44" fmla="*/ 15 w 73"/>
                <a:gd name="T45" fmla="*/ 12 h 46"/>
                <a:gd name="T46" fmla="*/ 10 w 73"/>
                <a:gd name="T47" fmla="*/ 15 h 46"/>
                <a:gd name="T48" fmla="*/ 7 w 73"/>
                <a:gd name="T49" fmla="*/ 19 h 46"/>
                <a:gd name="T50" fmla="*/ 6 w 73"/>
                <a:gd name="T51" fmla="*/ 23 h 46"/>
                <a:gd name="T52" fmla="*/ 6 w 73"/>
                <a:gd name="T53" fmla="*/ 29 h 46"/>
                <a:gd name="T54" fmla="*/ 9 w 73"/>
                <a:gd name="T55" fmla="*/ 35 h 46"/>
                <a:gd name="T56" fmla="*/ 14 w 73"/>
                <a:gd name="T57" fmla="*/ 39 h 46"/>
                <a:gd name="T58" fmla="*/ 21 w 73"/>
                <a:gd name="T59" fmla="*/ 43 h 46"/>
                <a:gd name="T60" fmla="*/ 17 w 73"/>
                <a:gd name="T61" fmla="*/ 46 h 46"/>
                <a:gd name="T62" fmla="*/ 9 w 73"/>
                <a:gd name="T63" fmla="*/ 42 h 46"/>
                <a:gd name="T64" fmla="*/ 3 w 73"/>
                <a:gd name="T65" fmla="*/ 36 h 46"/>
                <a:gd name="T66" fmla="*/ 0 w 73"/>
                <a:gd name="T67" fmla="*/ 30 h 46"/>
                <a:gd name="T68" fmla="*/ 0 w 73"/>
                <a:gd name="T69" fmla="*/ 23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 h="46">
                  <a:moveTo>
                    <a:pt x="0" y="23"/>
                  </a:moveTo>
                  <a:lnTo>
                    <a:pt x="2" y="18"/>
                  </a:lnTo>
                  <a:lnTo>
                    <a:pt x="5" y="13"/>
                  </a:lnTo>
                  <a:lnTo>
                    <a:pt x="10" y="9"/>
                  </a:lnTo>
                  <a:lnTo>
                    <a:pt x="17" y="6"/>
                  </a:lnTo>
                  <a:lnTo>
                    <a:pt x="23" y="3"/>
                  </a:lnTo>
                  <a:lnTo>
                    <a:pt x="31" y="1"/>
                  </a:lnTo>
                  <a:lnTo>
                    <a:pt x="39" y="0"/>
                  </a:lnTo>
                  <a:lnTo>
                    <a:pt x="47" y="0"/>
                  </a:lnTo>
                  <a:lnTo>
                    <a:pt x="55" y="1"/>
                  </a:lnTo>
                  <a:lnTo>
                    <a:pt x="62" y="2"/>
                  </a:lnTo>
                  <a:lnTo>
                    <a:pt x="68" y="4"/>
                  </a:lnTo>
                  <a:lnTo>
                    <a:pt x="73" y="7"/>
                  </a:lnTo>
                  <a:lnTo>
                    <a:pt x="69" y="10"/>
                  </a:lnTo>
                  <a:lnTo>
                    <a:pt x="64" y="7"/>
                  </a:lnTo>
                  <a:lnTo>
                    <a:pt x="59" y="5"/>
                  </a:lnTo>
                  <a:lnTo>
                    <a:pt x="53" y="4"/>
                  </a:lnTo>
                  <a:lnTo>
                    <a:pt x="46" y="4"/>
                  </a:lnTo>
                  <a:lnTo>
                    <a:pt x="39" y="4"/>
                  </a:lnTo>
                  <a:lnTo>
                    <a:pt x="32" y="5"/>
                  </a:lnTo>
                  <a:lnTo>
                    <a:pt x="26" y="7"/>
                  </a:lnTo>
                  <a:lnTo>
                    <a:pt x="20" y="9"/>
                  </a:lnTo>
                  <a:lnTo>
                    <a:pt x="15" y="12"/>
                  </a:lnTo>
                  <a:lnTo>
                    <a:pt x="10" y="15"/>
                  </a:lnTo>
                  <a:lnTo>
                    <a:pt x="7" y="19"/>
                  </a:lnTo>
                  <a:lnTo>
                    <a:pt x="6" y="23"/>
                  </a:lnTo>
                  <a:lnTo>
                    <a:pt x="6" y="29"/>
                  </a:lnTo>
                  <a:lnTo>
                    <a:pt x="9" y="35"/>
                  </a:lnTo>
                  <a:lnTo>
                    <a:pt x="14" y="39"/>
                  </a:lnTo>
                  <a:lnTo>
                    <a:pt x="21" y="43"/>
                  </a:lnTo>
                  <a:lnTo>
                    <a:pt x="17" y="46"/>
                  </a:lnTo>
                  <a:lnTo>
                    <a:pt x="9" y="42"/>
                  </a:lnTo>
                  <a:lnTo>
                    <a:pt x="3" y="36"/>
                  </a:lnTo>
                  <a:lnTo>
                    <a:pt x="0" y="30"/>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81" name="Freeform 121">
              <a:extLst>
                <a:ext uri="{FF2B5EF4-FFF2-40B4-BE49-F238E27FC236}">
                  <a16:creationId xmlns:a16="http://schemas.microsoft.com/office/drawing/2014/main" id="{643CF44E-9895-4FE2-B667-B665003B3D5C}"/>
                </a:ext>
              </a:extLst>
            </p:cNvPr>
            <p:cNvSpPr>
              <a:spLocks/>
            </p:cNvSpPr>
            <p:nvPr/>
          </p:nvSpPr>
          <p:spPr bwMode="auto">
            <a:xfrm>
              <a:off x="3093" y="1890"/>
              <a:ext cx="66" cy="43"/>
            </a:xfrm>
            <a:custGeom>
              <a:avLst/>
              <a:gdLst>
                <a:gd name="T0" fmla="*/ 20 w 66"/>
                <a:gd name="T1" fmla="*/ 39 h 43"/>
                <a:gd name="T2" fmla="*/ 27 w 66"/>
                <a:gd name="T3" fmla="*/ 39 h 43"/>
                <a:gd name="T4" fmla="*/ 35 w 66"/>
                <a:gd name="T5" fmla="*/ 38 h 43"/>
                <a:gd name="T6" fmla="*/ 42 w 66"/>
                <a:gd name="T7" fmla="*/ 36 h 43"/>
                <a:gd name="T8" fmla="*/ 47 w 66"/>
                <a:gd name="T9" fmla="*/ 34 h 43"/>
                <a:gd name="T10" fmla="*/ 52 w 66"/>
                <a:gd name="T11" fmla="*/ 31 h 43"/>
                <a:gd name="T12" fmla="*/ 56 w 66"/>
                <a:gd name="T13" fmla="*/ 28 h 43"/>
                <a:gd name="T14" fmla="*/ 59 w 66"/>
                <a:gd name="T15" fmla="*/ 23 h 43"/>
                <a:gd name="T16" fmla="*/ 60 w 66"/>
                <a:gd name="T17" fmla="*/ 19 h 43"/>
                <a:gd name="T18" fmla="*/ 60 w 66"/>
                <a:gd name="T19" fmla="*/ 15 h 43"/>
                <a:gd name="T20" fmla="*/ 59 w 66"/>
                <a:gd name="T21" fmla="*/ 10 h 43"/>
                <a:gd name="T22" fmla="*/ 56 w 66"/>
                <a:gd name="T23" fmla="*/ 6 h 43"/>
                <a:gd name="T24" fmla="*/ 52 w 66"/>
                <a:gd name="T25" fmla="*/ 3 h 43"/>
                <a:gd name="T26" fmla="*/ 56 w 66"/>
                <a:gd name="T27" fmla="*/ 0 h 43"/>
                <a:gd name="T28" fmla="*/ 61 w 66"/>
                <a:gd name="T29" fmla="*/ 4 h 43"/>
                <a:gd name="T30" fmla="*/ 65 w 66"/>
                <a:gd name="T31" fmla="*/ 9 h 43"/>
                <a:gd name="T32" fmla="*/ 66 w 66"/>
                <a:gd name="T33" fmla="*/ 14 h 43"/>
                <a:gd name="T34" fmla="*/ 66 w 66"/>
                <a:gd name="T35" fmla="*/ 19 h 43"/>
                <a:gd name="T36" fmla="*/ 64 w 66"/>
                <a:gd name="T37" fmla="*/ 25 h 43"/>
                <a:gd name="T38" fmla="*/ 61 w 66"/>
                <a:gd name="T39" fmla="*/ 30 h 43"/>
                <a:gd name="T40" fmla="*/ 57 w 66"/>
                <a:gd name="T41" fmla="*/ 34 h 43"/>
                <a:gd name="T42" fmla="*/ 51 w 66"/>
                <a:gd name="T43" fmla="*/ 37 h 43"/>
                <a:gd name="T44" fmla="*/ 44 w 66"/>
                <a:gd name="T45" fmla="*/ 40 h 43"/>
                <a:gd name="T46" fmla="*/ 37 w 66"/>
                <a:gd name="T47" fmla="*/ 42 h 43"/>
                <a:gd name="T48" fmla="*/ 28 w 66"/>
                <a:gd name="T49" fmla="*/ 43 h 43"/>
                <a:gd name="T50" fmla="*/ 20 w 66"/>
                <a:gd name="T51" fmla="*/ 43 h 43"/>
                <a:gd name="T52" fmla="*/ 14 w 66"/>
                <a:gd name="T53" fmla="*/ 42 h 43"/>
                <a:gd name="T54" fmla="*/ 9 w 66"/>
                <a:gd name="T55" fmla="*/ 41 h 43"/>
                <a:gd name="T56" fmla="*/ 5 w 66"/>
                <a:gd name="T57" fmla="*/ 40 h 43"/>
                <a:gd name="T58" fmla="*/ 0 w 66"/>
                <a:gd name="T59" fmla="*/ 39 h 43"/>
                <a:gd name="T60" fmla="*/ 4 w 66"/>
                <a:gd name="T61" fmla="*/ 36 h 43"/>
                <a:gd name="T62" fmla="*/ 8 w 66"/>
                <a:gd name="T63" fmla="*/ 37 h 43"/>
                <a:gd name="T64" fmla="*/ 12 w 66"/>
                <a:gd name="T65" fmla="*/ 38 h 43"/>
                <a:gd name="T66" fmla="*/ 16 w 66"/>
                <a:gd name="T67" fmla="*/ 39 h 43"/>
                <a:gd name="T68" fmla="*/ 20 w 66"/>
                <a:gd name="T69" fmla="*/ 39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6" h="43">
                  <a:moveTo>
                    <a:pt x="20" y="39"/>
                  </a:moveTo>
                  <a:lnTo>
                    <a:pt x="27" y="39"/>
                  </a:lnTo>
                  <a:lnTo>
                    <a:pt x="35" y="38"/>
                  </a:lnTo>
                  <a:lnTo>
                    <a:pt x="42" y="36"/>
                  </a:lnTo>
                  <a:lnTo>
                    <a:pt x="47" y="34"/>
                  </a:lnTo>
                  <a:lnTo>
                    <a:pt x="52" y="31"/>
                  </a:lnTo>
                  <a:lnTo>
                    <a:pt x="56" y="28"/>
                  </a:lnTo>
                  <a:lnTo>
                    <a:pt x="59" y="23"/>
                  </a:lnTo>
                  <a:lnTo>
                    <a:pt x="60" y="19"/>
                  </a:lnTo>
                  <a:lnTo>
                    <a:pt x="60" y="15"/>
                  </a:lnTo>
                  <a:lnTo>
                    <a:pt x="59" y="10"/>
                  </a:lnTo>
                  <a:lnTo>
                    <a:pt x="56" y="6"/>
                  </a:lnTo>
                  <a:lnTo>
                    <a:pt x="52" y="3"/>
                  </a:lnTo>
                  <a:lnTo>
                    <a:pt x="56" y="0"/>
                  </a:lnTo>
                  <a:lnTo>
                    <a:pt x="61" y="4"/>
                  </a:lnTo>
                  <a:lnTo>
                    <a:pt x="65" y="9"/>
                  </a:lnTo>
                  <a:lnTo>
                    <a:pt x="66" y="14"/>
                  </a:lnTo>
                  <a:lnTo>
                    <a:pt x="66" y="19"/>
                  </a:lnTo>
                  <a:lnTo>
                    <a:pt x="64" y="25"/>
                  </a:lnTo>
                  <a:lnTo>
                    <a:pt x="61" y="30"/>
                  </a:lnTo>
                  <a:lnTo>
                    <a:pt x="57" y="34"/>
                  </a:lnTo>
                  <a:lnTo>
                    <a:pt x="51" y="37"/>
                  </a:lnTo>
                  <a:lnTo>
                    <a:pt x="44" y="40"/>
                  </a:lnTo>
                  <a:lnTo>
                    <a:pt x="37" y="42"/>
                  </a:lnTo>
                  <a:lnTo>
                    <a:pt x="28" y="43"/>
                  </a:lnTo>
                  <a:lnTo>
                    <a:pt x="20" y="43"/>
                  </a:lnTo>
                  <a:lnTo>
                    <a:pt x="14" y="42"/>
                  </a:lnTo>
                  <a:lnTo>
                    <a:pt x="9" y="41"/>
                  </a:lnTo>
                  <a:lnTo>
                    <a:pt x="5" y="40"/>
                  </a:lnTo>
                  <a:lnTo>
                    <a:pt x="0" y="39"/>
                  </a:lnTo>
                  <a:lnTo>
                    <a:pt x="4" y="36"/>
                  </a:lnTo>
                  <a:lnTo>
                    <a:pt x="8" y="37"/>
                  </a:lnTo>
                  <a:lnTo>
                    <a:pt x="12" y="38"/>
                  </a:lnTo>
                  <a:lnTo>
                    <a:pt x="16" y="39"/>
                  </a:lnTo>
                  <a:lnTo>
                    <a:pt x="2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82" name="Freeform 122">
              <a:extLst>
                <a:ext uri="{FF2B5EF4-FFF2-40B4-BE49-F238E27FC236}">
                  <a16:creationId xmlns:a16="http://schemas.microsoft.com/office/drawing/2014/main" id="{AA31B6F6-F3D5-4E2B-98C7-E042CABA98E1}"/>
                </a:ext>
              </a:extLst>
            </p:cNvPr>
            <p:cNvSpPr>
              <a:spLocks/>
            </p:cNvSpPr>
            <p:nvPr/>
          </p:nvSpPr>
          <p:spPr bwMode="auto">
            <a:xfrm>
              <a:off x="3157" y="1901"/>
              <a:ext cx="41" cy="15"/>
            </a:xfrm>
            <a:custGeom>
              <a:avLst/>
              <a:gdLst>
                <a:gd name="T0" fmla="*/ 41 w 41"/>
                <a:gd name="T1" fmla="*/ 8 h 15"/>
                <a:gd name="T2" fmla="*/ 41 w 41"/>
                <a:gd name="T3" fmla="*/ 7 h 15"/>
                <a:gd name="T4" fmla="*/ 40 w 41"/>
                <a:gd name="T5" fmla="*/ 6 h 15"/>
                <a:gd name="T6" fmla="*/ 38 w 41"/>
                <a:gd name="T7" fmla="*/ 4 h 15"/>
                <a:gd name="T8" fmla="*/ 34 w 41"/>
                <a:gd name="T9" fmla="*/ 2 h 15"/>
                <a:gd name="T10" fmla="*/ 29 w 41"/>
                <a:gd name="T11" fmla="*/ 0 h 15"/>
                <a:gd name="T12" fmla="*/ 22 w 41"/>
                <a:gd name="T13" fmla="*/ 0 h 15"/>
                <a:gd name="T14" fmla="*/ 13 w 41"/>
                <a:gd name="T15" fmla="*/ 1 h 15"/>
                <a:gd name="T16" fmla="*/ 1 w 41"/>
                <a:gd name="T17" fmla="*/ 5 h 15"/>
                <a:gd name="T18" fmla="*/ 0 w 41"/>
                <a:gd name="T19" fmla="*/ 15 h 15"/>
                <a:gd name="T20" fmla="*/ 1 w 41"/>
                <a:gd name="T21" fmla="*/ 14 h 15"/>
                <a:gd name="T22" fmla="*/ 4 w 41"/>
                <a:gd name="T23" fmla="*/ 11 h 15"/>
                <a:gd name="T24" fmla="*/ 9 w 41"/>
                <a:gd name="T25" fmla="*/ 8 h 15"/>
                <a:gd name="T26" fmla="*/ 14 w 41"/>
                <a:gd name="T27" fmla="*/ 6 h 15"/>
                <a:gd name="T28" fmla="*/ 20 w 41"/>
                <a:gd name="T29" fmla="*/ 4 h 15"/>
                <a:gd name="T30" fmla="*/ 27 w 41"/>
                <a:gd name="T31" fmla="*/ 3 h 15"/>
                <a:gd name="T32" fmla="*/ 34 w 41"/>
                <a:gd name="T33" fmla="*/ 4 h 15"/>
                <a:gd name="T34" fmla="*/ 41 w 41"/>
                <a:gd name="T35" fmla="*/ 8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1" h="15">
                  <a:moveTo>
                    <a:pt x="41" y="8"/>
                  </a:moveTo>
                  <a:lnTo>
                    <a:pt x="41" y="7"/>
                  </a:lnTo>
                  <a:lnTo>
                    <a:pt x="40" y="6"/>
                  </a:lnTo>
                  <a:lnTo>
                    <a:pt x="38" y="4"/>
                  </a:lnTo>
                  <a:lnTo>
                    <a:pt x="34" y="2"/>
                  </a:lnTo>
                  <a:lnTo>
                    <a:pt x="29" y="0"/>
                  </a:lnTo>
                  <a:lnTo>
                    <a:pt x="22" y="0"/>
                  </a:lnTo>
                  <a:lnTo>
                    <a:pt x="13" y="1"/>
                  </a:lnTo>
                  <a:lnTo>
                    <a:pt x="1" y="5"/>
                  </a:lnTo>
                  <a:lnTo>
                    <a:pt x="0" y="15"/>
                  </a:lnTo>
                  <a:lnTo>
                    <a:pt x="1" y="14"/>
                  </a:lnTo>
                  <a:lnTo>
                    <a:pt x="4" y="11"/>
                  </a:lnTo>
                  <a:lnTo>
                    <a:pt x="9" y="8"/>
                  </a:lnTo>
                  <a:lnTo>
                    <a:pt x="14" y="6"/>
                  </a:lnTo>
                  <a:lnTo>
                    <a:pt x="20" y="4"/>
                  </a:lnTo>
                  <a:lnTo>
                    <a:pt x="27" y="3"/>
                  </a:lnTo>
                  <a:lnTo>
                    <a:pt x="34" y="4"/>
                  </a:lnTo>
                  <a:lnTo>
                    <a:pt x="4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83" name="Freeform 123">
              <a:extLst>
                <a:ext uri="{FF2B5EF4-FFF2-40B4-BE49-F238E27FC236}">
                  <a16:creationId xmlns:a16="http://schemas.microsoft.com/office/drawing/2014/main" id="{03919B40-34B3-4FC2-A089-AA692D9B994D}"/>
                </a:ext>
              </a:extLst>
            </p:cNvPr>
            <p:cNvSpPr>
              <a:spLocks/>
            </p:cNvSpPr>
            <p:nvPr/>
          </p:nvSpPr>
          <p:spPr bwMode="auto">
            <a:xfrm>
              <a:off x="3007" y="1856"/>
              <a:ext cx="74" cy="54"/>
            </a:xfrm>
            <a:custGeom>
              <a:avLst/>
              <a:gdLst>
                <a:gd name="T0" fmla="*/ 74 w 74"/>
                <a:gd name="T1" fmla="*/ 41 h 54"/>
                <a:gd name="T2" fmla="*/ 0 w 74"/>
                <a:gd name="T3" fmla="*/ 0 h 54"/>
                <a:gd name="T4" fmla="*/ 70 w 74"/>
                <a:gd name="T5" fmla="*/ 54 h 54"/>
                <a:gd name="T6" fmla="*/ 74 w 74"/>
                <a:gd name="T7" fmla="*/ 41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 h="54">
                  <a:moveTo>
                    <a:pt x="74" y="41"/>
                  </a:moveTo>
                  <a:lnTo>
                    <a:pt x="0" y="0"/>
                  </a:lnTo>
                  <a:lnTo>
                    <a:pt x="70" y="54"/>
                  </a:lnTo>
                  <a:lnTo>
                    <a:pt x="7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4184" name="Group 124">
              <a:extLst>
                <a:ext uri="{FF2B5EF4-FFF2-40B4-BE49-F238E27FC236}">
                  <a16:creationId xmlns:a16="http://schemas.microsoft.com/office/drawing/2014/main" id="{3F9E5C1C-BFA9-4FE6-90F8-CCECE237AC1C}"/>
                </a:ext>
              </a:extLst>
            </p:cNvPr>
            <p:cNvGrpSpPr>
              <a:grpSpLocks/>
            </p:cNvGrpSpPr>
            <p:nvPr/>
          </p:nvGrpSpPr>
          <p:grpSpPr bwMode="auto">
            <a:xfrm>
              <a:off x="3216" y="1981"/>
              <a:ext cx="816" cy="947"/>
              <a:chOff x="3511" y="1888"/>
              <a:chExt cx="1063" cy="1283"/>
            </a:xfrm>
          </p:grpSpPr>
          <p:sp>
            <p:nvSpPr>
              <p:cNvPr id="4185" name="Freeform 125">
                <a:extLst>
                  <a:ext uri="{FF2B5EF4-FFF2-40B4-BE49-F238E27FC236}">
                    <a16:creationId xmlns:a16="http://schemas.microsoft.com/office/drawing/2014/main" id="{6AC8F2AF-7ED6-47AA-A615-BD97939972A4}"/>
                  </a:ext>
                </a:extLst>
              </p:cNvPr>
              <p:cNvSpPr>
                <a:spLocks/>
              </p:cNvSpPr>
              <p:nvPr/>
            </p:nvSpPr>
            <p:spPr bwMode="auto">
              <a:xfrm>
                <a:off x="4309" y="2528"/>
                <a:ext cx="255" cy="473"/>
              </a:xfrm>
              <a:custGeom>
                <a:avLst/>
                <a:gdLst>
                  <a:gd name="T0" fmla="*/ 0 w 511"/>
                  <a:gd name="T1" fmla="*/ 36 h 946"/>
                  <a:gd name="T2" fmla="*/ 68 w 511"/>
                  <a:gd name="T3" fmla="*/ 217 h 946"/>
                  <a:gd name="T4" fmla="*/ 101 w 511"/>
                  <a:gd name="T5" fmla="*/ 303 h 946"/>
                  <a:gd name="T6" fmla="*/ 109 w 511"/>
                  <a:gd name="T7" fmla="*/ 353 h 946"/>
                  <a:gd name="T8" fmla="*/ 111 w 511"/>
                  <a:gd name="T9" fmla="*/ 401 h 946"/>
                  <a:gd name="T10" fmla="*/ 140 w 511"/>
                  <a:gd name="T11" fmla="*/ 471 h 946"/>
                  <a:gd name="T12" fmla="*/ 180 w 511"/>
                  <a:gd name="T13" fmla="*/ 473 h 946"/>
                  <a:gd name="T14" fmla="*/ 211 w 511"/>
                  <a:gd name="T15" fmla="*/ 465 h 946"/>
                  <a:gd name="T16" fmla="*/ 238 w 511"/>
                  <a:gd name="T17" fmla="*/ 441 h 946"/>
                  <a:gd name="T18" fmla="*/ 255 w 511"/>
                  <a:gd name="T19" fmla="*/ 397 h 946"/>
                  <a:gd name="T20" fmla="*/ 191 w 511"/>
                  <a:gd name="T21" fmla="*/ 322 h 946"/>
                  <a:gd name="T22" fmla="*/ 159 w 511"/>
                  <a:gd name="T23" fmla="*/ 84 h 946"/>
                  <a:gd name="T24" fmla="*/ 75 w 511"/>
                  <a:gd name="T25" fmla="*/ 0 h 946"/>
                  <a:gd name="T26" fmla="*/ 0 w 511"/>
                  <a:gd name="T27" fmla="*/ 36 h 946"/>
                  <a:gd name="T28" fmla="*/ 0 w 511"/>
                  <a:gd name="T29" fmla="*/ 36 h 9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11" h="946">
                    <a:moveTo>
                      <a:pt x="0" y="72"/>
                    </a:moveTo>
                    <a:lnTo>
                      <a:pt x="137" y="433"/>
                    </a:lnTo>
                    <a:lnTo>
                      <a:pt x="202" y="606"/>
                    </a:lnTo>
                    <a:lnTo>
                      <a:pt x="219" y="705"/>
                    </a:lnTo>
                    <a:lnTo>
                      <a:pt x="222" y="802"/>
                    </a:lnTo>
                    <a:lnTo>
                      <a:pt x="280" y="942"/>
                    </a:lnTo>
                    <a:lnTo>
                      <a:pt x="361" y="946"/>
                    </a:lnTo>
                    <a:lnTo>
                      <a:pt x="422" y="929"/>
                    </a:lnTo>
                    <a:lnTo>
                      <a:pt x="477" y="882"/>
                    </a:lnTo>
                    <a:lnTo>
                      <a:pt x="511" y="794"/>
                    </a:lnTo>
                    <a:lnTo>
                      <a:pt x="382" y="644"/>
                    </a:lnTo>
                    <a:lnTo>
                      <a:pt x="318" y="167"/>
                    </a:lnTo>
                    <a:lnTo>
                      <a:pt x="150" y="0"/>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86" name="Freeform 126">
                <a:extLst>
                  <a:ext uri="{FF2B5EF4-FFF2-40B4-BE49-F238E27FC236}">
                    <a16:creationId xmlns:a16="http://schemas.microsoft.com/office/drawing/2014/main" id="{B1E28C58-7527-47FF-83D5-6BF71AF62DDE}"/>
                  </a:ext>
                </a:extLst>
              </p:cNvPr>
              <p:cNvSpPr>
                <a:spLocks/>
              </p:cNvSpPr>
              <p:nvPr/>
            </p:nvSpPr>
            <p:spPr bwMode="auto">
              <a:xfrm>
                <a:off x="3684" y="2440"/>
                <a:ext cx="161" cy="252"/>
              </a:xfrm>
              <a:custGeom>
                <a:avLst/>
                <a:gdLst>
                  <a:gd name="T0" fmla="*/ 83 w 321"/>
                  <a:gd name="T1" fmla="*/ 0 h 503"/>
                  <a:gd name="T2" fmla="*/ 30 w 321"/>
                  <a:gd name="T3" fmla="*/ 51 h 503"/>
                  <a:gd name="T4" fmla="*/ 17 w 321"/>
                  <a:gd name="T5" fmla="*/ 91 h 503"/>
                  <a:gd name="T6" fmla="*/ 6 w 321"/>
                  <a:gd name="T7" fmla="*/ 135 h 503"/>
                  <a:gd name="T8" fmla="*/ 0 w 321"/>
                  <a:gd name="T9" fmla="*/ 203 h 503"/>
                  <a:gd name="T10" fmla="*/ 10 w 321"/>
                  <a:gd name="T11" fmla="*/ 222 h 503"/>
                  <a:gd name="T12" fmla="*/ 26 w 321"/>
                  <a:gd name="T13" fmla="*/ 237 h 503"/>
                  <a:gd name="T14" fmla="*/ 35 w 321"/>
                  <a:gd name="T15" fmla="*/ 243 h 503"/>
                  <a:gd name="T16" fmla="*/ 48 w 321"/>
                  <a:gd name="T17" fmla="*/ 252 h 503"/>
                  <a:gd name="T18" fmla="*/ 109 w 321"/>
                  <a:gd name="T19" fmla="*/ 247 h 503"/>
                  <a:gd name="T20" fmla="*/ 161 w 321"/>
                  <a:gd name="T21" fmla="*/ 228 h 503"/>
                  <a:gd name="T22" fmla="*/ 151 w 321"/>
                  <a:gd name="T23" fmla="*/ 175 h 503"/>
                  <a:gd name="T24" fmla="*/ 98 w 321"/>
                  <a:gd name="T25" fmla="*/ 110 h 503"/>
                  <a:gd name="T26" fmla="*/ 83 w 321"/>
                  <a:gd name="T27" fmla="*/ 0 h 503"/>
                  <a:gd name="T28" fmla="*/ 83 w 321"/>
                  <a:gd name="T29" fmla="*/ 0 h 5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21" h="503">
                    <a:moveTo>
                      <a:pt x="166" y="0"/>
                    </a:moveTo>
                    <a:lnTo>
                      <a:pt x="59" y="102"/>
                    </a:lnTo>
                    <a:lnTo>
                      <a:pt x="33" y="182"/>
                    </a:lnTo>
                    <a:lnTo>
                      <a:pt x="12" y="270"/>
                    </a:lnTo>
                    <a:lnTo>
                      <a:pt x="0" y="405"/>
                    </a:lnTo>
                    <a:lnTo>
                      <a:pt x="19" y="443"/>
                    </a:lnTo>
                    <a:lnTo>
                      <a:pt x="52" y="473"/>
                    </a:lnTo>
                    <a:lnTo>
                      <a:pt x="69" y="486"/>
                    </a:lnTo>
                    <a:lnTo>
                      <a:pt x="95" y="503"/>
                    </a:lnTo>
                    <a:lnTo>
                      <a:pt x="217" y="494"/>
                    </a:lnTo>
                    <a:lnTo>
                      <a:pt x="321" y="456"/>
                    </a:lnTo>
                    <a:lnTo>
                      <a:pt x="302" y="349"/>
                    </a:lnTo>
                    <a:lnTo>
                      <a:pt x="196" y="220"/>
                    </a:lnTo>
                    <a:lnTo>
                      <a:pt x="166" y="0"/>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87" name="Freeform 127">
                <a:extLst>
                  <a:ext uri="{FF2B5EF4-FFF2-40B4-BE49-F238E27FC236}">
                    <a16:creationId xmlns:a16="http://schemas.microsoft.com/office/drawing/2014/main" id="{6BF6290F-BCB5-44C0-B519-731CCBFD6CF3}"/>
                  </a:ext>
                </a:extLst>
              </p:cNvPr>
              <p:cNvSpPr>
                <a:spLocks/>
              </p:cNvSpPr>
              <p:nvPr/>
            </p:nvSpPr>
            <p:spPr bwMode="auto">
              <a:xfrm>
                <a:off x="3807" y="2304"/>
                <a:ext cx="278" cy="284"/>
              </a:xfrm>
              <a:custGeom>
                <a:avLst/>
                <a:gdLst>
                  <a:gd name="T0" fmla="*/ 11 w 557"/>
                  <a:gd name="T1" fmla="*/ 178 h 566"/>
                  <a:gd name="T2" fmla="*/ 28 w 557"/>
                  <a:gd name="T3" fmla="*/ 184 h 566"/>
                  <a:gd name="T4" fmla="*/ 63 w 557"/>
                  <a:gd name="T5" fmla="*/ 186 h 566"/>
                  <a:gd name="T6" fmla="*/ 80 w 557"/>
                  <a:gd name="T7" fmla="*/ 175 h 566"/>
                  <a:gd name="T8" fmla="*/ 92 w 557"/>
                  <a:gd name="T9" fmla="*/ 155 h 566"/>
                  <a:gd name="T10" fmla="*/ 104 w 557"/>
                  <a:gd name="T11" fmla="*/ 127 h 566"/>
                  <a:gd name="T12" fmla="*/ 45 w 557"/>
                  <a:gd name="T13" fmla="*/ 146 h 566"/>
                  <a:gd name="T14" fmla="*/ 0 w 557"/>
                  <a:gd name="T15" fmla="*/ 83 h 566"/>
                  <a:gd name="T16" fmla="*/ 13 w 557"/>
                  <a:gd name="T17" fmla="*/ 65 h 566"/>
                  <a:gd name="T18" fmla="*/ 104 w 557"/>
                  <a:gd name="T19" fmla="*/ 97 h 566"/>
                  <a:gd name="T20" fmla="*/ 149 w 557"/>
                  <a:gd name="T21" fmla="*/ 93 h 566"/>
                  <a:gd name="T22" fmla="*/ 176 w 557"/>
                  <a:gd name="T23" fmla="*/ 87 h 566"/>
                  <a:gd name="T24" fmla="*/ 199 w 557"/>
                  <a:gd name="T25" fmla="*/ 75 h 566"/>
                  <a:gd name="T26" fmla="*/ 211 w 557"/>
                  <a:gd name="T27" fmla="*/ 66 h 566"/>
                  <a:gd name="T28" fmla="*/ 220 w 557"/>
                  <a:gd name="T29" fmla="*/ 55 h 566"/>
                  <a:gd name="T30" fmla="*/ 244 w 557"/>
                  <a:gd name="T31" fmla="*/ 15 h 566"/>
                  <a:gd name="T32" fmla="*/ 249 w 557"/>
                  <a:gd name="T33" fmla="*/ 0 h 566"/>
                  <a:gd name="T34" fmla="*/ 278 w 557"/>
                  <a:gd name="T35" fmla="*/ 9 h 566"/>
                  <a:gd name="T36" fmla="*/ 245 w 557"/>
                  <a:gd name="T37" fmla="*/ 112 h 566"/>
                  <a:gd name="T38" fmla="*/ 202 w 557"/>
                  <a:gd name="T39" fmla="*/ 136 h 566"/>
                  <a:gd name="T40" fmla="*/ 142 w 557"/>
                  <a:gd name="T41" fmla="*/ 134 h 566"/>
                  <a:gd name="T42" fmla="*/ 147 w 557"/>
                  <a:gd name="T43" fmla="*/ 157 h 566"/>
                  <a:gd name="T44" fmla="*/ 158 w 557"/>
                  <a:gd name="T45" fmla="*/ 173 h 566"/>
                  <a:gd name="T46" fmla="*/ 166 w 557"/>
                  <a:gd name="T47" fmla="*/ 178 h 566"/>
                  <a:gd name="T48" fmla="*/ 177 w 557"/>
                  <a:gd name="T49" fmla="*/ 183 h 566"/>
                  <a:gd name="T50" fmla="*/ 202 w 557"/>
                  <a:gd name="T51" fmla="*/ 181 h 566"/>
                  <a:gd name="T52" fmla="*/ 225 w 557"/>
                  <a:gd name="T53" fmla="*/ 175 h 566"/>
                  <a:gd name="T54" fmla="*/ 242 w 557"/>
                  <a:gd name="T55" fmla="*/ 166 h 566"/>
                  <a:gd name="T56" fmla="*/ 249 w 557"/>
                  <a:gd name="T57" fmla="*/ 162 h 566"/>
                  <a:gd name="T58" fmla="*/ 239 w 557"/>
                  <a:gd name="T59" fmla="*/ 267 h 566"/>
                  <a:gd name="T60" fmla="*/ 147 w 557"/>
                  <a:gd name="T61" fmla="*/ 284 h 566"/>
                  <a:gd name="T62" fmla="*/ 102 w 557"/>
                  <a:gd name="T63" fmla="*/ 282 h 566"/>
                  <a:gd name="T64" fmla="*/ 61 w 557"/>
                  <a:gd name="T65" fmla="*/ 258 h 566"/>
                  <a:gd name="T66" fmla="*/ 11 w 557"/>
                  <a:gd name="T67" fmla="*/ 178 h 566"/>
                  <a:gd name="T68" fmla="*/ 11 w 557"/>
                  <a:gd name="T69" fmla="*/ 178 h 5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57" h="566">
                    <a:moveTo>
                      <a:pt x="23" y="355"/>
                    </a:moveTo>
                    <a:lnTo>
                      <a:pt x="57" y="367"/>
                    </a:lnTo>
                    <a:lnTo>
                      <a:pt x="126" y="371"/>
                    </a:lnTo>
                    <a:lnTo>
                      <a:pt x="160" y="348"/>
                    </a:lnTo>
                    <a:lnTo>
                      <a:pt x="185" y="308"/>
                    </a:lnTo>
                    <a:lnTo>
                      <a:pt x="208" y="253"/>
                    </a:lnTo>
                    <a:lnTo>
                      <a:pt x="90" y="291"/>
                    </a:lnTo>
                    <a:lnTo>
                      <a:pt x="0" y="165"/>
                    </a:lnTo>
                    <a:lnTo>
                      <a:pt x="27" y="129"/>
                    </a:lnTo>
                    <a:lnTo>
                      <a:pt x="208" y="194"/>
                    </a:lnTo>
                    <a:lnTo>
                      <a:pt x="299" y="186"/>
                    </a:lnTo>
                    <a:lnTo>
                      <a:pt x="352" y="173"/>
                    </a:lnTo>
                    <a:lnTo>
                      <a:pt x="398" y="150"/>
                    </a:lnTo>
                    <a:lnTo>
                      <a:pt x="422" y="131"/>
                    </a:lnTo>
                    <a:lnTo>
                      <a:pt x="441" y="110"/>
                    </a:lnTo>
                    <a:lnTo>
                      <a:pt x="489" y="30"/>
                    </a:lnTo>
                    <a:lnTo>
                      <a:pt x="498" y="0"/>
                    </a:lnTo>
                    <a:lnTo>
                      <a:pt x="557" y="17"/>
                    </a:lnTo>
                    <a:lnTo>
                      <a:pt x="491" y="224"/>
                    </a:lnTo>
                    <a:lnTo>
                      <a:pt x="405" y="272"/>
                    </a:lnTo>
                    <a:lnTo>
                      <a:pt x="284" y="268"/>
                    </a:lnTo>
                    <a:lnTo>
                      <a:pt x="295" y="312"/>
                    </a:lnTo>
                    <a:lnTo>
                      <a:pt x="316" y="344"/>
                    </a:lnTo>
                    <a:lnTo>
                      <a:pt x="333" y="355"/>
                    </a:lnTo>
                    <a:lnTo>
                      <a:pt x="354" y="365"/>
                    </a:lnTo>
                    <a:lnTo>
                      <a:pt x="405" y="361"/>
                    </a:lnTo>
                    <a:lnTo>
                      <a:pt x="451" y="348"/>
                    </a:lnTo>
                    <a:lnTo>
                      <a:pt x="485" y="331"/>
                    </a:lnTo>
                    <a:lnTo>
                      <a:pt x="498" y="323"/>
                    </a:lnTo>
                    <a:lnTo>
                      <a:pt x="479" y="532"/>
                    </a:lnTo>
                    <a:lnTo>
                      <a:pt x="295" y="566"/>
                    </a:lnTo>
                    <a:lnTo>
                      <a:pt x="204" y="563"/>
                    </a:lnTo>
                    <a:lnTo>
                      <a:pt x="122" y="515"/>
                    </a:lnTo>
                    <a:lnTo>
                      <a:pt x="23" y="355"/>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88" name="Freeform 128">
                <a:extLst>
                  <a:ext uri="{FF2B5EF4-FFF2-40B4-BE49-F238E27FC236}">
                    <a16:creationId xmlns:a16="http://schemas.microsoft.com/office/drawing/2014/main" id="{46595AAD-DDDB-4A14-9F8C-C191BC3F82D9}"/>
                  </a:ext>
                </a:extLst>
              </p:cNvPr>
              <p:cNvSpPr>
                <a:spLocks/>
              </p:cNvSpPr>
              <p:nvPr/>
            </p:nvSpPr>
            <p:spPr bwMode="auto">
              <a:xfrm>
                <a:off x="4112" y="2378"/>
                <a:ext cx="277" cy="280"/>
              </a:xfrm>
              <a:custGeom>
                <a:avLst/>
                <a:gdLst>
                  <a:gd name="T0" fmla="*/ 92 w 555"/>
                  <a:gd name="T1" fmla="*/ 13 h 561"/>
                  <a:gd name="T2" fmla="*/ 79 w 555"/>
                  <a:gd name="T3" fmla="*/ 63 h 561"/>
                  <a:gd name="T4" fmla="*/ 83 w 555"/>
                  <a:gd name="T5" fmla="*/ 81 h 561"/>
                  <a:gd name="T6" fmla="*/ 91 w 555"/>
                  <a:gd name="T7" fmla="*/ 97 h 561"/>
                  <a:gd name="T8" fmla="*/ 101 w 555"/>
                  <a:gd name="T9" fmla="*/ 111 h 561"/>
                  <a:gd name="T10" fmla="*/ 114 w 555"/>
                  <a:gd name="T11" fmla="*/ 123 h 561"/>
                  <a:gd name="T12" fmla="*/ 135 w 555"/>
                  <a:gd name="T13" fmla="*/ 141 h 561"/>
                  <a:gd name="T14" fmla="*/ 144 w 555"/>
                  <a:gd name="T15" fmla="*/ 147 h 561"/>
                  <a:gd name="T16" fmla="*/ 140 w 555"/>
                  <a:gd name="T17" fmla="*/ 169 h 561"/>
                  <a:gd name="T18" fmla="*/ 81 w 555"/>
                  <a:gd name="T19" fmla="*/ 138 h 561"/>
                  <a:gd name="T20" fmla="*/ 50 w 555"/>
                  <a:gd name="T21" fmla="*/ 64 h 561"/>
                  <a:gd name="T22" fmla="*/ 20 w 555"/>
                  <a:gd name="T23" fmla="*/ 74 h 561"/>
                  <a:gd name="T24" fmla="*/ 0 w 555"/>
                  <a:gd name="T25" fmla="*/ 165 h 561"/>
                  <a:gd name="T26" fmla="*/ 20 w 555"/>
                  <a:gd name="T27" fmla="*/ 239 h 561"/>
                  <a:gd name="T28" fmla="*/ 76 w 555"/>
                  <a:gd name="T29" fmla="*/ 273 h 561"/>
                  <a:gd name="T30" fmla="*/ 133 w 555"/>
                  <a:gd name="T31" fmla="*/ 280 h 561"/>
                  <a:gd name="T32" fmla="*/ 158 w 555"/>
                  <a:gd name="T33" fmla="*/ 278 h 561"/>
                  <a:gd name="T34" fmla="*/ 156 w 555"/>
                  <a:gd name="T35" fmla="*/ 208 h 561"/>
                  <a:gd name="T36" fmla="*/ 231 w 555"/>
                  <a:gd name="T37" fmla="*/ 177 h 561"/>
                  <a:gd name="T38" fmla="*/ 277 w 555"/>
                  <a:gd name="T39" fmla="*/ 127 h 561"/>
                  <a:gd name="T40" fmla="*/ 213 w 555"/>
                  <a:gd name="T41" fmla="*/ 76 h 561"/>
                  <a:gd name="T42" fmla="*/ 209 w 555"/>
                  <a:gd name="T43" fmla="*/ 67 h 561"/>
                  <a:gd name="T44" fmla="*/ 195 w 555"/>
                  <a:gd name="T45" fmla="*/ 49 h 561"/>
                  <a:gd name="T46" fmla="*/ 186 w 555"/>
                  <a:gd name="T47" fmla="*/ 38 h 561"/>
                  <a:gd name="T48" fmla="*/ 174 w 555"/>
                  <a:gd name="T49" fmla="*/ 26 h 561"/>
                  <a:gd name="T50" fmla="*/ 162 w 555"/>
                  <a:gd name="T51" fmla="*/ 16 h 561"/>
                  <a:gd name="T52" fmla="*/ 147 w 555"/>
                  <a:gd name="T53" fmla="*/ 7 h 561"/>
                  <a:gd name="T54" fmla="*/ 134 w 555"/>
                  <a:gd name="T55" fmla="*/ 2 h 561"/>
                  <a:gd name="T56" fmla="*/ 121 w 555"/>
                  <a:gd name="T57" fmla="*/ 0 h 561"/>
                  <a:gd name="T58" fmla="*/ 105 w 555"/>
                  <a:gd name="T59" fmla="*/ 3 h 561"/>
                  <a:gd name="T60" fmla="*/ 92 w 555"/>
                  <a:gd name="T61" fmla="*/ 13 h 561"/>
                  <a:gd name="T62" fmla="*/ 92 w 555"/>
                  <a:gd name="T63" fmla="*/ 13 h 5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55" h="561">
                    <a:moveTo>
                      <a:pt x="184" y="27"/>
                    </a:moveTo>
                    <a:lnTo>
                      <a:pt x="159" y="126"/>
                    </a:lnTo>
                    <a:lnTo>
                      <a:pt x="167" y="162"/>
                    </a:lnTo>
                    <a:lnTo>
                      <a:pt x="182" y="194"/>
                    </a:lnTo>
                    <a:lnTo>
                      <a:pt x="203" y="223"/>
                    </a:lnTo>
                    <a:lnTo>
                      <a:pt x="228" y="247"/>
                    </a:lnTo>
                    <a:lnTo>
                      <a:pt x="270" y="282"/>
                    </a:lnTo>
                    <a:lnTo>
                      <a:pt x="289" y="295"/>
                    </a:lnTo>
                    <a:lnTo>
                      <a:pt x="281" y="339"/>
                    </a:lnTo>
                    <a:lnTo>
                      <a:pt x="163" y="276"/>
                    </a:lnTo>
                    <a:lnTo>
                      <a:pt x="100" y="129"/>
                    </a:lnTo>
                    <a:lnTo>
                      <a:pt x="41" y="149"/>
                    </a:lnTo>
                    <a:lnTo>
                      <a:pt x="0" y="331"/>
                    </a:lnTo>
                    <a:lnTo>
                      <a:pt x="41" y="479"/>
                    </a:lnTo>
                    <a:lnTo>
                      <a:pt x="152" y="546"/>
                    </a:lnTo>
                    <a:lnTo>
                      <a:pt x="266" y="561"/>
                    </a:lnTo>
                    <a:lnTo>
                      <a:pt x="317" y="557"/>
                    </a:lnTo>
                    <a:lnTo>
                      <a:pt x="313" y="417"/>
                    </a:lnTo>
                    <a:lnTo>
                      <a:pt x="462" y="354"/>
                    </a:lnTo>
                    <a:lnTo>
                      <a:pt x="555" y="255"/>
                    </a:lnTo>
                    <a:lnTo>
                      <a:pt x="427" y="152"/>
                    </a:lnTo>
                    <a:lnTo>
                      <a:pt x="418" y="135"/>
                    </a:lnTo>
                    <a:lnTo>
                      <a:pt x="391" y="99"/>
                    </a:lnTo>
                    <a:lnTo>
                      <a:pt x="372" y="76"/>
                    </a:lnTo>
                    <a:lnTo>
                      <a:pt x="349" y="53"/>
                    </a:lnTo>
                    <a:lnTo>
                      <a:pt x="325" y="33"/>
                    </a:lnTo>
                    <a:lnTo>
                      <a:pt x="294" y="15"/>
                    </a:lnTo>
                    <a:lnTo>
                      <a:pt x="268" y="4"/>
                    </a:lnTo>
                    <a:lnTo>
                      <a:pt x="243" y="0"/>
                    </a:lnTo>
                    <a:lnTo>
                      <a:pt x="211" y="6"/>
                    </a:lnTo>
                    <a:lnTo>
                      <a:pt x="184" y="27"/>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89" name="Freeform 129">
                <a:extLst>
                  <a:ext uri="{FF2B5EF4-FFF2-40B4-BE49-F238E27FC236}">
                    <a16:creationId xmlns:a16="http://schemas.microsoft.com/office/drawing/2014/main" id="{AA117234-5349-4D29-84B8-D3A0D02C359C}"/>
                  </a:ext>
                </a:extLst>
              </p:cNvPr>
              <p:cNvSpPr>
                <a:spLocks/>
              </p:cNvSpPr>
              <p:nvPr/>
            </p:nvSpPr>
            <p:spPr bwMode="auto">
              <a:xfrm>
                <a:off x="3696" y="1907"/>
                <a:ext cx="430" cy="277"/>
              </a:xfrm>
              <a:custGeom>
                <a:avLst/>
                <a:gdLst>
                  <a:gd name="T0" fmla="*/ 0 w 859"/>
                  <a:gd name="T1" fmla="*/ 140 h 553"/>
                  <a:gd name="T2" fmla="*/ 7 w 859"/>
                  <a:gd name="T3" fmla="*/ 108 h 553"/>
                  <a:gd name="T4" fmla="*/ 14 w 859"/>
                  <a:gd name="T5" fmla="*/ 80 h 553"/>
                  <a:gd name="T6" fmla="*/ 26 w 859"/>
                  <a:gd name="T7" fmla="*/ 57 h 553"/>
                  <a:gd name="T8" fmla="*/ 43 w 859"/>
                  <a:gd name="T9" fmla="*/ 40 h 553"/>
                  <a:gd name="T10" fmla="*/ 64 w 859"/>
                  <a:gd name="T11" fmla="*/ 26 h 553"/>
                  <a:gd name="T12" fmla="*/ 75 w 859"/>
                  <a:gd name="T13" fmla="*/ 20 h 553"/>
                  <a:gd name="T14" fmla="*/ 87 w 859"/>
                  <a:gd name="T15" fmla="*/ 17 h 553"/>
                  <a:gd name="T16" fmla="*/ 111 w 859"/>
                  <a:gd name="T17" fmla="*/ 11 h 553"/>
                  <a:gd name="T18" fmla="*/ 169 w 859"/>
                  <a:gd name="T19" fmla="*/ 4 h 553"/>
                  <a:gd name="T20" fmla="*/ 204 w 859"/>
                  <a:gd name="T21" fmla="*/ 0 h 553"/>
                  <a:gd name="T22" fmla="*/ 199 w 859"/>
                  <a:gd name="T23" fmla="*/ 23 h 553"/>
                  <a:gd name="T24" fmla="*/ 206 w 859"/>
                  <a:gd name="T25" fmla="*/ 20 h 553"/>
                  <a:gd name="T26" fmla="*/ 227 w 859"/>
                  <a:gd name="T27" fmla="*/ 17 h 553"/>
                  <a:gd name="T28" fmla="*/ 258 w 859"/>
                  <a:gd name="T29" fmla="*/ 18 h 553"/>
                  <a:gd name="T30" fmla="*/ 294 w 859"/>
                  <a:gd name="T31" fmla="*/ 30 h 553"/>
                  <a:gd name="T32" fmla="*/ 311 w 859"/>
                  <a:gd name="T33" fmla="*/ 39 h 553"/>
                  <a:gd name="T34" fmla="*/ 338 w 859"/>
                  <a:gd name="T35" fmla="*/ 56 h 553"/>
                  <a:gd name="T36" fmla="*/ 348 w 859"/>
                  <a:gd name="T37" fmla="*/ 65 h 553"/>
                  <a:gd name="T38" fmla="*/ 369 w 859"/>
                  <a:gd name="T39" fmla="*/ 105 h 553"/>
                  <a:gd name="T40" fmla="*/ 366 w 859"/>
                  <a:gd name="T41" fmla="*/ 143 h 553"/>
                  <a:gd name="T42" fmla="*/ 356 w 859"/>
                  <a:gd name="T43" fmla="*/ 178 h 553"/>
                  <a:gd name="T44" fmla="*/ 358 w 859"/>
                  <a:gd name="T45" fmla="*/ 214 h 553"/>
                  <a:gd name="T46" fmla="*/ 366 w 859"/>
                  <a:gd name="T47" fmla="*/ 226 h 553"/>
                  <a:gd name="T48" fmla="*/ 373 w 859"/>
                  <a:gd name="T49" fmla="*/ 230 h 553"/>
                  <a:gd name="T50" fmla="*/ 380 w 859"/>
                  <a:gd name="T51" fmla="*/ 234 h 553"/>
                  <a:gd name="T52" fmla="*/ 415 w 859"/>
                  <a:gd name="T53" fmla="*/ 239 h 553"/>
                  <a:gd name="T54" fmla="*/ 430 w 859"/>
                  <a:gd name="T55" fmla="*/ 236 h 553"/>
                  <a:gd name="T56" fmla="*/ 429 w 859"/>
                  <a:gd name="T57" fmla="*/ 255 h 553"/>
                  <a:gd name="T58" fmla="*/ 406 w 859"/>
                  <a:gd name="T59" fmla="*/ 270 h 553"/>
                  <a:gd name="T60" fmla="*/ 363 w 859"/>
                  <a:gd name="T61" fmla="*/ 258 h 553"/>
                  <a:gd name="T62" fmla="*/ 356 w 859"/>
                  <a:gd name="T63" fmla="*/ 277 h 553"/>
                  <a:gd name="T64" fmla="*/ 344 w 859"/>
                  <a:gd name="T65" fmla="*/ 272 h 553"/>
                  <a:gd name="T66" fmla="*/ 317 w 859"/>
                  <a:gd name="T67" fmla="*/ 260 h 553"/>
                  <a:gd name="T68" fmla="*/ 301 w 859"/>
                  <a:gd name="T69" fmla="*/ 250 h 553"/>
                  <a:gd name="T70" fmla="*/ 287 w 859"/>
                  <a:gd name="T71" fmla="*/ 240 h 553"/>
                  <a:gd name="T72" fmla="*/ 272 w 859"/>
                  <a:gd name="T73" fmla="*/ 212 h 553"/>
                  <a:gd name="T74" fmla="*/ 271 w 859"/>
                  <a:gd name="T75" fmla="*/ 184 h 553"/>
                  <a:gd name="T76" fmla="*/ 278 w 859"/>
                  <a:gd name="T77" fmla="*/ 159 h 553"/>
                  <a:gd name="T78" fmla="*/ 288 w 859"/>
                  <a:gd name="T79" fmla="*/ 137 h 553"/>
                  <a:gd name="T80" fmla="*/ 248 w 859"/>
                  <a:gd name="T81" fmla="*/ 105 h 553"/>
                  <a:gd name="T82" fmla="*/ 186 w 859"/>
                  <a:gd name="T83" fmla="*/ 103 h 553"/>
                  <a:gd name="T84" fmla="*/ 238 w 859"/>
                  <a:gd name="T85" fmla="*/ 118 h 553"/>
                  <a:gd name="T86" fmla="*/ 234 w 859"/>
                  <a:gd name="T87" fmla="*/ 137 h 553"/>
                  <a:gd name="T88" fmla="*/ 224 w 859"/>
                  <a:gd name="T89" fmla="*/ 153 h 553"/>
                  <a:gd name="T90" fmla="*/ 213 w 859"/>
                  <a:gd name="T91" fmla="*/ 160 h 553"/>
                  <a:gd name="T92" fmla="*/ 200 w 859"/>
                  <a:gd name="T93" fmla="*/ 164 h 553"/>
                  <a:gd name="T94" fmla="*/ 173 w 859"/>
                  <a:gd name="T95" fmla="*/ 168 h 553"/>
                  <a:gd name="T96" fmla="*/ 153 w 859"/>
                  <a:gd name="T97" fmla="*/ 164 h 553"/>
                  <a:gd name="T98" fmla="*/ 136 w 859"/>
                  <a:gd name="T99" fmla="*/ 156 h 553"/>
                  <a:gd name="T100" fmla="*/ 169 w 859"/>
                  <a:gd name="T101" fmla="*/ 193 h 553"/>
                  <a:gd name="T102" fmla="*/ 157 w 859"/>
                  <a:gd name="T103" fmla="*/ 202 h 553"/>
                  <a:gd name="T104" fmla="*/ 97 w 859"/>
                  <a:gd name="T105" fmla="*/ 166 h 553"/>
                  <a:gd name="T106" fmla="*/ 84 w 859"/>
                  <a:gd name="T107" fmla="*/ 103 h 553"/>
                  <a:gd name="T108" fmla="*/ 50 w 859"/>
                  <a:gd name="T109" fmla="*/ 122 h 553"/>
                  <a:gd name="T110" fmla="*/ 36 w 859"/>
                  <a:gd name="T111" fmla="*/ 142 h 553"/>
                  <a:gd name="T112" fmla="*/ 25 w 859"/>
                  <a:gd name="T113" fmla="*/ 168 h 553"/>
                  <a:gd name="T114" fmla="*/ 17 w 859"/>
                  <a:gd name="T115" fmla="*/ 190 h 553"/>
                  <a:gd name="T116" fmla="*/ 14 w 859"/>
                  <a:gd name="T117" fmla="*/ 198 h 553"/>
                  <a:gd name="T118" fmla="*/ 0 w 859"/>
                  <a:gd name="T119" fmla="*/ 140 h 553"/>
                  <a:gd name="T120" fmla="*/ 0 w 859"/>
                  <a:gd name="T121" fmla="*/ 140 h 5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59" h="553">
                    <a:moveTo>
                      <a:pt x="0" y="280"/>
                    </a:moveTo>
                    <a:lnTo>
                      <a:pt x="13" y="215"/>
                    </a:lnTo>
                    <a:lnTo>
                      <a:pt x="28" y="160"/>
                    </a:lnTo>
                    <a:lnTo>
                      <a:pt x="51" y="114"/>
                    </a:lnTo>
                    <a:lnTo>
                      <a:pt x="85" y="80"/>
                    </a:lnTo>
                    <a:lnTo>
                      <a:pt x="127" y="52"/>
                    </a:lnTo>
                    <a:lnTo>
                      <a:pt x="150" y="40"/>
                    </a:lnTo>
                    <a:lnTo>
                      <a:pt x="173" y="33"/>
                    </a:lnTo>
                    <a:lnTo>
                      <a:pt x="222" y="21"/>
                    </a:lnTo>
                    <a:lnTo>
                      <a:pt x="338" y="8"/>
                    </a:lnTo>
                    <a:lnTo>
                      <a:pt x="407" y="0"/>
                    </a:lnTo>
                    <a:lnTo>
                      <a:pt x="397" y="46"/>
                    </a:lnTo>
                    <a:lnTo>
                      <a:pt x="412" y="40"/>
                    </a:lnTo>
                    <a:lnTo>
                      <a:pt x="454" y="33"/>
                    </a:lnTo>
                    <a:lnTo>
                      <a:pt x="515" y="35"/>
                    </a:lnTo>
                    <a:lnTo>
                      <a:pt x="587" y="59"/>
                    </a:lnTo>
                    <a:lnTo>
                      <a:pt x="621" y="78"/>
                    </a:lnTo>
                    <a:lnTo>
                      <a:pt x="675" y="112"/>
                    </a:lnTo>
                    <a:lnTo>
                      <a:pt x="696" y="130"/>
                    </a:lnTo>
                    <a:lnTo>
                      <a:pt x="737" y="209"/>
                    </a:lnTo>
                    <a:lnTo>
                      <a:pt x="732" y="285"/>
                    </a:lnTo>
                    <a:lnTo>
                      <a:pt x="711" y="356"/>
                    </a:lnTo>
                    <a:lnTo>
                      <a:pt x="715" y="428"/>
                    </a:lnTo>
                    <a:lnTo>
                      <a:pt x="732" y="451"/>
                    </a:lnTo>
                    <a:lnTo>
                      <a:pt x="745" y="460"/>
                    </a:lnTo>
                    <a:lnTo>
                      <a:pt x="760" y="468"/>
                    </a:lnTo>
                    <a:lnTo>
                      <a:pt x="829" y="477"/>
                    </a:lnTo>
                    <a:lnTo>
                      <a:pt x="859" y="472"/>
                    </a:lnTo>
                    <a:lnTo>
                      <a:pt x="857" y="510"/>
                    </a:lnTo>
                    <a:lnTo>
                      <a:pt x="812" y="540"/>
                    </a:lnTo>
                    <a:lnTo>
                      <a:pt x="726" y="515"/>
                    </a:lnTo>
                    <a:lnTo>
                      <a:pt x="711" y="553"/>
                    </a:lnTo>
                    <a:lnTo>
                      <a:pt x="688" y="544"/>
                    </a:lnTo>
                    <a:lnTo>
                      <a:pt x="633" y="519"/>
                    </a:lnTo>
                    <a:lnTo>
                      <a:pt x="602" y="500"/>
                    </a:lnTo>
                    <a:lnTo>
                      <a:pt x="574" y="479"/>
                    </a:lnTo>
                    <a:lnTo>
                      <a:pt x="544" y="424"/>
                    </a:lnTo>
                    <a:lnTo>
                      <a:pt x="542" y="367"/>
                    </a:lnTo>
                    <a:lnTo>
                      <a:pt x="555" y="318"/>
                    </a:lnTo>
                    <a:lnTo>
                      <a:pt x="576" y="274"/>
                    </a:lnTo>
                    <a:lnTo>
                      <a:pt x="496" y="209"/>
                    </a:lnTo>
                    <a:lnTo>
                      <a:pt x="372" y="206"/>
                    </a:lnTo>
                    <a:lnTo>
                      <a:pt x="475" y="236"/>
                    </a:lnTo>
                    <a:lnTo>
                      <a:pt x="468" y="274"/>
                    </a:lnTo>
                    <a:lnTo>
                      <a:pt x="447" y="306"/>
                    </a:lnTo>
                    <a:lnTo>
                      <a:pt x="426" y="320"/>
                    </a:lnTo>
                    <a:lnTo>
                      <a:pt x="399" y="327"/>
                    </a:lnTo>
                    <a:lnTo>
                      <a:pt x="346" y="335"/>
                    </a:lnTo>
                    <a:lnTo>
                      <a:pt x="306" y="327"/>
                    </a:lnTo>
                    <a:lnTo>
                      <a:pt x="272" y="312"/>
                    </a:lnTo>
                    <a:lnTo>
                      <a:pt x="338" y="386"/>
                    </a:lnTo>
                    <a:lnTo>
                      <a:pt x="314" y="403"/>
                    </a:lnTo>
                    <a:lnTo>
                      <a:pt x="194" y="331"/>
                    </a:lnTo>
                    <a:lnTo>
                      <a:pt x="167" y="206"/>
                    </a:lnTo>
                    <a:lnTo>
                      <a:pt x="99" y="244"/>
                    </a:lnTo>
                    <a:lnTo>
                      <a:pt x="72" y="284"/>
                    </a:lnTo>
                    <a:lnTo>
                      <a:pt x="49" y="335"/>
                    </a:lnTo>
                    <a:lnTo>
                      <a:pt x="34" y="379"/>
                    </a:lnTo>
                    <a:lnTo>
                      <a:pt x="28" y="396"/>
                    </a:lnTo>
                    <a:lnTo>
                      <a:pt x="0" y="280"/>
                    </a:lnTo>
                    <a:close/>
                  </a:path>
                </a:pathLst>
              </a:custGeom>
              <a:solidFill>
                <a:srgbClr val="FFC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90" name="Freeform 130">
                <a:extLst>
                  <a:ext uri="{FF2B5EF4-FFF2-40B4-BE49-F238E27FC236}">
                    <a16:creationId xmlns:a16="http://schemas.microsoft.com/office/drawing/2014/main" id="{55AF18A7-5F98-4B1E-83CF-8E2ACEF14A7B}"/>
                  </a:ext>
                </a:extLst>
              </p:cNvPr>
              <p:cNvSpPr>
                <a:spLocks/>
              </p:cNvSpPr>
              <p:nvPr/>
            </p:nvSpPr>
            <p:spPr bwMode="auto">
              <a:xfrm>
                <a:off x="3772" y="2431"/>
                <a:ext cx="114" cy="231"/>
              </a:xfrm>
              <a:custGeom>
                <a:avLst/>
                <a:gdLst>
                  <a:gd name="T0" fmla="*/ 9 w 226"/>
                  <a:gd name="T1" fmla="*/ 0 h 462"/>
                  <a:gd name="T2" fmla="*/ 32 w 226"/>
                  <a:gd name="T3" fmla="*/ 15 h 462"/>
                  <a:gd name="T4" fmla="*/ 46 w 226"/>
                  <a:gd name="T5" fmla="*/ 97 h 462"/>
                  <a:gd name="T6" fmla="*/ 56 w 226"/>
                  <a:gd name="T7" fmla="*/ 116 h 462"/>
                  <a:gd name="T8" fmla="*/ 68 w 226"/>
                  <a:gd name="T9" fmla="*/ 132 h 462"/>
                  <a:gd name="T10" fmla="*/ 79 w 226"/>
                  <a:gd name="T11" fmla="*/ 146 h 462"/>
                  <a:gd name="T12" fmla="*/ 90 w 226"/>
                  <a:gd name="T13" fmla="*/ 157 h 462"/>
                  <a:gd name="T14" fmla="*/ 114 w 226"/>
                  <a:gd name="T15" fmla="*/ 175 h 462"/>
                  <a:gd name="T16" fmla="*/ 78 w 226"/>
                  <a:gd name="T17" fmla="*/ 198 h 462"/>
                  <a:gd name="T18" fmla="*/ 71 w 226"/>
                  <a:gd name="T19" fmla="*/ 231 h 462"/>
                  <a:gd name="T20" fmla="*/ 59 w 226"/>
                  <a:gd name="T21" fmla="*/ 181 h 462"/>
                  <a:gd name="T22" fmla="*/ 9 w 226"/>
                  <a:gd name="T23" fmla="*/ 114 h 462"/>
                  <a:gd name="T24" fmla="*/ 0 w 226"/>
                  <a:gd name="T25" fmla="*/ 43 h 462"/>
                  <a:gd name="T26" fmla="*/ 9 w 226"/>
                  <a:gd name="T27" fmla="*/ 0 h 462"/>
                  <a:gd name="T28" fmla="*/ 9 w 226"/>
                  <a:gd name="T29" fmla="*/ 0 h 4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6" h="462">
                    <a:moveTo>
                      <a:pt x="17" y="0"/>
                    </a:moveTo>
                    <a:lnTo>
                      <a:pt x="63" y="30"/>
                    </a:lnTo>
                    <a:lnTo>
                      <a:pt x="91" y="194"/>
                    </a:lnTo>
                    <a:lnTo>
                      <a:pt x="112" y="232"/>
                    </a:lnTo>
                    <a:lnTo>
                      <a:pt x="135" y="264"/>
                    </a:lnTo>
                    <a:lnTo>
                      <a:pt x="156" y="291"/>
                    </a:lnTo>
                    <a:lnTo>
                      <a:pt x="179" y="313"/>
                    </a:lnTo>
                    <a:lnTo>
                      <a:pt x="226" y="349"/>
                    </a:lnTo>
                    <a:lnTo>
                      <a:pt x="154" y="395"/>
                    </a:lnTo>
                    <a:lnTo>
                      <a:pt x="141" y="462"/>
                    </a:lnTo>
                    <a:lnTo>
                      <a:pt x="116" y="361"/>
                    </a:lnTo>
                    <a:lnTo>
                      <a:pt x="17" y="228"/>
                    </a:lnTo>
                    <a:lnTo>
                      <a:pt x="0" y="85"/>
                    </a:lnTo>
                    <a:lnTo>
                      <a:pt x="17" y="0"/>
                    </a:lnTo>
                    <a:close/>
                  </a:path>
                </a:pathLst>
              </a:custGeom>
              <a:solidFill>
                <a:srgbClr val="EB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91" name="Freeform 131">
                <a:extLst>
                  <a:ext uri="{FF2B5EF4-FFF2-40B4-BE49-F238E27FC236}">
                    <a16:creationId xmlns:a16="http://schemas.microsoft.com/office/drawing/2014/main" id="{B95EA25A-AB2D-4989-BBF4-CBF7D00362E2}"/>
                  </a:ext>
                </a:extLst>
              </p:cNvPr>
              <p:cNvSpPr>
                <a:spLocks/>
              </p:cNvSpPr>
              <p:nvPr/>
            </p:nvSpPr>
            <p:spPr bwMode="auto">
              <a:xfrm>
                <a:off x="3851" y="2358"/>
                <a:ext cx="395" cy="439"/>
              </a:xfrm>
              <a:custGeom>
                <a:avLst/>
                <a:gdLst>
                  <a:gd name="T0" fmla="*/ 62 w 789"/>
                  <a:gd name="T1" fmla="*/ 264 h 879"/>
                  <a:gd name="T2" fmla="*/ 106 w 789"/>
                  <a:gd name="T3" fmla="*/ 260 h 879"/>
                  <a:gd name="T4" fmla="*/ 170 w 789"/>
                  <a:gd name="T5" fmla="*/ 246 h 879"/>
                  <a:gd name="T6" fmla="*/ 190 w 789"/>
                  <a:gd name="T7" fmla="*/ 234 h 879"/>
                  <a:gd name="T8" fmla="*/ 205 w 789"/>
                  <a:gd name="T9" fmla="*/ 222 h 879"/>
                  <a:gd name="T10" fmla="*/ 217 w 789"/>
                  <a:gd name="T11" fmla="*/ 214 h 879"/>
                  <a:gd name="T12" fmla="*/ 221 w 789"/>
                  <a:gd name="T13" fmla="*/ 210 h 879"/>
                  <a:gd name="T14" fmla="*/ 231 w 789"/>
                  <a:gd name="T15" fmla="*/ 86 h 879"/>
                  <a:gd name="T16" fmla="*/ 292 w 789"/>
                  <a:gd name="T17" fmla="*/ 0 h 879"/>
                  <a:gd name="T18" fmla="*/ 330 w 789"/>
                  <a:gd name="T19" fmla="*/ 0 h 879"/>
                  <a:gd name="T20" fmla="*/ 321 w 789"/>
                  <a:gd name="T21" fmla="*/ 8 h 879"/>
                  <a:gd name="T22" fmla="*/ 311 w 789"/>
                  <a:gd name="T23" fmla="*/ 17 h 879"/>
                  <a:gd name="T24" fmla="*/ 301 w 789"/>
                  <a:gd name="T25" fmla="*/ 30 h 879"/>
                  <a:gd name="T26" fmla="*/ 277 w 789"/>
                  <a:gd name="T27" fmla="*/ 63 h 879"/>
                  <a:gd name="T28" fmla="*/ 261 w 789"/>
                  <a:gd name="T29" fmla="*/ 103 h 879"/>
                  <a:gd name="T30" fmla="*/ 253 w 789"/>
                  <a:gd name="T31" fmla="*/ 180 h 879"/>
                  <a:gd name="T32" fmla="*/ 257 w 789"/>
                  <a:gd name="T33" fmla="*/ 214 h 879"/>
                  <a:gd name="T34" fmla="*/ 260 w 789"/>
                  <a:gd name="T35" fmla="*/ 224 h 879"/>
                  <a:gd name="T36" fmla="*/ 268 w 789"/>
                  <a:gd name="T37" fmla="*/ 249 h 879"/>
                  <a:gd name="T38" fmla="*/ 283 w 789"/>
                  <a:gd name="T39" fmla="*/ 279 h 879"/>
                  <a:gd name="T40" fmla="*/ 292 w 789"/>
                  <a:gd name="T41" fmla="*/ 293 h 879"/>
                  <a:gd name="T42" fmla="*/ 302 w 789"/>
                  <a:gd name="T43" fmla="*/ 304 h 879"/>
                  <a:gd name="T44" fmla="*/ 315 w 789"/>
                  <a:gd name="T45" fmla="*/ 314 h 879"/>
                  <a:gd name="T46" fmla="*/ 329 w 789"/>
                  <a:gd name="T47" fmla="*/ 319 h 879"/>
                  <a:gd name="T48" fmla="*/ 359 w 789"/>
                  <a:gd name="T49" fmla="*/ 327 h 879"/>
                  <a:gd name="T50" fmla="*/ 395 w 789"/>
                  <a:gd name="T51" fmla="*/ 330 h 879"/>
                  <a:gd name="T52" fmla="*/ 391 w 789"/>
                  <a:gd name="T53" fmla="*/ 351 h 879"/>
                  <a:gd name="T54" fmla="*/ 189 w 789"/>
                  <a:gd name="T55" fmla="*/ 432 h 879"/>
                  <a:gd name="T56" fmla="*/ 45 w 789"/>
                  <a:gd name="T57" fmla="*/ 439 h 879"/>
                  <a:gd name="T58" fmla="*/ 13 w 789"/>
                  <a:gd name="T59" fmla="*/ 405 h 879"/>
                  <a:gd name="T60" fmla="*/ 0 w 789"/>
                  <a:gd name="T61" fmla="*/ 330 h 879"/>
                  <a:gd name="T62" fmla="*/ 9 w 789"/>
                  <a:gd name="T63" fmla="*/ 313 h 879"/>
                  <a:gd name="T64" fmla="*/ 45 w 789"/>
                  <a:gd name="T65" fmla="*/ 319 h 879"/>
                  <a:gd name="T66" fmla="*/ 64 w 789"/>
                  <a:gd name="T67" fmla="*/ 302 h 879"/>
                  <a:gd name="T68" fmla="*/ 62 w 789"/>
                  <a:gd name="T69" fmla="*/ 264 h 879"/>
                  <a:gd name="T70" fmla="*/ 62 w 789"/>
                  <a:gd name="T71" fmla="*/ 264 h 8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89" h="879">
                    <a:moveTo>
                      <a:pt x="123" y="529"/>
                    </a:moveTo>
                    <a:lnTo>
                      <a:pt x="211" y="521"/>
                    </a:lnTo>
                    <a:lnTo>
                      <a:pt x="340" y="493"/>
                    </a:lnTo>
                    <a:lnTo>
                      <a:pt x="380" y="468"/>
                    </a:lnTo>
                    <a:lnTo>
                      <a:pt x="410" y="445"/>
                    </a:lnTo>
                    <a:lnTo>
                      <a:pt x="433" y="428"/>
                    </a:lnTo>
                    <a:lnTo>
                      <a:pt x="441" y="420"/>
                    </a:lnTo>
                    <a:lnTo>
                      <a:pt x="462" y="173"/>
                    </a:lnTo>
                    <a:lnTo>
                      <a:pt x="583" y="0"/>
                    </a:lnTo>
                    <a:lnTo>
                      <a:pt x="659" y="0"/>
                    </a:lnTo>
                    <a:lnTo>
                      <a:pt x="642" y="17"/>
                    </a:lnTo>
                    <a:lnTo>
                      <a:pt x="621" y="35"/>
                    </a:lnTo>
                    <a:lnTo>
                      <a:pt x="602" y="61"/>
                    </a:lnTo>
                    <a:lnTo>
                      <a:pt x="553" y="126"/>
                    </a:lnTo>
                    <a:lnTo>
                      <a:pt x="521" y="206"/>
                    </a:lnTo>
                    <a:lnTo>
                      <a:pt x="505" y="360"/>
                    </a:lnTo>
                    <a:lnTo>
                      <a:pt x="513" y="428"/>
                    </a:lnTo>
                    <a:lnTo>
                      <a:pt x="519" y="449"/>
                    </a:lnTo>
                    <a:lnTo>
                      <a:pt x="536" y="498"/>
                    </a:lnTo>
                    <a:lnTo>
                      <a:pt x="566" y="559"/>
                    </a:lnTo>
                    <a:lnTo>
                      <a:pt x="583" y="586"/>
                    </a:lnTo>
                    <a:lnTo>
                      <a:pt x="604" y="609"/>
                    </a:lnTo>
                    <a:lnTo>
                      <a:pt x="629" y="628"/>
                    </a:lnTo>
                    <a:lnTo>
                      <a:pt x="657" y="639"/>
                    </a:lnTo>
                    <a:lnTo>
                      <a:pt x="718" y="654"/>
                    </a:lnTo>
                    <a:lnTo>
                      <a:pt x="789" y="660"/>
                    </a:lnTo>
                    <a:lnTo>
                      <a:pt x="781" y="702"/>
                    </a:lnTo>
                    <a:lnTo>
                      <a:pt x="378" y="865"/>
                    </a:lnTo>
                    <a:lnTo>
                      <a:pt x="89" y="879"/>
                    </a:lnTo>
                    <a:lnTo>
                      <a:pt x="26" y="810"/>
                    </a:lnTo>
                    <a:lnTo>
                      <a:pt x="0" y="660"/>
                    </a:lnTo>
                    <a:lnTo>
                      <a:pt x="17" y="626"/>
                    </a:lnTo>
                    <a:lnTo>
                      <a:pt x="89" y="639"/>
                    </a:lnTo>
                    <a:lnTo>
                      <a:pt x="127" y="605"/>
                    </a:lnTo>
                    <a:lnTo>
                      <a:pt x="123" y="529"/>
                    </a:lnTo>
                    <a:close/>
                  </a:path>
                </a:pathLst>
              </a:custGeom>
              <a:solidFill>
                <a:srgbClr val="EB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92" name="Freeform 132">
                <a:extLst>
                  <a:ext uri="{FF2B5EF4-FFF2-40B4-BE49-F238E27FC236}">
                    <a16:creationId xmlns:a16="http://schemas.microsoft.com/office/drawing/2014/main" id="{0B0B5693-044D-4227-99D2-B2F53FCC96CB}"/>
                  </a:ext>
                </a:extLst>
              </p:cNvPr>
              <p:cNvSpPr>
                <a:spLocks/>
              </p:cNvSpPr>
              <p:nvPr/>
            </p:nvSpPr>
            <p:spPr bwMode="auto">
              <a:xfrm>
                <a:off x="3888" y="2180"/>
                <a:ext cx="31" cy="28"/>
              </a:xfrm>
              <a:custGeom>
                <a:avLst/>
                <a:gdLst>
                  <a:gd name="T0" fmla="*/ 24 w 61"/>
                  <a:gd name="T1" fmla="*/ 0 h 57"/>
                  <a:gd name="T2" fmla="*/ 31 w 61"/>
                  <a:gd name="T3" fmla="*/ 22 h 57"/>
                  <a:gd name="T4" fmla="*/ 9 w 61"/>
                  <a:gd name="T5" fmla="*/ 28 h 57"/>
                  <a:gd name="T6" fmla="*/ 0 w 61"/>
                  <a:gd name="T7" fmla="*/ 4 h 57"/>
                  <a:gd name="T8" fmla="*/ 24 w 61"/>
                  <a:gd name="T9" fmla="*/ 0 h 57"/>
                  <a:gd name="T10" fmla="*/ 24 w 61"/>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57">
                    <a:moveTo>
                      <a:pt x="47" y="0"/>
                    </a:moveTo>
                    <a:lnTo>
                      <a:pt x="61" y="44"/>
                    </a:lnTo>
                    <a:lnTo>
                      <a:pt x="17" y="57"/>
                    </a:lnTo>
                    <a:lnTo>
                      <a:pt x="0" y="9"/>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93" name="Freeform 133">
                <a:extLst>
                  <a:ext uri="{FF2B5EF4-FFF2-40B4-BE49-F238E27FC236}">
                    <a16:creationId xmlns:a16="http://schemas.microsoft.com/office/drawing/2014/main" id="{02C5CE47-0DBB-429E-A534-CFC10C5C1446}"/>
                  </a:ext>
                </a:extLst>
              </p:cNvPr>
              <p:cNvSpPr>
                <a:spLocks/>
              </p:cNvSpPr>
              <p:nvPr/>
            </p:nvSpPr>
            <p:spPr bwMode="auto">
              <a:xfrm>
                <a:off x="3869" y="2125"/>
                <a:ext cx="39" cy="31"/>
              </a:xfrm>
              <a:custGeom>
                <a:avLst/>
                <a:gdLst>
                  <a:gd name="T0" fmla="*/ 39 w 78"/>
                  <a:gd name="T1" fmla="*/ 16 h 62"/>
                  <a:gd name="T2" fmla="*/ 2 w 78"/>
                  <a:gd name="T3" fmla="*/ 0 h 62"/>
                  <a:gd name="T4" fmla="*/ 0 w 78"/>
                  <a:gd name="T5" fmla="*/ 19 h 62"/>
                  <a:gd name="T6" fmla="*/ 36 w 78"/>
                  <a:gd name="T7" fmla="*/ 31 h 62"/>
                  <a:gd name="T8" fmla="*/ 39 w 78"/>
                  <a:gd name="T9" fmla="*/ 16 h 62"/>
                  <a:gd name="T10" fmla="*/ 39 w 78"/>
                  <a:gd name="T11" fmla="*/ 16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 h="62">
                    <a:moveTo>
                      <a:pt x="78" y="32"/>
                    </a:moveTo>
                    <a:lnTo>
                      <a:pt x="4" y="0"/>
                    </a:lnTo>
                    <a:lnTo>
                      <a:pt x="0" y="38"/>
                    </a:lnTo>
                    <a:lnTo>
                      <a:pt x="72" y="6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94" name="Freeform 134">
                <a:extLst>
                  <a:ext uri="{FF2B5EF4-FFF2-40B4-BE49-F238E27FC236}">
                    <a16:creationId xmlns:a16="http://schemas.microsoft.com/office/drawing/2014/main" id="{7ECA4363-11BA-4CC2-99CA-91826D3A9A48}"/>
                  </a:ext>
                </a:extLst>
              </p:cNvPr>
              <p:cNvSpPr>
                <a:spLocks/>
              </p:cNvSpPr>
              <p:nvPr/>
            </p:nvSpPr>
            <p:spPr bwMode="auto">
              <a:xfrm>
                <a:off x="3750" y="2184"/>
                <a:ext cx="23" cy="24"/>
              </a:xfrm>
              <a:custGeom>
                <a:avLst/>
                <a:gdLst>
                  <a:gd name="T0" fmla="*/ 19 w 48"/>
                  <a:gd name="T1" fmla="*/ 0 h 50"/>
                  <a:gd name="T2" fmla="*/ 23 w 48"/>
                  <a:gd name="T3" fmla="*/ 19 h 50"/>
                  <a:gd name="T4" fmla="*/ 12 w 48"/>
                  <a:gd name="T5" fmla="*/ 24 h 50"/>
                  <a:gd name="T6" fmla="*/ 0 w 48"/>
                  <a:gd name="T7" fmla="*/ 0 h 50"/>
                  <a:gd name="T8" fmla="*/ 19 w 48"/>
                  <a:gd name="T9" fmla="*/ 0 h 50"/>
                  <a:gd name="T10" fmla="*/ 19 w 48"/>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50">
                    <a:moveTo>
                      <a:pt x="40" y="0"/>
                    </a:moveTo>
                    <a:lnTo>
                      <a:pt x="48" y="40"/>
                    </a:lnTo>
                    <a:lnTo>
                      <a:pt x="25" y="50"/>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95" name="Freeform 135">
                <a:extLst>
                  <a:ext uri="{FF2B5EF4-FFF2-40B4-BE49-F238E27FC236}">
                    <a16:creationId xmlns:a16="http://schemas.microsoft.com/office/drawing/2014/main" id="{84AC083F-9477-49F8-B8C9-782BA34DCD5E}"/>
                  </a:ext>
                </a:extLst>
              </p:cNvPr>
              <p:cNvSpPr>
                <a:spLocks/>
              </p:cNvSpPr>
              <p:nvPr/>
            </p:nvSpPr>
            <p:spPr bwMode="auto">
              <a:xfrm>
                <a:off x="3744" y="2138"/>
                <a:ext cx="24" cy="23"/>
              </a:xfrm>
              <a:custGeom>
                <a:avLst/>
                <a:gdLst>
                  <a:gd name="T0" fmla="*/ 18 w 47"/>
                  <a:gd name="T1" fmla="*/ 0 h 46"/>
                  <a:gd name="T2" fmla="*/ 0 w 47"/>
                  <a:gd name="T3" fmla="*/ 17 h 46"/>
                  <a:gd name="T4" fmla="*/ 4 w 47"/>
                  <a:gd name="T5" fmla="*/ 23 h 46"/>
                  <a:gd name="T6" fmla="*/ 24 w 47"/>
                  <a:gd name="T7" fmla="*/ 14 h 46"/>
                  <a:gd name="T8" fmla="*/ 18 w 47"/>
                  <a:gd name="T9" fmla="*/ 0 h 46"/>
                  <a:gd name="T10" fmla="*/ 18 w 47"/>
                  <a:gd name="T11" fmla="*/ 0 h 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46">
                    <a:moveTo>
                      <a:pt x="36" y="0"/>
                    </a:moveTo>
                    <a:lnTo>
                      <a:pt x="0" y="33"/>
                    </a:lnTo>
                    <a:lnTo>
                      <a:pt x="8" y="46"/>
                    </a:lnTo>
                    <a:lnTo>
                      <a:pt x="47" y="27"/>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96" name="Freeform 136">
                <a:extLst>
                  <a:ext uri="{FF2B5EF4-FFF2-40B4-BE49-F238E27FC236}">
                    <a16:creationId xmlns:a16="http://schemas.microsoft.com/office/drawing/2014/main" id="{184DA694-803C-42B4-BE43-BBBC735FD3A3}"/>
                  </a:ext>
                </a:extLst>
              </p:cNvPr>
              <p:cNvSpPr>
                <a:spLocks/>
              </p:cNvSpPr>
              <p:nvPr/>
            </p:nvSpPr>
            <p:spPr bwMode="auto">
              <a:xfrm>
                <a:off x="3778" y="1953"/>
                <a:ext cx="139" cy="161"/>
              </a:xfrm>
              <a:custGeom>
                <a:avLst/>
                <a:gdLst>
                  <a:gd name="T0" fmla="*/ 66 w 278"/>
                  <a:gd name="T1" fmla="*/ 0 h 323"/>
                  <a:gd name="T2" fmla="*/ 59 w 278"/>
                  <a:gd name="T3" fmla="*/ 5 h 323"/>
                  <a:gd name="T4" fmla="*/ 48 w 278"/>
                  <a:gd name="T5" fmla="*/ 20 h 323"/>
                  <a:gd name="T6" fmla="*/ 40 w 278"/>
                  <a:gd name="T7" fmla="*/ 45 h 323"/>
                  <a:gd name="T8" fmla="*/ 42 w 278"/>
                  <a:gd name="T9" fmla="*/ 60 h 323"/>
                  <a:gd name="T10" fmla="*/ 50 w 278"/>
                  <a:gd name="T11" fmla="*/ 77 h 323"/>
                  <a:gd name="T12" fmla="*/ 61 w 278"/>
                  <a:gd name="T13" fmla="*/ 91 h 323"/>
                  <a:gd name="T14" fmla="*/ 74 w 278"/>
                  <a:gd name="T15" fmla="*/ 97 h 323"/>
                  <a:gd name="T16" fmla="*/ 99 w 278"/>
                  <a:gd name="T17" fmla="*/ 93 h 323"/>
                  <a:gd name="T18" fmla="*/ 121 w 278"/>
                  <a:gd name="T19" fmla="*/ 79 h 323"/>
                  <a:gd name="T20" fmla="*/ 130 w 278"/>
                  <a:gd name="T21" fmla="*/ 72 h 323"/>
                  <a:gd name="T22" fmla="*/ 139 w 278"/>
                  <a:gd name="T23" fmla="*/ 88 h 323"/>
                  <a:gd name="T24" fmla="*/ 126 w 278"/>
                  <a:gd name="T25" fmla="*/ 100 h 323"/>
                  <a:gd name="T26" fmla="*/ 109 w 278"/>
                  <a:gd name="T27" fmla="*/ 109 h 323"/>
                  <a:gd name="T28" fmla="*/ 85 w 278"/>
                  <a:gd name="T29" fmla="*/ 113 h 323"/>
                  <a:gd name="T30" fmla="*/ 61 w 278"/>
                  <a:gd name="T31" fmla="*/ 107 h 323"/>
                  <a:gd name="T32" fmla="*/ 43 w 278"/>
                  <a:gd name="T33" fmla="*/ 96 h 323"/>
                  <a:gd name="T34" fmla="*/ 33 w 278"/>
                  <a:gd name="T35" fmla="*/ 86 h 323"/>
                  <a:gd name="T36" fmla="*/ 29 w 278"/>
                  <a:gd name="T37" fmla="*/ 81 h 323"/>
                  <a:gd name="T38" fmla="*/ 29 w 278"/>
                  <a:gd name="T39" fmla="*/ 101 h 323"/>
                  <a:gd name="T40" fmla="*/ 40 w 278"/>
                  <a:gd name="T41" fmla="*/ 125 h 323"/>
                  <a:gd name="T42" fmla="*/ 48 w 278"/>
                  <a:gd name="T43" fmla="*/ 131 h 323"/>
                  <a:gd name="T44" fmla="*/ 65 w 278"/>
                  <a:gd name="T45" fmla="*/ 139 h 323"/>
                  <a:gd name="T46" fmla="*/ 80 w 278"/>
                  <a:gd name="T47" fmla="*/ 143 h 323"/>
                  <a:gd name="T48" fmla="*/ 95 w 278"/>
                  <a:gd name="T49" fmla="*/ 144 h 323"/>
                  <a:gd name="T50" fmla="*/ 86 w 278"/>
                  <a:gd name="T51" fmla="*/ 161 h 323"/>
                  <a:gd name="T52" fmla="*/ 17 w 278"/>
                  <a:gd name="T53" fmla="*/ 127 h 323"/>
                  <a:gd name="T54" fmla="*/ 4 w 278"/>
                  <a:gd name="T55" fmla="*/ 102 h 323"/>
                  <a:gd name="T56" fmla="*/ 0 w 278"/>
                  <a:gd name="T57" fmla="*/ 78 h 323"/>
                  <a:gd name="T58" fmla="*/ 3 w 278"/>
                  <a:gd name="T59" fmla="*/ 57 h 323"/>
                  <a:gd name="T60" fmla="*/ 10 w 278"/>
                  <a:gd name="T61" fmla="*/ 39 h 323"/>
                  <a:gd name="T62" fmla="*/ 19 w 278"/>
                  <a:gd name="T63" fmla="*/ 25 h 323"/>
                  <a:gd name="T64" fmla="*/ 32 w 278"/>
                  <a:gd name="T65" fmla="*/ 12 h 323"/>
                  <a:gd name="T66" fmla="*/ 42 w 278"/>
                  <a:gd name="T67" fmla="*/ 3 h 323"/>
                  <a:gd name="T68" fmla="*/ 46 w 278"/>
                  <a:gd name="T69" fmla="*/ 0 h 323"/>
                  <a:gd name="T70" fmla="*/ 66 w 278"/>
                  <a:gd name="T71" fmla="*/ 0 h 323"/>
                  <a:gd name="T72" fmla="*/ 66 w 278"/>
                  <a:gd name="T73" fmla="*/ 0 h 3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78" h="323">
                    <a:moveTo>
                      <a:pt x="132" y="0"/>
                    </a:moveTo>
                    <a:lnTo>
                      <a:pt x="118" y="11"/>
                    </a:lnTo>
                    <a:lnTo>
                      <a:pt x="95" y="41"/>
                    </a:lnTo>
                    <a:lnTo>
                      <a:pt x="80" y="91"/>
                    </a:lnTo>
                    <a:lnTo>
                      <a:pt x="84" y="121"/>
                    </a:lnTo>
                    <a:lnTo>
                      <a:pt x="99" y="155"/>
                    </a:lnTo>
                    <a:lnTo>
                      <a:pt x="122" y="182"/>
                    </a:lnTo>
                    <a:lnTo>
                      <a:pt x="147" y="195"/>
                    </a:lnTo>
                    <a:lnTo>
                      <a:pt x="198" y="186"/>
                    </a:lnTo>
                    <a:lnTo>
                      <a:pt x="242" y="159"/>
                    </a:lnTo>
                    <a:lnTo>
                      <a:pt x="259" y="144"/>
                    </a:lnTo>
                    <a:lnTo>
                      <a:pt x="278" y="176"/>
                    </a:lnTo>
                    <a:lnTo>
                      <a:pt x="251" y="201"/>
                    </a:lnTo>
                    <a:lnTo>
                      <a:pt x="217" y="218"/>
                    </a:lnTo>
                    <a:lnTo>
                      <a:pt x="170" y="226"/>
                    </a:lnTo>
                    <a:lnTo>
                      <a:pt x="122" y="214"/>
                    </a:lnTo>
                    <a:lnTo>
                      <a:pt x="86" y="193"/>
                    </a:lnTo>
                    <a:lnTo>
                      <a:pt x="65" y="173"/>
                    </a:lnTo>
                    <a:lnTo>
                      <a:pt x="57" y="163"/>
                    </a:lnTo>
                    <a:lnTo>
                      <a:pt x="57" y="203"/>
                    </a:lnTo>
                    <a:lnTo>
                      <a:pt x="80" y="250"/>
                    </a:lnTo>
                    <a:lnTo>
                      <a:pt x="95" y="262"/>
                    </a:lnTo>
                    <a:lnTo>
                      <a:pt x="130" y="279"/>
                    </a:lnTo>
                    <a:lnTo>
                      <a:pt x="160" y="287"/>
                    </a:lnTo>
                    <a:lnTo>
                      <a:pt x="190" y="288"/>
                    </a:lnTo>
                    <a:lnTo>
                      <a:pt x="171" y="323"/>
                    </a:lnTo>
                    <a:lnTo>
                      <a:pt x="33" y="254"/>
                    </a:lnTo>
                    <a:lnTo>
                      <a:pt x="8" y="205"/>
                    </a:lnTo>
                    <a:lnTo>
                      <a:pt x="0" y="157"/>
                    </a:lnTo>
                    <a:lnTo>
                      <a:pt x="6" y="114"/>
                    </a:lnTo>
                    <a:lnTo>
                      <a:pt x="19" y="79"/>
                    </a:lnTo>
                    <a:lnTo>
                      <a:pt x="38" y="51"/>
                    </a:lnTo>
                    <a:lnTo>
                      <a:pt x="63" y="24"/>
                    </a:lnTo>
                    <a:lnTo>
                      <a:pt x="84" y="7"/>
                    </a:lnTo>
                    <a:lnTo>
                      <a:pt x="92" y="0"/>
                    </a:lnTo>
                    <a:lnTo>
                      <a:pt x="1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97" name="Freeform 137">
                <a:extLst>
                  <a:ext uri="{FF2B5EF4-FFF2-40B4-BE49-F238E27FC236}">
                    <a16:creationId xmlns:a16="http://schemas.microsoft.com/office/drawing/2014/main" id="{A75D47FF-15E8-4D47-8554-0D26B5419976}"/>
                  </a:ext>
                </a:extLst>
              </p:cNvPr>
              <p:cNvSpPr>
                <a:spLocks/>
              </p:cNvSpPr>
              <p:nvPr/>
            </p:nvSpPr>
            <p:spPr bwMode="auto">
              <a:xfrm>
                <a:off x="3696" y="2006"/>
                <a:ext cx="340" cy="370"/>
              </a:xfrm>
              <a:custGeom>
                <a:avLst/>
                <a:gdLst>
                  <a:gd name="T0" fmla="*/ 37 w 679"/>
                  <a:gd name="T1" fmla="*/ 0 h 739"/>
                  <a:gd name="T2" fmla="*/ 28 w 679"/>
                  <a:gd name="T3" fmla="*/ 34 h 739"/>
                  <a:gd name="T4" fmla="*/ 26 w 679"/>
                  <a:gd name="T5" fmla="*/ 98 h 739"/>
                  <a:gd name="T6" fmla="*/ 50 w 679"/>
                  <a:gd name="T7" fmla="*/ 187 h 739"/>
                  <a:gd name="T8" fmla="*/ 51 w 679"/>
                  <a:gd name="T9" fmla="*/ 222 h 739"/>
                  <a:gd name="T10" fmla="*/ 56 w 679"/>
                  <a:gd name="T11" fmla="*/ 241 h 739"/>
                  <a:gd name="T12" fmla="*/ 64 w 679"/>
                  <a:gd name="T13" fmla="*/ 260 h 739"/>
                  <a:gd name="T14" fmla="*/ 72 w 679"/>
                  <a:gd name="T15" fmla="*/ 278 h 739"/>
                  <a:gd name="T16" fmla="*/ 82 w 679"/>
                  <a:gd name="T17" fmla="*/ 293 h 739"/>
                  <a:gd name="T18" fmla="*/ 91 w 679"/>
                  <a:gd name="T19" fmla="*/ 305 h 739"/>
                  <a:gd name="T20" fmla="*/ 108 w 679"/>
                  <a:gd name="T21" fmla="*/ 320 h 739"/>
                  <a:gd name="T22" fmla="*/ 128 w 679"/>
                  <a:gd name="T23" fmla="*/ 333 h 739"/>
                  <a:gd name="T24" fmla="*/ 136 w 679"/>
                  <a:gd name="T25" fmla="*/ 338 h 739"/>
                  <a:gd name="T26" fmla="*/ 152 w 679"/>
                  <a:gd name="T27" fmla="*/ 347 h 739"/>
                  <a:gd name="T28" fmla="*/ 159 w 679"/>
                  <a:gd name="T29" fmla="*/ 351 h 739"/>
                  <a:gd name="T30" fmla="*/ 178 w 679"/>
                  <a:gd name="T31" fmla="*/ 354 h 739"/>
                  <a:gd name="T32" fmla="*/ 206 w 679"/>
                  <a:gd name="T33" fmla="*/ 341 h 739"/>
                  <a:gd name="T34" fmla="*/ 246 w 679"/>
                  <a:gd name="T35" fmla="*/ 323 h 739"/>
                  <a:gd name="T36" fmla="*/ 284 w 679"/>
                  <a:gd name="T37" fmla="*/ 297 h 739"/>
                  <a:gd name="T38" fmla="*/ 302 w 679"/>
                  <a:gd name="T39" fmla="*/ 281 h 739"/>
                  <a:gd name="T40" fmla="*/ 316 w 679"/>
                  <a:gd name="T41" fmla="*/ 259 h 739"/>
                  <a:gd name="T42" fmla="*/ 318 w 679"/>
                  <a:gd name="T43" fmla="*/ 238 h 739"/>
                  <a:gd name="T44" fmla="*/ 319 w 679"/>
                  <a:gd name="T45" fmla="*/ 218 h 739"/>
                  <a:gd name="T46" fmla="*/ 340 w 679"/>
                  <a:gd name="T47" fmla="*/ 223 h 739"/>
                  <a:gd name="T48" fmla="*/ 334 w 679"/>
                  <a:gd name="T49" fmla="*/ 257 h 739"/>
                  <a:gd name="T50" fmla="*/ 327 w 679"/>
                  <a:gd name="T51" fmla="*/ 274 h 739"/>
                  <a:gd name="T52" fmla="*/ 318 w 679"/>
                  <a:gd name="T53" fmla="*/ 290 h 739"/>
                  <a:gd name="T54" fmla="*/ 303 w 679"/>
                  <a:gd name="T55" fmla="*/ 308 h 739"/>
                  <a:gd name="T56" fmla="*/ 284 w 679"/>
                  <a:gd name="T57" fmla="*/ 324 h 739"/>
                  <a:gd name="T58" fmla="*/ 263 w 679"/>
                  <a:gd name="T59" fmla="*/ 339 h 739"/>
                  <a:gd name="T60" fmla="*/ 244 w 679"/>
                  <a:gd name="T61" fmla="*/ 350 h 739"/>
                  <a:gd name="T62" fmla="*/ 225 w 679"/>
                  <a:gd name="T63" fmla="*/ 359 h 739"/>
                  <a:gd name="T64" fmla="*/ 207 w 679"/>
                  <a:gd name="T65" fmla="*/ 364 h 739"/>
                  <a:gd name="T66" fmla="*/ 173 w 679"/>
                  <a:gd name="T67" fmla="*/ 370 h 739"/>
                  <a:gd name="T68" fmla="*/ 141 w 679"/>
                  <a:gd name="T69" fmla="*/ 365 h 739"/>
                  <a:gd name="T70" fmla="*/ 108 w 679"/>
                  <a:gd name="T71" fmla="*/ 351 h 739"/>
                  <a:gd name="T72" fmla="*/ 92 w 679"/>
                  <a:gd name="T73" fmla="*/ 340 h 739"/>
                  <a:gd name="T74" fmla="*/ 77 w 679"/>
                  <a:gd name="T75" fmla="*/ 325 h 739"/>
                  <a:gd name="T76" fmla="*/ 52 w 679"/>
                  <a:gd name="T77" fmla="*/ 290 h 739"/>
                  <a:gd name="T78" fmla="*/ 36 w 679"/>
                  <a:gd name="T79" fmla="*/ 249 h 739"/>
                  <a:gd name="T80" fmla="*/ 26 w 679"/>
                  <a:gd name="T81" fmla="*/ 177 h 739"/>
                  <a:gd name="T82" fmla="*/ 28 w 679"/>
                  <a:gd name="T83" fmla="*/ 149 h 739"/>
                  <a:gd name="T84" fmla="*/ 14 w 679"/>
                  <a:gd name="T85" fmla="*/ 123 h 739"/>
                  <a:gd name="T86" fmla="*/ 0 w 679"/>
                  <a:gd name="T87" fmla="*/ 76 h 739"/>
                  <a:gd name="T88" fmla="*/ 9 w 679"/>
                  <a:gd name="T89" fmla="*/ 34 h 739"/>
                  <a:gd name="T90" fmla="*/ 16 w 679"/>
                  <a:gd name="T91" fmla="*/ 10 h 739"/>
                  <a:gd name="T92" fmla="*/ 37 w 679"/>
                  <a:gd name="T93" fmla="*/ 0 h 739"/>
                  <a:gd name="T94" fmla="*/ 37 w 679"/>
                  <a:gd name="T95" fmla="*/ 0 h 7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79" h="739">
                    <a:moveTo>
                      <a:pt x="74" y="0"/>
                    </a:moveTo>
                    <a:lnTo>
                      <a:pt x="55" y="67"/>
                    </a:lnTo>
                    <a:lnTo>
                      <a:pt x="51" y="196"/>
                    </a:lnTo>
                    <a:lnTo>
                      <a:pt x="99" y="374"/>
                    </a:lnTo>
                    <a:lnTo>
                      <a:pt x="101" y="443"/>
                    </a:lnTo>
                    <a:lnTo>
                      <a:pt x="112" y="481"/>
                    </a:lnTo>
                    <a:lnTo>
                      <a:pt x="127" y="519"/>
                    </a:lnTo>
                    <a:lnTo>
                      <a:pt x="144" y="555"/>
                    </a:lnTo>
                    <a:lnTo>
                      <a:pt x="163" y="585"/>
                    </a:lnTo>
                    <a:lnTo>
                      <a:pt x="182" y="610"/>
                    </a:lnTo>
                    <a:lnTo>
                      <a:pt x="215" y="639"/>
                    </a:lnTo>
                    <a:lnTo>
                      <a:pt x="255" y="665"/>
                    </a:lnTo>
                    <a:lnTo>
                      <a:pt x="272" y="675"/>
                    </a:lnTo>
                    <a:lnTo>
                      <a:pt x="304" y="694"/>
                    </a:lnTo>
                    <a:lnTo>
                      <a:pt x="317" y="701"/>
                    </a:lnTo>
                    <a:lnTo>
                      <a:pt x="355" y="707"/>
                    </a:lnTo>
                    <a:lnTo>
                      <a:pt x="412" y="682"/>
                    </a:lnTo>
                    <a:lnTo>
                      <a:pt x="492" y="646"/>
                    </a:lnTo>
                    <a:lnTo>
                      <a:pt x="568" y="593"/>
                    </a:lnTo>
                    <a:lnTo>
                      <a:pt x="604" y="561"/>
                    </a:lnTo>
                    <a:lnTo>
                      <a:pt x="631" y="517"/>
                    </a:lnTo>
                    <a:lnTo>
                      <a:pt x="635" y="475"/>
                    </a:lnTo>
                    <a:lnTo>
                      <a:pt x="637" y="435"/>
                    </a:lnTo>
                    <a:lnTo>
                      <a:pt x="679" y="445"/>
                    </a:lnTo>
                    <a:lnTo>
                      <a:pt x="667" y="513"/>
                    </a:lnTo>
                    <a:lnTo>
                      <a:pt x="654" y="547"/>
                    </a:lnTo>
                    <a:lnTo>
                      <a:pt x="635" y="580"/>
                    </a:lnTo>
                    <a:lnTo>
                      <a:pt x="606" y="616"/>
                    </a:lnTo>
                    <a:lnTo>
                      <a:pt x="568" y="648"/>
                    </a:lnTo>
                    <a:lnTo>
                      <a:pt x="526" y="677"/>
                    </a:lnTo>
                    <a:lnTo>
                      <a:pt x="488" y="700"/>
                    </a:lnTo>
                    <a:lnTo>
                      <a:pt x="450" y="717"/>
                    </a:lnTo>
                    <a:lnTo>
                      <a:pt x="414" y="728"/>
                    </a:lnTo>
                    <a:lnTo>
                      <a:pt x="346" y="739"/>
                    </a:lnTo>
                    <a:lnTo>
                      <a:pt x="281" y="730"/>
                    </a:lnTo>
                    <a:lnTo>
                      <a:pt x="215" y="701"/>
                    </a:lnTo>
                    <a:lnTo>
                      <a:pt x="184" y="679"/>
                    </a:lnTo>
                    <a:lnTo>
                      <a:pt x="154" y="650"/>
                    </a:lnTo>
                    <a:lnTo>
                      <a:pt x="103" y="580"/>
                    </a:lnTo>
                    <a:lnTo>
                      <a:pt x="72" y="498"/>
                    </a:lnTo>
                    <a:lnTo>
                      <a:pt x="51" y="354"/>
                    </a:lnTo>
                    <a:lnTo>
                      <a:pt x="55" y="298"/>
                    </a:lnTo>
                    <a:lnTo>
                      <a:pt x="27" y="245"/>
                    </a:lnTo>
                    <a:lnTo>
                      <a:pt x="0" y="152"/>
                    </a:lnTo>
                    <a:lnTo>
                      <a:pt x="17" y="67"/>
                    </a:lnTo>
                    <a:lnTo>
                      <a:pt x="32" y="19"/>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98" name="Freeform 138">
                <a:extLst>
                  <a:ext uri="{FF2B5EF4-FFF2-40B4-BE49-F238E27FC236}">
                    <a16:creationId xmlns:a16="http://schemas.microsoft.com/office/drawing/2014/main" id="{45285794-F81D-4C2D-95E9-8E92AC6BE7D0}"/>
                  </a:ext>
                </a:extLst>
              </p:cNvPr>
              <p:cNvSpPr>
                <a:spLocks/>
              </p:cNvSpPr>
              <p:nvPr/>
            </p:nvSpPr>
            <p:spPr bwMode="auto">
              <a:xfrm>
                <a:off x="3805" y="2251"/>
                <a:ext cx="44" cy="17"/>
              </a:xfrm>
              <a:custGeom>
                <a:avLst/>
                <a:gdLst>
                  <a:gd name="T0" fmla="*/ 44 w 87"/>
                  <a:gd name="T1" fmla="*/ 16 h 35"/>
                  <a:gd name="T2" fmla="*/ 27 w 87"/>
                  <a:gd name="T3" fmla="*/ 0 h 35"/>
                  <a:gd name="T4" fmla="*/ 6 w 87"/>
                  <a:gd name="T5" fmla="*/ 3 h 35"/>
                  <a:gd name="T6" fmla="*/ 0 w 87"/>
                  <a:gd name="T7" fmla="*/ 9 h 35"/>
                  <a:gd name="T8" fmla="*/ 1 w 87"/>
                  <a:gd name="T9" fmla="*/ 13 h 35"/>
                  <a:gd name="T10" fmla="*/ 7 w 87"/>
                  <a:gd name="T11" fmla="*/ 17 h 35"/>
                  <a:gd name="T12" fmla="*/ 44 w 87"/>
                  <a:gd name="T13" fmla="*/ 16 h 35"/>
                  <a:gd name="T14" fmla="*/ 44 w 87"/>
                  <a:gd name="T15" fmla="*/ 16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7" h="35">
                    <a:moveTo>
                      <a:pt x="87" y="33"/>
                    </a:moveTo>
                    <a:lnTo>
                      <a:pt x="53" y="0"/>
                    </a:lnTo>
                    <a:lnTo>
                      <a:pt x="11" y="6"/>
                    </a:lnTo>
                    <a:lnTo>
                      <a:pt x="0" y="19"/>
                    </a:lnTo>
                    <a:lnTo>
                      <a:pt x="2" y="27"/>
                    </a:lnTo>
                    <a:lnTo>
                      <a:pt x="13" y="35"/>
                    </a:lnTo>
                    <a:lnTo>
                      <a:pt x="87"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199" name="Freeform 139">
                <a:extLst>
                  <a:ext uri="{FF2B5EF4-FFF2-40B4-BE49-F238E27FC236}">
                    <a16:creationId xmlns:a16="http://schemas.microsoft.com/office/drawing/2014/main" id="{092A162A-A6AD-436A-9202-D6A0DE84B89A}"/>
                  </a:ext>
                </a:extLst>
              </p:cNvPr>
              <p:cNvSpPr>
                <a:spLocks/>
              </p:cNvSpPr>
              <p:nvPr/>
            </p:nvSpPr>
            <p:spPr bwMode="auto">
              <a:xfrm>
                <a:off x="3813" y="2289"/>
                <a:ext cx="65" cy="45"/>
              </a:xfrm>
              <a:custGeom>
                <a:avLst/>
                <a:gdLst>
                  <a:gd name="T0" fmla="*/ 59 w 129"/>
                  <a:gd name="T1" fmla="*/ 24 h 90"/>
                  <a:gd name="T2" fmla="*/ 65 w 129"/>
                  <a:gd name="T3" fmla="*/ 9 h 90"/>
                  <a:gd name="T4" fmla="*/ 28 w 129"/>
                  <a:gd name="T5" fmla="*/ 0 h 90"/>
                  <a:gd name="T6" fmla="*/ 0 w 129"/>
                  <a:gd name="T7" fmla="*/ 13 h 90"/>
                  <a:gd name="T8" fmla="*/ 16 w 129"/>
                  <a:gd name="T9" fmla="*/ 25 h 90"/>
                  <a:gd name="T10" fmla="*/ 13 w 129"/>
                  <a:gd name="T11" fmla="*/ 44 h 90"/>
                  <a:gd name="T12" fmla="*/ 23 w 129"/>
                  <a:gd name="T13" fmla="*/ 45 h 90"/>
                  <a:gd name="T14" fmla="*/ 44 w 129"/>
                  <a:gd name="T15" fmla="*/ 43 h 90"/>
                  <a:gd name="T16" fmla="*/ 57 w 129"/>
                  <a:gd name="T17" fmla="*/ 31 h 90"/>
                  <a:gd name="T18" fmla="*/ 59 w 129"/>
                  <a:gd name="T19" fmla="*/ 24 h 90"/>
                  <a:gd name="T20" fmla="*/ 59 w 129"/>
                  <a:gd name="T21" fmla="*/ 24 h 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9" h="90">
                    <a:moveTo>
                      <a:pt x="118" y="48"/>
                    </a:moveTo>
                    <a:lnTo>
                      <a:pt x="129" y="18"/>
                    </a:lnTo>
                    <a:lnTo>
                      <a:pt x="55" y="0"/>
                    </a:lnTo>
                    <a:lnTo>
                      <a:pt x="0" y="25"/>
                    </a:lnTo>
                    <a:lnTo>
                      <a:pt x="32" y="50"/>
                    </a:lnTo>
                    <a:lnTo>
                      <a:pt x="26" y="88"/>
                    </a:lnTo>
                    <a:lnTo>
                      <a:pt x="45" y="90"/>
                    </a:lnTo>
                    <a:lnTo>
                      <a:pt x="87" y="86"/>
                    </a:lnTo>
                    <a:lnTo>
                      <a:pt x="114" y="61"/>
                    </a:lnTo>
                    <a:lnTo>
                      <a:pt x="11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00" name="Freeform 140">
                <a:extLst>
                  <a:ext uri="{FF2B5EF4-FFF2-40B4-BE49-F238E27FC236}">
                    <a16:creationId xmlns:a16="http://schemas.microsoft.com/office/drawing/2014/main" id="{849F4E16-B850-4389-87DF-EB092BF7CD87}"/>
                  </a:ext>
                </a:extLst>
              </p:cNvPr>
              <p:cNvSpPr>
                <a:spLocks/>
              </p:cNvSpPr>
              <p:nvPr/>
            </p:nvSpPr>
            <p:spPr bwMode="auto">
              <a:xfrm>
                <a:off x="3997" y="1983"/>
                <a:ext cx="57" cy="161"/>
              </a:xfrm>
              <a:custGeom>
                <a:avLst/>
                <a:gdLst>
                  <a:gd name="T0" fmla="*/ 0 w 114"/>
                  <a:gd name="T1" fmla="*/ 0 h 322"/>
                  <a:gd name="T2" fmla="*/ 7 w 114"/>
                  <a:gd name="T3" fmla="*/ 4 h 322"/>
                  <a:gd name="T4" fmla="*/ 21 w 114"/>
                  <a:gd name="T5" fmla="*/ 18 h 322"/>
                  <a:gd name="T6" fmla="*/ 32 w 114"/>
                  <a:gd name="T7" fmla="*/ 38 h 322"/>
                  <a:gd name="T8" fmla="*/ 34 w 114"/>
                  <a:gd name="T9" fmla="*/ 66 h 322"/>
                  <a:gd name="T10" fmla="*/ 30 w 114"/>
                  <a:gd name="T11" fmla="*/ 80 h 322"/>
                  <a:gd name="T12" fmla="*/ 23 w 114"/>
                  <a:gd name="T13" fmla="*/ 92 h 322"/>
                  <a:gd name="T14" fmla="*/ 9 w 114"/>
                  <a:gd name="T15" fmla="*/ 110 h 322"/>
                  <a:gd name="T16" fmla="*/ 0 w 114"/>
                  <a:gd name="T17" fmla="*/ 123 h 322"/>
                  <a:gd name="T18" fmla="*/ 1 w 114"/>
                  <a:gd name="T19" fmla="*/ 138 h 322"/>
                  <a:gd name="T20" fmla="*/ 13 w 114"/>
                  <a:gd name="T21" fmla="*/ 152 h 322"/>
                  <a:gd name="T22" fmla="*/ 27 w 114"/>
                  <a:gd name="T23" fmla="*/ 158 h 322"/>
                  <a:gd name="T24" fmla="*/ 43 w 114"/>
                  <a:gd name="T25" fmla="*/ 161 h 322"/>
                  <a:gd name="T26" fmla="*/ 49 w 114"/>
                  <a:gd name="T27" fmla="*/ 150 h 322"/>
                  <a:gd name="T28" fmla="*/ 36 w 114"/>
                  <a:gd name="T29" fmla="*/ 115 h 322"/>
                  <a:gd name="T30" fmla="*/ 46 w 114"/>
                  <a:gd name="T31" fmla="*/ 95 h 322"/>
                  <a:gd name="T32" fmla="*/ 54 w 114"/>
                  <a:gd name="T33" fmla="*/ 74 h 322"/>
                  <a:gd name="T34" fmla="*/ 57 w 114"/>
                  <a:gd name="T35" fmla="*/ 53 h 322"/>
                  <a:gd name="T36" fmla="*/ 49 w 114"/>
                  <a:gd name="T37" fmla="*/ 33 h 322"/>
                  <a:gd name="T38" fmla="*/ 34 w 114"/>
                  <a:gd name="T39" fmla="*/ 17 h 322"/>
                  <a:gd name="T40" fmla="*/ 18 w 114"/>
                  <a:gd name="T41" fmla="*/ 7 h 322"/>
                  <a:gd name="T42" fmla="*/ 0 w 114"/>
                  <a:gd name="T43" fmla="*/ 0 h 322"/>
                  <a:gd name="T44" fmla="*/ 0 w 114"/>
                  <a:gd name="T45" fmla="*/ 0 h 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4" h="322">
                    <a:moveTo>
                      <a:pt x="0" y="0"/>
                    </a:moveTo>
                    <a:lnTo>
                      <a:pt x="13" y="8"/>
                    </a:lnTo>
                    <a:lnTo>
                      <a:pt x="41" y="35"/>
                    </a:lnTo>
                    <a:lnTo>
                      <a:pt x="64" y="75"/>
                    </a:lnTo>
                    <a:lnTo>
                      <a:pt x="68" y="132"/>
                    </a:lnTo>
                    <a:lnTo>
                      <a:pt x="59" y="160"/>
                    </a:lnTo>
                    <a:lnTo>
                      <a:pt x="45" y="183"/>
                    </a:lnTo>
                    <a:lnTo>
                      <a:pt x="17" y="219"/>
                    </a:lnTo>
                    <a:lnTo>
                      <a:pt x="0" y="246"/>
                    </a:lnTo>
                    <a:lnTo>
                      <a:pt x="1" y="276"/>
                    </a:lnTo>
                    <a:lnTo>
                      <a:pt x="26" y="303"/>
                    </a:lnTo>
                    <a:lnTo>
                      <a:pt x="53" y="316"/>
                    </a:lnTo>
                    <a:lnTo>
                      <a:pt x="85" y="322"/>
                    </a:lnTo>
                    <a:lnTo>
                      <a:pt x="97" y="299"/>
                    </a:lnTo>
                    <a:lnTo>
                      <a:pt x="72" y="230"/>
                    </a:lnTo>
                    <a:lnTo>
                      <a:pt x="91" y="189"/>
                    </a:lnTo>
                    <a:lnTo>
                      <a:pt x="108" y="147"/>
                    </a:lnTo>
                    <a:lnTo>
                      <a:pt x="114" y="105"/>
                    </a:lnTo>
                    <a:lnTo>
                      <a:pt x="98" y="65"/>
                    </a:lnTo>
                    <a:lnTo>
                      <a:pt x="68" y="33"/>
                    </a:lnTo>
                    <a:lnTo>
                      <a:pt x="36"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01" name="Freeform 141">
                <a:extLst>
                  <a:ext uri="{FF2B5EF4-FFF2-40B4-BE49-F238E27FC236}">
                    <a16:creationId xmlns:a16="http://schemas.microsoft.com/office/drawing/2014/main" id="{17B395AA-2712-4E2A-B21F-E8C430E71B9C}"/>
                  </a:ext>
                </a:extLst>
              </p:cNvPr>
              <p:cNvSpPr>
                <a:spLocks/>
              </p:cNvSpPr>
              <p:nvPr/>
            </p:nvSpPr>
            <p:spPr bwMode="auto">
              <a:xfrm>
                <a:off x="3902" y="1888"/>
                <a:ext cx="246" cy="260"/>
              </a:xfrm>
              <a:custGeom>
                <a:avLst/>
                <a:gdLst>
                  <a:gd name="T0" fmla="*/ 86 w 493"/>
                  <a:gd name="T1" fmla="*/ 31 h 519"/>
                  <a:gd name="T2" fmla="*/ 111 w 493"/>
                  <a:gd name="T3" fmla="*/ 45 h 519"/>
                  <a:gd name="T4" fmla="*/ 122 w 493"/>
                  <a:gd name="T5" fmla="*/ 52 h 519"/>
                  <a:gd name="T6" fmla="*/ 161 w 493"/>
                  <a:gd name="T7" fmla="*/ 88 h 519"/>
                  <a:gd name="T8" fmla="*/ 182 w 493"/>
                  <a:gd name="T9" fmla="*/ 126 h 519"/>
                  <a:gd name="T10" fmla="*/ 186 w 493"/>
                  <a:gd name="T11" fmla="*/ 164 h 519"/>
                  <a:gd name="T12" fmla="*/ 179 w 493"/>
                  <a:gd name="T13" fmla="*/ 191 h 519"/>
                  <a:gd name="T14" fmla="*/ 167 w 493"/>
                  <a:gd name="T15" fmla="*/ 230 h 519"/>
                  <a:gd name="T16" fmla="*/ 176 w 493"/>
                  <a:gd name="T17" fmla="*/ 245 h 519"/>
                  <a:gd name="T18" fmla="*/ 184 w 493"/>
                  <a:gd name="T19" fmla="*/ 251 h 519"/>
                  <a:gd name="T20" fmla="*/ 193 w 493"/>
                  <a:gd name="T21" fmla="*/ 255 h 519"/>
                  <a:gd name="T22" fmla="*/ 211 w 493"/>
                  <a:gd name="T23" fmla="*/ 260 h 519"/>
                  <a:gd name="T24" fmla="*/ 224 w 493"/>
                  <a:gd name="T25" fmla="*/ 258 h 519"/>
                  <a:gd name="T26" fmla="*/ 240 w 493"/>
                  <a:gd name="T27" fmla="*/ 237 h 519"/>
                  <a:gd name="T28" fmla="*/ 246 w 493"/>
                  <a:gd name="T29" fmla="*/ 221 h 519"/>
                  <a:gd name="T30" fmla="*/ 231 w 493"/>
                  <a:gd name="T31" fmla="*/ 217 h 519"/>
                  <a:gd name="T32" fmla="*/ 221 w 493"/>
                  <a:gd name="T33" fmla="*/ 231 h 519"/>
                  <a:gd name="T34" fmla="*/ 210 w 493"/>
                  <a:gd name="T35" fmla="*/ 238 h 519"/>
                  <a:gd name="T36" fmla="*/ 200 w 493"/>
                  <a:gd name="T37" fmla="*/ 236 h 519"/>
                  <a:gd name="T38" fmla="*/ 197 w 493"/>
                  <a:gd name="T39" fmla="*/ 223 h 519"/>
                  <a:gd name="T40" fmla="*/ 201 w 493"/>
                  <a:gd name="T41" fmla="*/ 200 h 519"/>
                  <a:gd name="T42" fmla="*/ 212 w 493"/>
                  <a:gd name="T43" fmla="*/ 147 h 519"/>
                  <a:gd name="T44" fmla="*/ 206 w 493"/>
                  <a:gd name="T45" fmla="*/ 115 h 519"/>
                  <a:gd name="T46" fmla="*/ 200 w 493"/>
                  <a:gd name="T47" fmla="*/ 97 h 519"/>
                  <a:gd name="T48" fmla="*/ 190 w 493"/>
                  <a:gd name="T49" fmla="*/ 78 h 519"/>
                  <a:gd name="T50" fmla="*/ 179 w 493"/>
                  <a:gd name="T51" fmla="*/ 60 h 519"/>
                  <a:gd name="T52" fmla="*/ 164 w 493"/>
                  <a:gd name="T53" fmla="*/ 43 h 519"/>
                  <a:gd name="T54" fmla="*/ 147 w 493"/>
                  <a:gd name="T55" fmla="*/ 29 h 519"/>
                  <a:gd name="T56" fmla="*/ 128 w 493"/>
                  <a:gd name="T57" fmla="*/ 18 h 519"/>
                  <a:gd name="T58" fmla="*/ 106 w 493"/>
                  <a:gd name="T59" fmla="*/ 9 h 519"/>
                  <a:gd name="T60" fmla="*/ 85 w 493"/>
                  <a:gd name="T61" fmla="*/ 4 h 519"/>
                  <a:gd name="T62" fmla="*/ 44 w 493"/>
                  <a:gd name="T63" fmla="*/ 0 h 519"/>
                  <a:gd name="T64" fmla="*/ 0 w 493"/>
                  <a:gd name="T65" fmla="*/ 3 h 519"/>
                  <a:gd name="T66" fmla="*/ 26 w 493"/>
                  <a:gd name="T67" fmla="*/ 14 h 519"/>
                  <a:gd name="T68" fmla="*/ 86 w 493"/>
                  <a:gd name="T69" fmla="*/ 31 h 519"/>
                  <a:gd name="T70" fmla="*/ 86 w 493"/>
                  <a:gd name="T71" fmla="*/ 31 h 5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3" h="519">
                    <a:moveTo>
                      <a:pt x="173" y="61"/>
                    </a:moveTo>
                    <a:lnTo>
                      <a:pt x="223" y="90"/>
                    </a:lnTo>
                    <a:lnTo>
                      <a:pt x="244" y="103"/>
                    </a:lnTo>
                    <a:lnTo>
                      <a:pt x="322" y="175"/>
                    </a:lnTo>
                    <a:lnTo>
                      <a:pt x="364" y="251"/>
                    </a:lnTo>
                    <a:lnTo>
                      <a:pt x="373" y="327"/>
                    </a:lnTo>
                    <a:lnTo>
                      <a:pt x="358" y="382"/>
                    </a:lnTo>
                    <a:lnTo>
                      <a:pt x="335" y="460"/>
                    </a:lnTo>
                    <a:lnTo>
                      <a:pt x="352" y="489"/>
                    </a:lnTo>
                    <a:lnTo>
                      <a:pt x="369" y="502"/>
                    </a:lnTo>
                    <a:lnTo>
                      <a:pt x="386" y="510"/>
                    </a:lnTo>
                    <a:lnTo>
                      <a:pt x="422" y="519"/>
                    </a:lnTo>
                    <a:lnTo>
                      <a:pt x="449" y="515"/>
                    </a:lnTo>
                    <a:lnTo>
                      <a:pt x="481" y="474"/>
                    </a:lnTo>
                    <a:lnTo>
                      <a:pt x="493" y="441"/>
                    </a:lnTo>
                    <a:lnTo>
                      <a:pt x="462" y="434"/>
                    </a:lnTo>
                    <a:lnTo>
                      <a:pt x="442" y="462"/>
                    </a:lnTo>
                    <a:lnTo>
                      <a:pt x="421" y="476"/>
                    </a:lnTo>
                    <a:lnTo>
                      <a:pt x="400" y="472"/>
                    </a:lnTo>
                    <a:lnTo>
                      <a:pt x="394" y="445"/>
                    </a:lnTo>
                    <a:lnTo>
                      <a:pt x="403" y="399"/>
                    </a:lnTo>
                    <a:lnTo>
                      <a:pt x="424" y="293"/>
                    </a:lnTo>
                    <a:lnTo>
                      <a:pt x="413" y="230"/>
                    </a:lnTo>
                    <a:lnTo>
                      <a:pt x="400" y="194"/>
                    </a:lnTo>
                    <a:lnTo>
                      <a:pt x="381" y="156"/>
                    </a:lnTo>
                    <a:lnTo>
                      <a:pt x="358" y="120"/>
                    </a:lnTo>
                    <a:lnTo>
                      <a:pt x="329" y="86"/>
                    </a:lnTo>
                    <a:lnTo>
                      <a:pt x="295" y="57"/>
                    </a:lnTo>
                    <a:lnTo>
                      <a:pt x="257" y="35"/>
                    </a:lnTo>
                    <a:lnTo>
                      <a:pt x="213" y="17"/>
                    </a:lnTo>
                    <a:lnTo>
                      <a:pt x="170" y="8"/>
                    </a:lnTo>
                    <a:lnTo>
                      <a:pt x="88" y="0"/>
                    </a:lnTo>
                    <a:lnTo>
                      <a:pt x="0" y="6"/>
                    </a:lnTo>
                    <a:lnTo>
                      <a:pt x="52" y="27"/>
                    </a:lnTo>
                    <a:lnTo>
                      <a:pt x="173"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02" name="Freeform 142">
                <a:extLst>
                  <a:ext uri="{FF2B5EF4-FFF2-40B4-BE49-F238E27FC236}">
                    <a16:creationId xmlns:a16="http://schemas.microsoft.com/office/drawing/2014/main" id="{5605FFE9-4B02-493A-BBCD-2669005C4883}"/>
                  </a:ext>
                </a:extLst>
              </p:cNvPr>
              <p:cNvSpPr>
                <a:spLocks/>
              </p:cNvSpPr>
              <p:nvPr/>
            </p:nvSpPr>
            <p:spPr bwMode="auto">
              <a:xfrm>
                <a:off x="3638" y="1892"/>
                <a:ext cx="223" cy="225"/>
              </a:xfrm>
              <a:custGeom>
                <a:avLst/>
                <a:gdLst>
                  <a:gd name="T0" fmla="*/ 223 w 447"/>
                  <a:gd name="T1" fmla="*/ 9 h 450"/>
                  <a:gd name="T2" fmla="*/ 175 w 447"/>
                  <a:gd name="T3" fmla="*/ 10 h 450"/>
                  <a:gd name="T4" fmla="*/ 130 w 447"/>
                  <a:gd name="T5" fmla="*/ 21 h 450"/>
                  <a:gd name="T6" fmla="*/ 108 w 447"/>
                  <a:gd name="T7" fmla="*/ 33 h 450"/>
                  <a:gd name="T8" fmla="*/ 89 w 447"/>
                  <a:gd name="T9" fmla="*/ 49 h 450"/>
                  <a:gd name="T10" fmla="*/ 65 w 447"/>
                  <a:gd name="T11" fmla="*/ 90 h 450"/>
                  <a:gd name="T12" fmla="*/ 62 w 447"/>
                  <a:gd name="T13" fmla="*/ 130 h 450"/>
                  <a:gd name="T14" fmla="*/ 66 w 447"/>
                  <a:gd name="T15" fmla="*/ 160 h 450"/>
                  <a:gd name="T16" fmla="*/ 70 w 447"/>
                  <a:gd name="T17" fmla="*/ 172 h 450"/>
                  <a:gd name="T18" fmla="*/ 76 w 447"/>
                  <a:gd name="T19" fmla="*/ 192 h 450"/>
                  <a:gd name="T20" fmla="*/ 72 w 447"/>
                  <a:gd name="T21" fmla="*/ 208 h 450"/>
                  <a:gd name="T22" fmla="*/ 67 w 447"/>
                  <a:gd name="T23" fmla="*/ 216 h 450"/>
                  <a:gd name="T24" fmla="*/ 58 w 447"/>
                  <a:gd name="T25" fmla="*/ 223 h 450"/>
                  <a:gd name="T26" fmla="*/ 36 w 447"/>
                  <a:gd name="T27" fmla="*/ 225 h 450"/>
                  <a:gd name="T28" fmla="*/ 17 w 447"/>
                  <a:gd name="T29" fmla="*/ 217 h 450"/>
                  <a:gd name="T30" fmla="*/ 5 w 447"/>
                  <a:gd name="T31" fmla="*/ 205 h 450"/>
                  <a:gd name="T32" fmla="*/ 0 w 447"/>
                  <a:gd name="T33" fmla="*/ 200 h 450"/>
                  <a:gd name="T34" fmla="*/ 4 w 447"/>
                  <a:gd name="T35" fmla="*/ 189 h 450"/>
                  <a:gd name="T36" fmla="*/ 10 w 447"/>
                  <a:gd name="T37" fmla="*/ 195 h 450"/>
                  <a:gd name="T38" fmla="*/ 24 w 447"/>
                  <a:gd name="T39" fmla="*/ 205 h 450"/>
                  <a:gd name="T40" fmla="*/ 38 w 447"/>
                  <a:gd name="T41" fmla="*/ 209 h 450"/>
                  <a:gd name="T42" fmla="*/ 45 w 447"/>
                  <a:gd name="T43" fmla="*/ 196 h 450"/>
                  <a:gd name="T44" fmla="*/ 36 w 447"/>
                  <a:gd name="T45" fmla="*/ 175 h 450"/>
                  <a:gd name="T46" fmla="*/ 27 w 447"/>
                  <a:gd name="T47" fmla="*/ 140 h 450"/>
                  <a:gd name="T48" fmla="*/ 29 w 447"/>
                  <a:gd name="T49" fmla="*/ 107 h 450"/>
                  <a:gd name="T50" fmla="*/ 37 w 447"/>
                  <a:gd name="T51" fmla="*/ 73 h 450"/>
                  <a:gd name="T52" fmla="*/ 51 w 447"/>
                  <a:gd name="T53" fmla="*/ 47 h 450"/>
                  <a:gd name="T54" fmla="*/ 71 w 447"/>
                  <a:gd name="T55" fmla="*/ 30 h 450"/>
                  <a:gd name="T56" fmla="*/ 94 w 447"/>
                  <a:gd name="T57" fmla="*/ 16 h 450"/>
                  <a:gd name="T58" fmla="*/ 106 w 447"/>
                  <a:gd name="T59" fmla="*/ 12 h 450"/>
                  <a:gd name="T60" fmla="*/ 130 w 447"/>
                  <a:gd name="T61" fmla="*/ 5 h 450"/>
                  <a:gd name="T62" fmla="*/ 190 w 447"/>
                  <a:gd name="T63" fmla="*/ 0 h 450"/>
                  <a:gd name="T64" fmla="*/ 223 w 447"/>
                  <a:gd name="T65" fmla="*/ 9 h 450"/>
                  <a:gd name="T66" fmla="*/ 223 w 447"/>
                  <a:gd name="T67" fmla="*/ 9 h 4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7" h="450">
                    <a:moveTo>
                      <a:pt x="447" y="17"/>
                    </a:moveTo>
                    <a:lnTo>
                      <a:pt x="350" y="19"/>
                    </a:lnTo>
                    <a:lnTo>
                      <a:pt x="260" y="42"/>
                    </a:lnTo>
                    <a:lnTo>
                      <a:pt x="217" y="65"/>
                    </a:lnTo>
                    <a:lnTo>
                      <a:pt x="179" y="97"/>
                    </a:lnTo>
                    <a:lnTo>
                      <a:pt x="131" y="180"/>
                    </a:lnTo>
                    <a:lnTo>
                      <a:pt x="124" y="260"/>
                    </a:lnTo>
                    <a:lnTo>
                      <a:pt x="133" y="319"/>
                    </a:lnTo>
                    <a:lnTo>
                      <a:pt x="141" y="344"/>
                    </a:lnTo>
                    <a:lnTo>
                      <a:pt x="152" y="384"/>
                    </a:lnTo>
                    <a:lnTo>
                      <a:pt x="145" y="416"/>
                    </a:lnTo>
                    <a:lnTo>
                      <a:pt x="135" y="431"/>
                    </a:lnTo>
                    <a:lnTo>
                      <a:pt x="116" y="445"/>
                    </a:lnTo>
                    <a:lnTo>
                      <a:pt x="72" y="450"/>
                    </a:lnTo>
                    <a:lnTo>
                      <a:pt x="34" y="433"/>
                    </a:lnTo>
                    <a:lnTo>
                      <a:pt x="10" y="410"/>
                    </a:lnTo>
                    <a:lnTo>
                      <a:pt x="0" y="399"/>
                    </a:lnTo>
                    <a:lnTo>
                      <a:pt x="8" y="378"/>
                    </a:lnTo>
                    <a:lnTo>
                      <a:pt x="21" y="390"/>
                    </a:lnTo>
                    <a:lnTo>
                      <a:pt x="48" y="410"/>
                    </a:lnTo>
                    <a:lnTo>
                      <a:pt x="76" y="418"/>
                    </a:lnTo>
                    <a:lnTo>
                      <a:pt x="91" y="391"/>
                    </a:lnTo>
                    <a:lnTo>
                      <a:pt x="72" y="350"/>
                    </a:lnTo>
                    <a:lnTo>
                      <a:pt x="55" y="279"/>
                    </a:lnTo>
                    <a:lnTo>
                      <a:pt x="59" y="213"/>
                    </a:lnTo>
                    <a:lnTo>
                      <a:pt x="74" y="146"/>
                    </a:lnTo>
                    <a:lnTo>
                      <a:pt x="103" y="93"/>
                    </a:lnTo>
                    <a:lnTo>
                      <a:pt x="143" y="59"/>
                    </a:lnTo>
                    <a:lnTo>
                      <a:pt x="188" y="32"/>
                    </a:lnTo>
                    <a:lnTo>
                      <a:pt x="213" y="23"/>
                    </a:lnTo>
                    <a:lnTo>
                      <a:pt x="260" y="9"/>
                    </a:lnTo>
                    <a:lnTo>
                      <a:pt x="380" y="0"/>
                    </a:lnTo>
                    <a:lnTo>
                      <a:pt x="447"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03" name="Freeform 143">
                <a:extLst>
                  <a:ext uri="{FF2B5EF4-FFF2-40B4-BE49-F238E27FC236}">
                    <a16:creationId xmlns:a16="http://schemas.microsoft.com/office/drawing/2014/main" id="{DB5B7E83-F941-48AE-9BD3-C8FEF7D40CA4}"/>
                  </a:ext>
                </a:extLst>
              </p:cNvPr>
              <p:cNvSpPr>
                <a:spLocks/>
              </p:cNvSpPr>
              <p:nvPr/>
            </p:nvSpPr>
            <p:spPr bwMode="auto">
              <a:xfrm>
                <a:off x="4071" y="2132"/>
                <a:ext cx="89" cy="61"/>
              </a:xfrm>
              <a:custGeom>
                <a:avLst/>
                <a:gdLst>
                  <a:gd name="T0" fmla="*/ 89 w 179"/>
                  <a:gd name="T1" fmla="*/ 0 h 121"/>
                  <a:gd name="T2" fmla="*/ 81 w 179"/>
                  <a:gd name="T3" fmla="*/ 16 h 121"/>
                  <a:gd name="T4" fmla="*/ 71 w 179"/>
                  <a:gd name="T5" fmla="*/ 30 h 121"/>
                  <a:gd name="T6" fmla="*/ 63 w 179"/>
                  <a:gd name="T7" fmla="*/ 35 h 121"/>
                  <a:gd name="T8" fmla="*/ 54 w 179"/>
                  <a:gd name="T9" fmla="*/ 39 h 121"/>
                  <a:gd name="T10" fmla="*/ 35 w 179"/>
                  <a:gd name="T11" fmla="*/ 42 h 121"/>
                  <a:gd name="T12" fmla="*/ 18 w 179"/>
                  <a:gd name="T13" fmla="*/ 38 h 121"/>
                  <a:gd name="T14" fmla="*/ 3 w 179"/>
                  <a:gd name="T15" fmla="*/ 30 h 121"/>
                  <a:gd name="T16" fmla="*/ 0 w 179"/>
                  <a:gd name="T17" fmla="*/ 51 h 121"/>
                  <a:gd name="T18" fmla="*/ 4 w 179"/>
                  <a:gd name="T19" fmla="*/ 53 h 121"/>
                  <a:gd name="T20" fmla="*/ 18 w 179"/>
                  <a:gd name="T21" fmla="*/ 59 h 121"/>
                  <a:gd name="T22" fmla="*/ 37 w 179"/>
                  <a:gd name="T23" fmla="*/ 61 h 121"/>
                  <a:gd name="T24" fmla="*/ 59 w 179"/>
                  <a:gd name="T25" fmla="*/ 55 h 121"/>
                  <a:gd name="T26" fmla="*/ 77 w 179"/>
                  <a:gd name="T27" fmla="*/ 42 h 121"/>
                  <a:gd name="T28" fmla="*/ 85 w 179"/>
                  <a:gd name="T29" fmla="*/ 30 h 121"/>
                  <a:gd name="T30" fmla="*/ 89 w 179"/>
                  <a:gd name="T31" fmla="*/ 16 h 121"/>
                  <a:gd name="T32" fmla="*/ 89 w 179"/>
                  <a:gd name="T33" fmla="*/ 0 h 121"/>
                  <a:gd name="T34" fmla="*/ 89 w 179"/>
                  <a:gd name="T35" fmla="*/ 0 h 1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9" h="121">
                    <a:moveTo>
                      <a:pt x="179" y="0"/>
                    </a:moveTo>
                    <a:lnTo>
                      <a:pt x="163" y="32"/>
                    </a:lnTo>
                    <a:lnTo>
                      <a:pt x="142" y="59"/>
                    </a:lnTo>
                    <a:lnTo>
                      <a:pt x="127" y="70"/>
                    </a:lnTo>
                    <a:lnTo>
                      <a:pt x="108" y="78"/>
                    </a:lnTo>
                    <a:lnTo>
                      <a:pt x="70" y="83"/>
                    </a:lnTo>
                    <a:lnTo>
                      <a:pt x="36" y="76"/>
                    </a:lnTo>
                    <a:lnTo>
                      <a:pt x="6" y="59"/>
                    </a:lnTo>
                    <a:lnTo>
                      <a:pt x="0" y="101"/>
                    </a:lnTo>
                    <a:lnTo>
                      <a:pt x="9" y="106"/>
                    </a:lnTo>
                    <a:lnTo>
                      <a:pt x="36" y="118"/>
                    </a:lnTo>
                    <a:lnTo>
                      <a:pt x="74" y="121"/>
                    </a:lnTo>
                    <a:lnTo>
                      <a:pt x="118" y="110"/>
                    </a:lnTo>
                    <a:lnTo>
                      <a:pt x="154" y="83"/>
                    </a:lnTo>
                    <a:lnTo>
                      <a:pt x="171" y="59"/>
                    </a:lnTo>
                    <a:lnTo>
                      <a:pt x="179" y="32"/>
                    </a:lnTo>
                    <a:lnTo>
                      <a:pt x="1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04" name="Freeform 144">
                <a:extLst>
                  <a:ext uri="{FF2B5EF4-FFF2-40B4-BE49-F238E27FC236}">
                    <a16:creationId xmlns:a16="http://schemas.microsoft.com/office/drawing/2014/main" id="{62A61317-1C66-403B-B766-71935AC2C9AC}"/>
                  </a:ext>
                </a:extLst>
              </p:cNvPr>
              <p:cNvSpPr>
                <a:spLocks/>
              </p:cNvSpPr>
              <p:nvPr/>
            </p:nvSpPr>
            <p:spPr bwMode="auto">
              <a:xfrm>
                <a:off x="4030" y="2201"/>
                <a:ext cx="78" cy="59"/>
              </a:xfrm>
              <a:custGeom>
                <a:avLst/>
                <a:gdLst>
                  <a:gd name="T0" fmla="*/ 75 w 156"/>
                  <a:gd name="T1" fmla="*/ 0 h 118"/>
                  <a:gd name="T2" fmla="*/ 78 w 156"/>
                  <a:gd name="T3" fmla="*/ 18 h 118"/>
                  <a:gd name="T4" fmla="*/ 72 w 156"/>
                  <a:gd name="T5" fmla="*/ 35 h 118"/>
                  <a:gd name="T6" fmla="*/ 64 w 156"/>
                  <a:gd name="T7" fmla="*/ 45 h 118"/>
                  <a:gd name="T8" fmla="*/ 52 w 156"/>
                  <a:gd name="T9" fmla="*/ 52 h 118"/>
                  <a:gd name="T10" fmla="*/ 37 w 156"/>
                  <a:gd name="T11" fmla="*/ 57 h 118"/>
                  <a:gd name="T12" fmla="*/ 26 w 156"/>
                  <a:gd name="T13" fmla="*/ 59 h 118"/>
                  <a:gd name="T14" fmla="*/ 11 w 156"/>
                  <a:gd name="T15" fmla="*/ 51 h 118"/>
                  <a:gd name="T16" fmla="*/ 0 w 156"/>
                  <a:gd name="T17" fmla="*/ 34 h 118"/>
                  <a:gd name="T18" fmla="*/ 8 w 156"/>
                  <a:gd name="T19" fmla="*/ 27 h 118"/>
                  <a:gd name="T20" fmla="*/ 11 w 156"/>
                  <a:gd name="T21" fmla="*/ 31 h 118"/>
                  <a:gd name="T22" fmla="*/ 18 w 156"/>
                  <a:gd name="T23" fmla="*/ 37 h 118"/>
                  <a:gd name="T24" fmla="*/ 29 w 156"/>
                  <a:gd name="T25" fmla="*/ 40 h 118"/>
                  <a:gd name="T26" fmla="*/ 43 w 156"/>
                  <a:gd name="T27" fmla="*/ 34 h 118"/>
                  <a:gd name="T28" fmla="*/ 58 w 156"/>
                  <a:gd name="T29" fmla="*/ 11 h 118"/>
                  <a:gd name="T30" fmla="*/ 58 w 156"/>
                  <a:gd name="T31" fmla="*/ 0 h 118"/>
                  <a:gd name="T32" fmla="*/ 75 w 156"/>
                  <a:gd name="T33" fmla="*/ 0 h 118"/>
                  <a:gd name="T34" fmla="*/ 75 w 156"/>
                  <a:gd name="T35" fmla="*/ 0 h 1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6" h="118">
                    <a:moveTo>
                      <a:pt x="150" y="0"/>
                    </a:moveTo>
                    <a:lnTo>
                      <a:pt x="156" y="36"/>
                    </a:lnTo>
                    <a:lnTo>
                      <a:pt x="143" y="70"/>
                    </a:lnTo>
                    <a:lnTo>
                      <a:pt x="127" y="89"/>
                    </a:lnTo>
                    <a:lnTo>
                      <a:pt x="103" y="104"/>
                    </a:lnTo>
                    <a:lnTo>
                      <a:pt x="74" y="114"/>
                    </a:lnTo>
                    <a:lnTo>
                      <a:pt x="51" y="118"/>
                    </a:lnTo>
                    <a:lnTo>
                      <a:pt x="21" y="102"/>
                    </a:lnTo>
                    <a:lnTo>
                      <a:pt x="0" y="68"/>
                    </a:lnTo>
                    <a:lnTo>
                      <a:pt x="15" y="53"/>
                    </a:lnTo>
                    <a:lnTo>
                      <a:pt x="21" y="61"/>
                    </a:lnTo>
                    <a:lnTo>
                      <a:pt x="36" y="74"/>
                    </a:lnTo>
                    <a:lnTo>
                      <a:pt x="57" y="80"/>
                    </a:lnTo>
                    <a:lnTo>
                      <a:pt x="86" y="68"/>
                    </a:lnTo>
                    <a:lnTo>
                      <a:pt x="116" y="21"/>
                    </a:lnTo>
                    <a:lnTo>
                      <a:pt x="116" y="0"/>
                    </a:lnTo>
                    <a:lnTo>
                      <a:pt x="1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05" name="Freeform 145">
                <a:extLst>
                  <a:ext uri="{FF2B5EF4-FFF2-40B4-BE49-F238E27FC236}">
                    <a16:creationId xmlns:a16="http://schemas.microsoft.com/office/drawing/2014/main" id="{772FD13D-CF0B-49F6-B4A1-041B3704F777}"/>
                  </a:ext>
                </a:extLst>
              </p:cNvPr>
              <p:cNvSpPr>
                <a:spLocks/>
              </p:cNvSpPr>
              <p:nvPr/>
            </p:nvSpPr>
            <p:spPr bwMode="auto">
              <a:xfrm>
                <a:off x="3951" y="2310"/>
                <a:ext cx="140" cy="158"/>
              </a:xfrm>
              <a:custGeom>
                <a:avLst/>
                <a:gdLst>
                  <a:gd name="T0" fmla="*/ 137 w 280"/>
                  <a:gd name="T1" fmla="*/ 0 h 316"/>
                  <a:gd name="T2" fmla="*/ 140 w 280"/>
                  <a:gd name="T3" fmla="*/ 60 h 316"/>
                  <a:gd name="T4" fmla="*/ 134 w 280"/>
                  <a:gd name="T5" fmla="*/ 86 h 316"/>
                  <a:gd name="T6" fmla="*/ 124 w 280"/>
                  <a:gd name="T7" fmla="*/ 110 h 316"/>
                  <a:gd name="T8" fmla="*/ 117 w 280"/>
                  <a:gd name="T9" fmla="*/ 121 h 316"/>
                  <a:gd name="T10" fmla="*/ 108 w 280"/>
                  <a:gd name="T11" fmla="*/ 132 h 316"/>
                  <a:gd name="T12" fmla="*/ 96 w 280"/>
                  <a:gd name="T13" fmla="*/ 140 h 316"/>
                  <a:gd name="T14" fmla="*/ 83 w 280"/>
                  <a:gd name="T15" fmla="*/ 148 h 316"/>
                  <a:gd name="T16" fmla="*/ 69 w 280"/>
                  <a:gd name="T17" fmla="*/ 153 h 316"/>
                  <a:gd name="T18" fmla="*/ 56 w 280"/>
                  <a:gd name="T19" fmla="*/ 157 h 316"/>
                  <a:gd name="T20" fmla="*/ 37 w 280"/>
                  <a:gd name="T21" fmla="*/ 158 h 316"/>
                  <a:gd name="T22" fmla="*/ 22 w 280"/>
                  <a:gd name="T23" fmla="*/ 152 h 316"/>
                  <a:gd name="T24" fmla="*/ 13 w 280"/>
                  <a:gd name="T25" fmla="*/ 144 h 316"/>
                  <a:gd name="T26" fmla="*/ 2 w 280"/>
                  <a:gd name="T27" fmla="*/ 123 h 316"/>
                  <a:gd name="T28" fmla="*/ 0 w 280"/>
                  <a:gd name="T29" fmla="*/ 113 h 316"/>
                  <a:gd name="T30" fmla="*/ 2 w 280"/>
                  <a:gd name="T31" fmla="*/ 90 h 316"/>
                  <a:gd name="T32" fmla="*/ 13 w 280"/>
                  <a:gd name="T33" fmla="*/ 96 h 316"/>
                  <a:gd name="T34" fmla="*/ 24 w 280"/>
                  <a:gd name="T35" fmla="*/ 103 h 316"/>
                  <a:gd name="T36" fmla="*/ 37 w 280"/>
                  <a:gd name="T37" fmla="*/ 110 h 316"/>
                  <a:gd name="T38" fmla="*/ 51 w 280"/>
                  <a:gd name="T39" fmla="*/ 115 h 316"/>
                  <a:gd name="T40" fmla="*/ 66 w 280"/>
                  <a:gd name="T41" fmla="*/ 117 h 316"/>
                  <a:gd name="T42" fmla="*/ 80 w 280"/>
                  <a:gd name="T43" fmla="*/ 115 h 316"/>
                  <a:gd name="T44" fmla="*/ 98 w 280"/>
                  <a:gd name="T45" fmla="*/ 99 h 316"/>
                  <a:gd name="T46" fmla="*/ 108 w 280"/>
                  <a:gd name="T47" fmla="*/ 77 h 316"/>
                  <a:gd name="T48" fmla="*/ 118 w 280"/>
                  <a:gd name="T49" fmla="*/ 42 h 316"/>
                  <a:gd name="T50" fmla="*/ 127 w 280"/>
                  <a:gd name="T51" fmla="*/ 1 h 316"/>
                  <a:gd name="T52" fmla="*/ 137 w 280"/>
                  <a:gd name="T53" fmla="*/ 0 h 316"/>
                  <a:gd name="T54" fmla="*/ 137 w 280"/>
                  <a:gd name="T55" fmla="*/ 0 h 3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80" h="316">
                    <a:moveTo>
                      <a:pt x="274" y="0"/>
                    </a:moveTo>
                    <a:lnTo>
                      <a:pt x="280" y="120"/>
                    </a:lnTo>
                    <a:lnTo>
                      <a:pt x="268" y="171"/>
                    </a:lnTo>
                    <a:lnTo>
                      <a:pt x="247" y="219"/>
                    </a:lnTo>
                    <a:lnTo>
                      <a:pt x="234" y="242"/>
                    </a:lnTo>
                    <a:lnTo>
                      <a:pt x="215" y="263"/>
                    </a:lnTo>
                    <a:lnTo>
                      <a:pt x="192" y="280"/>
                    </a:lnTo>
                    <a:lnTo>
                      <a:pt x="166" y="295"/>
                    </a:lnTo>
                    <a:lnTo>
                      <a:pt x="137" y="306"/>
                    </a:lnTo>
                    <a:lnTo>
                      <a:pt x="112" y="314"/>
                    </a:lnTo>
                    <a:lnTo>
                      <a:pt x="73" y="316"/>
                    </a:lnTo>
                    <a:lnTo>
                      <a:pt x="44" y="304"/>
                    </a:lnTo>
                    <a:lnTo>
                      <a:pt x="25" y="287"/>
                    </a:lnTo>
                    <a:lnTo>
                      <a:pt x="4" y="245"/>
                    </a:lnTo>
                    <a:lnTo>
                      <a:pt x="0" y="225"/>
                    </a:lnTo>
                    <a:lnTo>
                      <a:pt x="4" y="179"/>
                    </a:lnTo>
                    <a:lnTo>
                      <a:pt x="25" y="192"/>
                    </a:lnTo>
                    <a:lnTo>
                      <a:pt x="48" y="206"/>
                    </a:lnTo>
                    <a:lnTo>
                      <a:pt x="73" y="219"/>
                    </a:lnTo>
                    <a:lnTo>
                      <a:pt x="101" y="230"/>
                    </a:lnTo>
                    <a:lnTo>
                      <a:pt x="132" y="234"/>
                    </a:lnTo>
                    <a:lnTo>
                      <a:pt x="160" y="230"/>
                    </a:lnTo>
                    <a:lnTo>
                      <a:pt x="196" y="198"/>
                    </a:lnTo>
                    <a:lnTo>
                      <a:pt x="215" y="154"/>
                    </a:lnTo>
                    <a:lnTo>
                      <a:pt x="236" y="84"/>
                    </a:lnTo>
                    <a:lnTo>
                      <a:pt x="253" y="2"/>
                    </a:lnTo>
                    <a:lnTo>
                      <a:pt x="2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06" name="Freeform 146">
                <a:extLst>
                  <a:ext uri="{FF2B5EF4-FFF2-40B4-BE49-F238E27FC236}">
                    <a16:creationId xmlns:a16="http://schemas.microsoft.com/office/drawing/2014/main" id="{A210E77A-52F3-49A6-9CD9-76296C4E4D3E}"/>
                  </a:ext>
                </a:extLst>
              </p:cNvPr>
              <p:cNvSpPr>
                <a:spLocks/>
              </p:cNvSpPr>
              <p:nvPr/>
            </p:nvSpPr>
            <p:spPr bwMode="auto">
              <a:xfrm>
                <a:off x="3779" y="2381"/>
                <a:ext cx="139" cy="90"/>
              </a:xfrm>
              <a:custGeom>
                <a:avLst/>
                <a:gdLst>
                  <a:gd name="T0" fmla="*/ 134 w 278"/>
                  <a:gd name="T1" fmla="*/ 22 h 179"/>
                  <a:gd name="T2" fmla="*/ 129 w 278"/>
                  <a:gd name="T3" fmla="*/ 31 h 179"/>
                  <a:gd name="T4" fmla="*/ 121 w 278"/>
                  <a:gd name="T5" fmla="*/ 38 h 179"/>
                  <a:gd name="T6" fmla="*/ 113 w 278"/>
                  <a:gd name="T7" fmla="*/ 48 h 179"/>
                  <a:gd name="T8" fmla="*/ 103 w 278"/>
                  <a:gd name="T9" fmla="*/ 55 h 179"/>
                  <a:gd name="T10" fmla="*/ 91 w 278"/>
                  <a:gd name="T11" fmla="*/ 62 h 179"/>
                  <a:gd name="T12" fmla="*/ 62 w 278"/>
                  <a:gd name="T13" fmla="*/ 62 h 179"/>
                  <a:gd name="T14" fmla="*/ 37 w 278"/>
                  <a:gd name="T15" fmla="*/ 46 h 179"/>
                  <a:gd name="T16" fmla="*/ 23 w 278"/>
                  <a:gd name="T17" fmla="*/ 25 h 179"/>
                  <a:gd name="T18" fmla="*/ 15 w 278"/>
                  <a:gd name="T19" fmla="*/ 0 h 179"/>
                  <a:gd name="T20" fmla="*/ 0 w 278"/>
                  <a:gd name="T21" fmla="*/ 19 h 179"/>
                  <a:gd name="T22" fmla="*/ 10 w 278"/>
                  <a:gd name="T23" fmla="*/ 51 h 179"/>
                  <a:gd name="T24" fmla="*/ 17 w 278"/>
                  <a:gd name="T25" fmla="*/ 64 h 179"/>
                  <a:gd name="T26" fmla="*/ 22 w 278"/>
                  <a:gd name="T27" fmla="*/ 70 h 179"/>
                  <a:gd name="T28" fmla="*/ 28 w 278"/>
                  <a:gd name="T29" fmla="*/ 75 h 179"/>
                  <a:gd name="T30" fmla="*/ 41 w 278"/>
                  <a:gd name="T31" fmla="*/ 84 h 179"/>
                  <a:gd name="T32" fmla="*/ 60 w 278"/>
                  <a:gd name="T33" fmla="*/ 90 h 179"/>
                  <a:gd name="T34" fmla="*/ 95 w 278"/>
                  <a:gd name="T35" fmla="*/ 86 h 179"/>
                  <a:gd name="T36" fmla="*/ 120 w 278"/>
                  <a:gd name="T37" fmla="*/ 71 h 179"/>
                  <a:gd name="T38" fmla="*/ 129 w 278"/>
                  <a:gd name="T39" fmla="*/ 62 h 179"/>
                  <a:gd name="T40" fmla="*/ 134 w 278"/>
                  <a:gd name="T41" fmla="*/ 54 h 179"/>
                  <a:gd name="T42" fmla="*/ 139 w 278"/>
                  <a:gd name="T43" fmla="*/ 47 h 179"/>
                  <a:gd name="T44" fmla="*/ 134 w 278"/>
                  <a:gd name="T45" fmla="*/ 22 h 179"/>
                  <a:gd name="T46" fmla="*/ 134 w 278"/>
                  <a:gd name="T47" fmla="*/ 22 h 17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78" h="179">
                    <a:moveTo>
                      <a:pt x="268" y="44"/>
                    </a:moveTo>
                    <a:lnTo>
                      <a:pt x="257" y="61"/>
                    </a:lnTo>
                    <a:lnTo>
                      <a:pt x="242" y="76"/>
                    </a:lnTo>
                    <a:lnTo>
                      <a:pt x="225" y="95"/>
                    </a:lnTo>
                    <a:lnTo>
                      <a:pt x="206" y="110"/>
                    </a:lnTo>
                    <a:lnTo>
                      <a:pt x="181" y="123"/>
                    </a:lnTo>
                    <a:lnTo>
                      <a:pt x="124" y="123"/>
                    </a:lnTo>
                    <a:lnTo>
                      <a:pt x="74" y="91"/>
                    </a:lnTo>
                    <a:lnTo>
                      <a:pt x="46" y="49"/>
                    </a:lnTo>
                    <a:lnTo>
                      <a:pt x="29" y="0"/>
                    </a:lnTo>
                    <a:lnTo>
                      <a:pt x="0" y="38"/>
                    </a:lnTo>
                    <a:lnTo>
                      <a:pt x="19" y="102"/>
                    </a:lnTo>
                    <a:lnTo>
                      <a:pt x="33" y="127"/>
                    </a:lnTo>
                    <a:lnTo>
                      <a:pt x="44" y="139"/>
                    </a:lnTo>
                    <a:lnTo>
                      <a:pt x="55" y="150"/>
                    </a:lnTo>
                    <a:lnTo>
                      <a:pt x="82" y="167"/>
                    </a:lnTo>
                    <a:lnTo>
                      <a:pt x="120" y="179"/>
                    </a:lnTo>
                    <a:lnTo>
                      <a:pt x="190" y="171"/>
                    </a:lnTo>
                    <a:lnTo>
                      <a:pt x="240" y="141"/>
                    </a:lnTo>
                    <a:lnTo>
                      <a:pt x="257" y="123"/>
                    </a:lnTo>
                    <a:lnTo>
                      <a:pt x="268" y="108"/>
                    </a:lnTo>
                    <a:lnTo>
                      <a:pt x="278" y="93"/>
                    </a:lnTo>
                    <a:lnTo>
                      <a:pt x="26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07" name="Freeform 147">
                <a:extLst>
                  <a:ext uri="{FF2B5EF4-FFF2-40B4-BE49-F238E27FC236}">
                    <a16:creationId xmlns:a16="http://schemas.microsoft.com/office/drawing/2014/main" id="{101F6288-4B55-483E-A0A4-F393E3A0CEB2}"/>
                  </a:ext>
                </a:extLst>
              </p:cNvPr>
              <p:cNvSpPr>
                <a:spLocks/>
              </p:cNvSpPr>
              <p:nvPr/>
            </p:nvSpPr>
            <p:spPr bwMode="auto">
              <a:xfrm>
                <a:off x="4066" y="2346"/>
                <a:ext cx="91" cy="220"/>
              </a:xfrm>
              <a:custGeom>
                <a:avLst/>
                <a:gdLst>
                  <a:gd name="T0" fmla="*/ 66 w 183"/>
                  <a:gd name="T1" fmla="*/ 3 h 439"/>
                  <a:gd name="T2" fmla="*/ 56 w 183"/>
                  <a:gd name="T3" fmla="*/ 12 h 439"/>
                  <a:gd name="T4" fmla="*/ 35 w 183"/>
                  <a:gd name="T5" fmla="*/ 38 h 439"/>
                  <a:gd name="T6" fmla="*/ 14 w 183"/>
                  <a:gd name="T7" fmla="*/ 72 h 439"/>
                  <a:gd name="T8" fmla="*/ 2 w 183"/>
                  <a:gd name="T9" fmla="*/ 109 h 439"/>
                  <a:gd name="T10" fmla="*/ 0 w 183"/>
                  <a:gd name="T11" fmla="*/ 183 h 439"/>
                  <a:gd name="T12" fmla="*/ 2 w 183"/>
                  <a:gd name="T13" fmla="*/ 220 h 439"/>
                  <a:gd name="T14" fmla="*/ 10 w 183"/>
                  <a:gd name="T15" fmla="*/ 219 h 439"/>
                  <a:gd name="T16" fmla="*/ 11 w 183"/>
                  <a:gd name="T17" fmla="*/ 172 h 439"/>
                  <a:gd name="T18" fmla="*/ 19 w 183"/>
                  <a:gd name="T19" fmla="*/ 130 h 439"/>
                  <a:gd name="T20" fmla="*/ 26 w 183"/>
                  <a:gd name="T21" fmla="*/ 109 h 439"/>
                  <a:gd name="T22" fmla="*/ 34 w 183"/>
                  <a:gd name="T23" fmla="*/ 90 h 439"/>
                  <a:gd name="T24" fmla="*/ 45 w 183"/>
                  <a:gd name="T25" fmla="*/ 73 h 439"/>
                  <a:gd name="T26" fmla="*/ 54 w 183"/>
                  <a:gd name="T27" fmla="*/ 56 h 439"/>
                  <a:gd name="T28" fmla="*/ 73 w 183"/>
                  <a:gd name="T29" fmla="*/ 28 h 439"/>
                  <a:gd name="T30" fmla="*/ 91 w 183"/>
                  <a:gd name="T31" fmla="*/ 0 h 439"/>
                  <a:gd name="T32" fmla="*/ 66 w 183"/>
                  <a:gd name="T33" fmla="*/ 3 h 439"/>
                  <a:gd name="T34" fmla="*/ 66 w 183"/>
                  <a:gd name="T35" fmla="*/ 3 h 4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3" h="439">
                    <a:moveTo>
                      <a:pt x="132" y="5"/>
                    </a:moveTo>
                    <a:lnTo>
                      <a:pt x="113" y="24"/>
                    </a:lnTo>
                    <a:lnTo>
                      <a:pt x="71" y="76"/>
                    </a:lnTo>
                    <a:lnTo>
                      <a:pt x="29" y="144"/>
                    </a:lnTo>
                    <a:lnTo>
                      <a:pt x="4" y="218"/>
                    </a:lnTo>
                    <a:lnTo>
                      <a:pt x="0" y="366"/>
                    </a:lnTo>
                    <a:lnTo>
                      <a:pt x="4" y="439"/>
                    </a:lnTo>
                    <a:lnTo>
                      <a:pt x="21" y="437"/>
                    </a:lnTo>
                    <a:lnTo>
                      <a:pt x="23" y="344"/>
                    </a:lnTo>
                    <a:lnTo>
                      <a:pt x="38" y="260"/>
                    </a:lnTo>
                    <a:lnTo>
                      <a:pt x="52" y="218"/>
                    </a:lnTo>
                    <a:lnTo>
                      <a:pt x="69" y="180"/>
                    </a:lnTo>
                    <a:lnTo>
                      <a:pt x="90" y="146"/>
                    </a:lnTo>
                    <a:lnTo>
                      <a:pt x="109" y="112"/>
                    </a:lnTo>
                    <a:lnTo>
                      <a:pt x="147" y="55"/>
                    </a:lnTo>
                    <a:lnTo>
                      <a:pt x="183" y="0"/>
                    </a:lnTo>
                    <a:lnTo>
                      <a:pt x="13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08" name="Freeform 148">
                <a:extLst>
                  <a:ext uri="{FF2B5EF4-FFF2-40B4-BE49-F238E27FC236}">
                    <a16:creationId xmlns:a16="http://schemas.microsoft.com/office/drawing/2014/main" id="{13CA424F-804C-4A61-9FF1-A550F1B303F6}"/>
                  </a:ext>
                </a:extLst>
              </p:cNvPr>
              <p:cNvSpPr>
                <a:spLocks/>
              </p:cNvSpPr>
              <p:nvPr/>
            </p:nvSpPr>
            <p:spPr bwMode="auto">
              <a:xfrm>
                <a:off x="3881" y="2555"/>
                <a:ext cx="165" cy="40"/>
              </a:xfrm>
              <a:custGeom>
                <a:avLst/>
                <a:gdLst>
                  <a:gd name="T0" fmla="*/ 165 w 330"/>
                  <a:gd name="T1" fmla="*/ 0 h 80"/>
                  <a:gd name="T2" fmla="*/ 153 w 330"/>
                  <a:gd name="T3" fmla="*/ 4 h 80"/>
                  <a:gd name="T4" fmla="*/ 124 w 330"/>
                  <a:gd name="T5" fmla="*/ 12 h 80"/>
                  <a:gd name="T6" fmla="*/ 88 w 330"/>
                  <a:gd name="T7" fmla="*/ 21 h 80"/>
                  <a:gd name="T8" fmla="*/ 58 w 330"/>
                  <a:gd name="T9" fmla="*/ 28 h 80"/>
                  <a:gd name="T10" fmla="*/ 17 w 330"/>
                  <a:gd name="T11" fmla="*/ 23 h 80"/>
                  <a:gd name="T12" fmla="*/ 0 w 330"/>
                  <a:gd name="T13" fmla="*/ 14 h 80"/>
                  <a:gd name="T14" fmla="*/ 7 w 330"/>
                  <a:gd name="T15" fmla="*/ 37 h 80"/>
                  <a:gd name="T16" fmla="*/ 29 w 330"/>
                  <a:gd name="T17" fmla="*/ 40 h 80"/>
                  <a:gd name="T18" fmla="*/ 93 w 330"/>
                  <a:gd name="T19" fmla="*/ 36 h 80"/>
                  <a:gd name="T20" fmla="*/ 150 w 330"/>
                  <a:gd name="T21" fmla="*/ 23 h 80"/>
                  <a:gd name="T22" fmla="*/ 165 w 330"/>
                  <a:gd name="T23" fmla="*/ 14 h 80"/>
                  <a:gd name="T24" fmla="*/ 165 w 330"/>
                  <a:gd name="T25" fmla="*/ 0 h 80"/>
                  <a:gd name="T26" fmla="*/ 165 w 330"/>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0" h="80">
                    <a:moveTo>
                      <a:pt x="330" y="0"/>
                    </a:moveTo>
                    <a:lnTo>
                      <a:pt x="306" y="7"/>
                    </a:lnTo>
                    <a:lnTo>
                      <a:pt x="247" y="23"/>
                    </a:lnTo>
                    <a:lnTo>
                      <a:pt x="176" y="42"/>
                    </a:lnTo>
                    <a:lnTo>
                      <a:pt x="116" y="55"/>
                    </a:lnTo>
                    <a:lnTo>
                      <a:pt x="34" y="45"/>
                    </a:lnTo>
                    <a:lnTo>
                      <a:pt x="0" y="28"/>
                    </a:lnTo>
                    <a:lnTo>
                      <a:pt x="13" y="74"/>
                    </a:lnTo>
                    <a:lnTo>
                      <a:pt x="57" y="80"/>
                    </a:lnTo>
                    <a:lnTo>
                      <a:pt x="186" y="72"/>
                    </a:lnTo>
                    <a:lnTo>
                      <a:pt x="300" y="45"/>
                    </a:lnTo>
                    <a:lnTo>
                      <a:pt x="330" y="28"/>
                    </a:lnTo>
                    <a:lnTo>
                      <a:pt x="3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09" name="Freeform 149">
                <a:extLst>
                  <a:ext uri="{FF2B5EF4-FFF2-40B4-BE49-F238E27FC236}">
                    <a16:creationId xmlns:a16="http://schemas.microsoft.com/office/drawing/2014/main" id="{EFF6F8E4-E919-4BD4-9833-020EAC3C82FB}"/>
                  </a:ext>
                </a:extLst>
              </p:cNvPr>
              <p:cNvSpPr>
                <a:spLocks/>
              </p:cNvSpPr>
              <p:nvPr/>
            </p:nvSpPr>
            <p:spPr bwMode="auto">
              <a:xfrm>
                <a:off x="4051" y="2593"/>
                <a:ext cx="59" cy="53"/>
              </a:xfrm>
              <a:custGeom>
                <a:avLst/>
                <a:gdLst>
                  <a:gd name="T0" fmla="*/ 59 w 118"/>
                  <a:gd name="T1" fmla="*/ 43 h 104"/>
                  <a:gd name="T2" fmla="*/ 58 w 118"/>
                  <a:gd name="T3" fmla="*/ 14 h 104"/>
                  <a:gd name="T4" fmla="*/ 49 w 118"/>
                  <a:gd name="T5" fmla="*/ 0 h 104"/>
                  <a:gd name="T6" fmla="*/ 24 w 118"/>
                  <a:gd name="T7" fmla="*/ 3 h 104"/>
                  <a:gd name="T8" fmla="*/ 2 w 118"/>
                  <a:gd name="T9" fmla="*/ 20 h 104"/>
                  <a:gd name="T10" fmla="*/ 0 w 118"/>
                  <a:gd name="T11" fmla="*/ 35 h 104"/>
                  <a:gd name="T12" fmla="*/ 4 w 118"/>
                  <a:gd name="T13" fmla="*/ 41 h 104"/>
                  <a:gd name="T14" fmla="*/ 10 w 118"/>
                  <a:gd name="T15" fmla="*/ 46 h 104"/>
                  <a:gd name="T16" fmla="*/ 23 w 118"/>
                  <a:gd name="T17" fmla="*/ 53 h 104"/>
                  <a:gd name="T18" fmla="*/ 35 w 118"/>
                  <a:gd name="T19" fmla="*/ 52 h 104"/>
                  <a:gd name="T20" fmla="*/ 36 w 118"/>
                  <a:gd name="T21" fmla="*/ 47 h 104"/>
                  <a:gd name="T22" fmla="*/ 24 w 118"/>
                  <a:gd name="T23" fmla="*/ 23 h 104"/>
                  <a:gd name="T24" fmla="*/ 33 w 118"/>
                  <a:gd name="T25" fmla="*/ 19 h 104"/>
                  <a:gd name="T26" fmla="*/ 39 w 118"/>
                  <a:gd name="T27" fmla="*/ 22 h 104"/>
                  <a:gd name="T28" fmla="*/ 43 w 118"/>
                  <a:gd name="T29" fmla="*/ 29 h 104"/>
                  <a:gd name="T30" fmla="*/ 41 w 118"/>
                  <a:gd name="T31" fmla="*/ 52 h 104"/>
                  <a:gd name="T32" fmla="*/ 59 w 118"/>
                  <a:gd name="T33" fmla="*/ 43 h 104"/>
                  <a:gd name="T34" fmla="*/ 59 w 118"/>
                  <a:gd name="T35" fmla="*/ 43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8" h="104">
                    <a:moveTo>
                      <a:pt x="118" y="85"/>
                    </a:moveTo>
                    <a:lnTo>
                      <a:pt x="116" y="28"/>
                    </a:lnTo>
                    <a:lnTo>
                      <a:pt x="97" y="0"/>
                    </a:lnTo>
                    <a:lnTo>
                      <a:pt x="47" y="5"/>
                    </a:lnTo>
                    <a:lnTo>
                      <a:pt x="4" y="40"/>
                    </a:lnTo>
                    <a:lnTo>
                      <a:pt x="0" y="68"/>
                    </a:lnTo>
                    <a:lnTo>
                      <a:pt x="8" y="80"/>
                    </a:lnTo>
                    <a:lnTo>
                      <a:pt x="19" y="91"/>
                    </a:lnTo>
                    <a:lnTo>
                      <a:pt x="46" y="104"/>
                    </a:lnTo>
                    <a:lnTo>
                      <a:pt x="70" y="102"/>
                    </a:lnTo>
                    <a:lnTo>
                      <a:pt x="72" y="93"/>
                    </a:lnTo>
                    <a:lnTo>
                      <a:pt x="47" y="45"/>
                    </a:lnTo>
                    <a:lnTo>
                      <a:pt x="65" y="38"/>
                    </a:lnTo>
                    <a:lnTo>
                      <a:pt x="78" y="43"/>
                    </a:lnTo>
                    <a:lnTo>
                      <a:pt x="85" y="57"/>
                    </a:lnTo>
                    <a:lnTo>
                      <a:pt x="82" y="102"/>
                    </a:lnTo>
                    <a:lnTo>
                      <a:pt x="118"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10" name="Freeform 150">
                <a:extLst>
                  <a:ext uri="{FF2B5EF4-FFF2-40B4-BE49-F238E27FC236}">
                    <a16:creationId xmlns:a16="http://schemas.microsoft.com/office/drawing/2014/main" id="{13C39597-5C37-44B2-B736-A57163A053D9}"/>
                  </a:ext>
                </a:extLst>
              </p:cNvPr>
              <p:cNvSpPr>
                <a:spLocks/>
              </p:cNvSpPr>
              <p:nvPr/>
            </p:nvSpPr>
            <p:spPr bwMode="auto">
              <a:xfrm>
                <a:off x="4106" y="2382"/>
                <a:ext cx="161" cy="285"/>
              </a:xfrm>
              <a:custGeom>
                <a:avLst/>
                <a:gdLst>
                  <a:gd name="T0" fmla="*/ 59 w 321"/>
                  <a:gd name="T1" fmla="*/ 0 h 568"/>
                  <a:gd name="T2" fmla="*/ 54 w 321"/>
                  <a:gd name="T3" fmla="*/ 9 h 568"/>
                  <a:gd name="T4" fmla="*/ 40 w 321"/>
                  <a:gd name="T5" fmla="*/ 31 h 568"/>
                  <a:gd name="T6" fmla="*/ 24 w 321"/>
                  <a:gd name="T7" fmla="*/ 61 h 568"/>
                  <a:gd name="T8" fmla="*/ 10 w 321"/>
                  <a:gd name="T9" fmla="*/ 94 h 568"/>
                  <a:gd name="T10" fmla="*/ 0 w 321"/>
                  <a:gd name="T11" fmla="*/ 132 h 568"/>
                  <a:gd name="T12" fmla="*/ 0 w 321"/>
                  <a:gd name="T13" fmla="*/ 177 h 568"/>
                  <a:gd name="T14" fmla="*/ 9 w 321"/>
                  <a:gd name="T15" fmla="*/ 207 h 568"/>
                  <a:gd name="T16" fmla="*/ 20 w 321"/>
                  <a:gd name="T17" fmla="*/ 226 h 568"/>
                  <a:gd name="T18" fmla="*/ 26 w 321"/>
                  <a:gd name="T19" fmla="*/ 233 h 568"/>
                  <a:gd name="T20" fmla="*/ 38 w 321"/>
                  <a:gd name="T21" fmla="*/ 249 h 568"/>
                  <a:gd name="T22" fmla="*/ 46 w 321"/>
                  <a:gd name="T23" fmla="*/ 256 h 568"/>
                  <a:gd name="T24" fmla="*/ 60 w 321"/>
                  <a:gd name="T25" fmla="*/ 268 h 568"/>
                  <a:gd name="T26" fmla="*/ 75 w 321"/>
                  <a:gd name="T27" fmla="*/ 277 h 568"/>
                  <a:gd name="T28" fmla="*/ 107 w 321"/>
                  <a:gd name="T29" fmla="*/ 285 h 568"/>
                  <a:gd name="T30" fmla="*/ 134 w 321"/>
                  <a:gd name="T31" fmla="*/ 285 h 568"/>
                  <a:gd name="T32" fmla="*/ 161 w 321"/>
                  <a:gd name="T33" fmla="*/ 280 h 568"/>
                  <a:gd name="T34" fmla="*/ 157 w 321"/>
                  <a:gd name="T35" fmla="*/ 256 h 568"/>
                  <a:gd name="T36" fmla="*/ 149 w 321"/>
                  <a:gd name="T37" fmla="*/ 260 h 568"/>
                  <a:gd name="T38" fmla="*/ 124 w 321"/>
                  <a:gd name="T39" fmla="*/ 266 h 568"/>
                  <a:gd name="T40" fmla="*/ 93 w 321"/>
                  <a:gd name="T41" fmla="*/ 259 h 568"/>
                  <a:gd name="T42" fmla="*/ 74 w 321"/>
                  <a:gd name="T43" fmla="*/ 251 h 568"/>
                  <a:gd name="T44" fmla="*/ 54 w 321"/>
                  <a:gd name="T45" fmla="*/ 232 h 568"/>
                  <a:gd name="T46" fmla="*/ 36 w 321"/>
                  <a:gd name="T47" fmla="*/ 206 h 568"/>
                  <a:gd name="T48" fmla="*/ 25 w 321"/>
                  <a:gd name="T49" fmla="*/ 184 h 568"/>
                  <a:gd name="T50" fmla="*/ 19 w 321"/>
                  <a:gd name="T51" fmla="*/ 147 h 568"/>
                  <a:gd name="T52" fmla="*/ 24 w 321"/>
                  <a:gd name="T53" fmla="*/ 101 h 568"/>
                  <a:gd name="T54" fmla="*/ 29 w 321"/>
                  <a:gd name="T55" fmla="*/ 83 h 568"/>
                  <a:gd name="T56" fmla="*/ 35 w 321"/>
                  <a:gd name="T57" fmla="*/ 70 h 568"/>
                  <a:gd name="T58" fmla="*/ 46 w 321"/>
                  <a:gd name="T59" fmla="*/ 50 h 568"/>
                  <a:gd name="T60" fmla="*/ 57 w 321"/>
                  <a:gd name="T61" fmla="*/ 31 h 568"/>
                  <a:gd name="T62" fmla="*/ 71 w 321"/>
                  <a:gd name="T63" fmla="*/ 11 h 568"/>
                  <a:gd name="T64" fmla="*/ 59 w 321"/>
                  <a:gd name="T65" fmla="*/ 0 h 568"/>
                  <a:gd name="T66" fmla="*/ 59 w 321"/>
                  <a:gd name="T67" fmla="*/ 0 h 5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1" h="568">
                    <a:moveTo>
                      <a:pt x="118" y="0"/>
                    </a:moveTo>
                    <a:lnTo>
                      <a:pt x="107" y="17"/>
                    </a:lnTo>
                    <a:lnTo>
                      <a:pt x="80" y="61"/>
                    </a:lnTo>
                    <a:lnTo>
                      <a:pt x="48" y="121"/>
                    </a:lnTo>
                    <a:lnTo>
                      <a:pt x="19" y="188"/>
                    </a:lnTo>
                    <a:lnTo>
                      <a:pt x="0" y="264"/>
                    </a:lnTo>
                    <a:lnTo>
                      <a:pt x="0" y="353"/>
                    </a:lnTo>
                    <a:lnTo>
                      <a:pt x="17" y="412"/>
                    </a:lnTo>
                    <a:lnTo>
                      <a:pt x="40" y="450"/>
                    </a:lnTo>
                    <a:lnTo>
                      <a:pt x="52" y="465"/>
                    </a:lnTo>
                    <a:lnTo>
                      <a:pt x="76" y="496"/>
                    </a:lnTo>
                    <a:lnTo>
                      <a:pt x="91" y="511"/>
                    </a:lnTo>
                    <a:lnTo>
                      <a:pt x="120" y="534"/>
                    </a:lnTo>
                    <a:lnTo>
                      <a:pt x="150" y="553"/>
                    </a:lnTo>
                    <a:lnTo>
                      <a:pt x="213" y="568"/>
                    </a:lnTo>
                    <a:lnTo>
                      <a:pt x="268" y="568"/>
                    </a:lnTo>
                    <a:lnTo>
                      <a:pt x="321" y="559"/>
                    </a:lnTo>
                    <a:lnTo>
                      <a:pt x="314" y="511"/>
                    </a:lnTo>
                    <a:lnTo>
                      <a:pt x="297" y="519"/>
                    </a:lnTo>
                    <a:lnTo>
                      <a:pt x="247" y="530"/>
                    </a:lnTo>
                    <a:lnTo>
                      <a:pt x="186" y="517"/>
                    </a:lnTo>
                    <a:lnTo>
                      <a:pt x="147" y="500"/>
                    </a:lnTo>
                    <a:lnTo>
                      <a:pt x="107" y="462"/>
                    </a:lnTo>
                    <a:lnTo>
                      <a:pt x="71" y="410"/>
                    </a:lnTo>
                    <a:lnTo>
                      <a:pt x="50" y="367"/>
                    </a:lnTo>
                    <a:lnTo>
                      <a:pt x="38" y="292"/>
                    </a:lnTo>
                    <a:lnTo>
                      <a:pt x="48" y="201"/>
                    </a:lnTo>
                    <a:lnTo>
                      <a:pt x="57" y="165"/>
                    </a:lnTo>
                    <a:lnTo>
                      <a:pt x="69" y="139"/>
                    </a:lnTo>
                    <a:lnTo>
                      <a:pt x="91" y="99"/>
                    </a:lnTo>
                    <a:lnTo>
                      <a:pt x="114" y="61"/>
                    </a:lnTo>
                    <a:lnTo>
                      <a:pt x="141" y="21"/>
                    </a:lnTo>
                    <a:lnTo>
                      <a:pt x="1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11" name="Freeform 151">
                <a:extLst>
                  <a:ext uri="{FF2B5EF4-FFF2-40B4-BE49-F238E27FC236}">
                    <a16:creationId xmlns:a16="http://schemas.microsoft.com/office/drawing/2014/main" id="{AA706D77-C75F-40B8-B8A6-54D76BF29433}"/>
                  </a:ext>
                </a:extLst>
              </p:cNvPr>
              <p:cNvSpPr>
                <a:spLocks/>
              </p:cNvSpPr>
              <p:nvPr/>
            </p:nvSpPr>
            <p:spPr bwMode="auto">
              <a:xfrm>
                <a:off x="3765" y="2421"/>
                <a:ext cx="82" cy="219"/>
              </a:xfrm>
              <a:custGeom>
                <a:avLst/>
                <a:gdLst>
                  <a:gd name="T0" fmla="*/ 25 w 163"/>
                  <a:gd name="T1" fmla="*/ 0 h 437"/>
                  <a:gd name="T2" fmla="*/ 19 w 163"/>
                  <a:gd name="T3" fmla="*/ 67 h 437"/>
                  <a:gd name="T4" fmla="*/ 26 w 163"/>
                  <a:gd name="T5" fmla="*/ 106 h 437"/>
                  <a:gd name="T6" fmla="*/ 41 w 163"/>
                  <a:gd name="T7" fmla="*/ 138 h 437"/>
                  <a:gd name="T8" fmla="*/ 59 w 163"/>
                  <a:gd name="T9" fmla="*/ 168 h 437"/>
                  <a:gd name="T10" fmla="*/ 72 w 163"/>
                  <a:gd name="T11" fmla="*/ 183 h 437"/>
                  <a:gd name="T12" fmla="*/ 82 w 163"/>
                  <a:gd name="T13" fmla="*/ 199 h 437"/>
                  <a:gd name="T14" fmla="*/ 78 w 163"/>
                  <a:gd name="T15" fmla="*/ 219 h 437"/>
                  <a:gd name="T16" fmla="*/ 54 w 163"/>
                  <a:gd name="T17" fmla="*/ 185 h 437"/>
                  <a:gd name="T18" fmla="*/ 41 w 163"/>
                  <a:gd name="T19" fmla="*/ 165 h 437"/>
                  <a:gd name="T20" fmla="*/ 19 w 163"/>
                  <a:gd name="T21" fmla="*/ 129 h 437"/>
                  <a:gd name="T22" fmla="*/ 4 w 163"/>
                  <a:gd name="T23" fmla="*/ 89 h 437"/>
                  <a:gd name="T24" fmla="*/ 0 w 163"/>
                  <a:gd name="T25" fmla="*/ 29 h 437"/>
                  <a:gd name="T26" fmla="*/ 6 w 163"/>
                  <a:gd name="T27" fmla="*/ 6 h 437"/>
                  <a:gd name="T28" fmla="*/ 25 w 163"/>
                  <a:gd name="T29" fmla="*/ 0 h 437"/>
                  <a:gd name="T30" fmla="*/ 25 w 163"/>
                  <a:gd name="T31" fmla="*/ 0 h 4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3" h="437">
                    <a:moveTo>
                      <a:pt x="49" y="0"/>
                    </a:moveTo>
                    <a:lnTo>
                      <a:pt x="38" y="133"/>
                    </a:lnTo>
                    <a:lnTo>
                      <a:pt x="51" y="211"/>
                    </a:lnTo>
                    <a:lnTo>
                      <a:pt x="82" y="275"/>
                    </a:lnTo>
                    <a:lnTo>
                      <a:pt x="118" y="336"/>
                    </a:lnTo>
                    <a:lnTo>
                      <a:pt x="144" y="365"/>
                    </a:lnTo>
                    <a:lnTo>
                      <a:pt x="163" y="397"/>
                    </a:lnTo>
                    <a:lnTo>
                      <a:pt x="156" y="437"/>
                    </a:lnTo>
                    <a:lnTo>
                      <a:pt x="108" y="370"/>
                    </a:lnTo>
                    <a:lnTo>
                      <a:pt x="82" y="330"/>
                    </a:lnTo>
                    <a:lnTo>
                      <a:pt x="38" y="258"/>
                    </a:lnTo>
                    <a:lnTo>
                      <a:pt x="7" y="178"/>
                    </a:lnTo>
                    <a:lnTo>
                      <a:pt x="0" y="57"/>
                    </a:lnTo>
                    <a:lnTo>
                      <a:pt x="11" y="1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12" name="Freeform 152">
                <a:extLst>
                  <a:ext uri="{FF2B5EF4-FFF2-40B4-BE49-F238E27FC236}">
                    <a16:creationId xmlns:a16="http://schemas.microsoft.com/office/drawing/2014/main" id="{8330A59E-5FC2-44CD-A6E3-97AD3FA50B5A}"/>
                  </a:ext>
                </a:extLst>
              </p:cNvPr>
              <p:cNvSpPr>
                <a:spLocks/>
              </p:cNvSpPr>
              <p:nvPr/>
            </p:nvSpPr>
            <p:spPr bwMode="auto">
              <a:xfrm>
                <a:off x="3814" y="2419"/>
                <a:ext cx="66" cy="152"/>
              </a:xfrm>
              <a:custGeom>
                <a:avLst/>
                <a:gdLst>
                  <a:gd name="T0" fmla="*/ 1 w 131"/>
                  <a:gd name="T1" fmla="*/ 0 h 302"/>
                  <a:gd name="T2" fmla="*/ 0 w 131"/>
                  <a:gd name="T3" fmla="*/ 55 h 302"/>
                  <a:gd name="T4" fmla="*/ 6 w 131"/>
                  <a:gd name="T5" fmla="*/ 91 h 302"/>
                  <a:gd name="T6" fmla="*/ 15 w 131"/>
                  <a:gd name="T7" fmla="*/ 107 h 302"/>
                  <a:gd name="T8" fmla="*/ 33 w 131"/>
                  <a:gd name="T9" fmla="*/ 132 h 302"/>
                  <a:gd name="T10" fmla="*/ 53 w 131"/>
                  <a:gd name="T11" fmla="*/ 152 h 302"/>
                  <a:gd name="T12" fmla="*/ 66 w 131"/>
                  <a:gd name="T13" fmla="*/ 130 h 302"/>
                  <a:gd name="T14" fmla="*/ 58 w 131"/>
                  <a:gd name="T15" fmla="*/ 122 h 302"/>
                  <a:gd name="T16" fmla="*/ 39 w 131"/>
                  <a:gd name="T17" fmla="*/ 104 h 302"/>
                  <a:gd name="T18" fmla="*/ 30 w 131"/>
                  <a:gd name="T19" fmla="*/ 93 h 302"/>
                  <a:gd name="T20" fmla="*/ 20 w 131"/>
                  <a:gd name="T21" fmla="*/ 82 h 302"/>
                  <a:gd name="T22" fmla="*/ 13 w 131"/>
                  <a:gd name="T23" fmla="*/ 57 h 302"/>
                  <a:gd name="T24" fmla="*/ 10 w 131"/>
                  <a:gd name="T25" fmla="*/ 12 h 302"/>
                  <a:gd name="T26" fmla="*/ 1 w 131"/>
                  <a:gd name="T27" fmla="*/ 0 h 302"/>
                  <a:gd name="T28" fmla="*/ 1 w 131"/>
                  <a:gd name="T29" fmla="*/ 0 h 30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1" h="302">
                    <a:moveTo>
                      <a:pt x="2" y="0"/>
                    </a:moveTo>
                    <a:lnTo>
                      <a:pt x="0" y="110"/>
                    </a:lnTo>
                    <a:lnTo>
                      <a:pt x="11" y="180"/>
                    </a:lnTo>
                    <a:lnTo>
                      <a:pt x="30" y="213"/>
                    </a:lnTo>
                    <a:lnTo>
                      <a:pt x="66" y="262"/>
                    </a:lnTo>
                    <a:lnTo>
                      <a:pt x="106" y="302"/>
                    </a:lnTo>
                    <a:lnTo>
                      <a:pt x="131" y="258"/>
                    </a:lnTo>
                    <a:lnTo>
                      <a:pt x="116" y="243"/>
                    </a:lnTo>
                    <a:lnTo>
                      <a:pt x="78" y="207"/>
                    </a:lnTo>
                    <a:lnTo>
                      <a:pt x="59" y="184"/>
                    </a:lnTo>
                    <a:lnTo>
                      <a:pt x="40" y="163"/>
                    </a:lnTo>
                    <a:lnTo>
                      <a:pt x="26" y="114"/>
                    </a:lnTo>
                    <a:lnTo>
                      <a:pt x="19" y="23"/>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13" name="Freeform 153">
                <a:extLst>
                  <a:ext uri="{FF2B5EF4-FFF2-40B4-BE49-F238E27FC236}">
                    <a16:creationId xmlns:a16="http://schemas.microsoft.com/office/drawing/2014/main" id="{53A3538C-ACC4-4BA4-9DA7-E723CFA7B8F4}"/>
                  </a:ext>
                </a:extLst>
              </p:cNvPr>
              <p:cNvSpPr>
                <a:spLocks/>
              </p:cNvSpPr>
              <p:nvPr/>
            </p:nvSpPr>
            <p:spPr bwMode="auto">
              <a:xfrm>
                <a:off x="3635" y="2404"/>
                <a:ext cx="162" cy="303"/>
              </a:xfrm>
              <a:custGeom>
                <a:avLst/>
                <a:gdLst>
                  <a:gd name="T0" fmla="*/ 30 w 325"/>
                  <a:gd name="T1" fmla="*/ 197 h 607"/>
                  <a:gd name="T2" fmla="*/ 34 w 325"/>
                  <a:gd name="T3" fmla="*/ 181 h 607"/>
                  <a:gd name="T4" fmla="*/ 40 w 325"/>
                  <a:gd name="T5" fmla="*/ 163 h 607"/>
                  <a:gd name="T6" fmla="*/ 55 w 325"/>
                  <a:gd name="T7" fmla="*/ 120 h 607"/>
                  <a:gd name="T8" fmla="*/ 74 w 325"/>
                  <a:gd name="T9" fmla="*/ 78 h 607"/>
                  <a:gd name="T10" fmla="*/ 96 w 325"/>
                  <a:gd name="T11" fmla="*/ 52 h 607"/>
                  <a:gd name="T12" fmla="*/ 122 w 325"/>
                  <a:gd name="T13" fmla="*/ 34 h 607"/>
                  <a:gd name="T14" fmla="*/ 134 w 325"/>
                  <a:gd name="T15" fmla="*/ 28 h 607"/>
                  <a:gd name="T16" fmla="*/ 155 w 325"/>
                  <a:gd name="T17" fmla="*/ 18 h 607"/>
                  <a:gd name="T18" fmla="*/ 162 w 325"/>
                  <a:gd name="T19" fmla="*/ 15 h 607"/>
                  <a:gd name="T20" fmla="*/ 144 w 325"/>
                  <a:gd name="T21" fmla="*/ 0 h 607"/>
                  <a:gd name="T22" fmla="*/ 104 w 325"/>
                  <a:gd name="T23" fmla="*/ 18 h 607"/>
                  <a:gd name="T24" fmla="*/ 86 w 325"/>
                  <a:gd name="T25" fmla="*/ 30 h 607"/>
                  <a:gd name="T26" fmla="*/ 69 w 325"/>
                  <a:gd name="T27" fmla="*/ 49 h 607"/>
                  <a:gd name="T28" fmla="*/ 40 w 325"/>
                  <a:gd name="T29" fmla="*/ 105 h 607"/>
                  <a:gd name="T30" fmla="*/ 22 w 325"/>
                  <a:gd name="T31" fmla="*/ 168 h 607"/>
                  <a:gd name="T32" fmla="*/ 8 w 325"/>
                  <a:gd name="T33" fmla="*/ 216 h 607"/>
                  <a:gd name="T34" fmla="*/ 0 w 325"/>
                  <a:gd name="T35" fmla="*/ 258 h 607"/>
                  <a:gd name="T36" fmla="*/ 17 w 325"/>
                  <a:gd name="T37" fmla="*/ 272 h 607"/>
                  <a:gd name="T38" fmla="*/ 28 w 325"/>
                  <a:gd name="T39" fmla="*/ 279 h 607"/>
                  <a:gd name="T40" fmla="*/ 54 w 325"/>
                  <a:gd name="T41" fmla="*/ 295 h 607"/>
                  <a:gd name="T42" fmla="*/ 82 w 325"/>
                  <a:gd name="T43" fmla="*/ 303 h 607"/>
                  <a:gd name="T44" fmla="*/ 133 w 325"/>
                  <a:gd name="T45" fmla="*/ 298 h 607"/>
                  <a:gd name="T46" fmla="*/ 160 w 325"/>
                  <a:gd name="T47" fmla="*/ 292 h 607"/>
                  <a:gd name="T48" fmla="*/ 147 w 325"/>
                  <a:gd name="T49" fmla="*/ 274 h 607"/>
                  <a:gd name="T50" fmla="*/ 113 w 325"/>
                  <a:gd name="T51" fmla="*/ 278 h 607"/>
                  <a:gd name="T52" fmla="*/ 84 w 325"/>
                  <a:gd name="T53" fmla="*/ 278 h 607"/>
                  <a:gd name="T54" fmla="*/ 57 w 325"/>
                  <a:gd name="T55" fmla="*/ 270 h 607"/>
                  <a:gd name="T56" fmla="*/ 36 w 325"/>
                  <a:gd name="T57" fmla="*/ 245 h 607"/>
                  <a:gd name="T58" fmla="*/ 27 w 325"/>
                  <a:gd name="T59" fmla="*/ 220 h 607"/>
                  <a:gd name="T60" fmla="*/ 30 w 325"/>
                  <a:gd name="T61" fmla="*/ 197 h 607"/>
                  <a:gd name="T62" fmla="*/ 30 w 325"/>
                  <a:gd name="T63" fmla="*/ 197 h 60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607">
                    <a:moveTo>
                      <a:pt x="61" y="394"/>
                    </a:moveTo>
                    <a:lnTo>
                      <a:pt x="69" y="362"/>
                    </a:lnTo>
                    <a:lnTo>
                      <a:pt x="80" y="327"/>
                    </a:lnTo>
                    <a:lnTo>
                      <a:pt x="111" y="240"/>
                    </a:lnTo>
                    <a:lnTo>
                      <a:pt x="149" y="156"/>
                    </a:lnTo>
                    <a:lnTo>
                      <a:pt x="192" y="105"/>
                    </a:lnTo>
                    <a:lnTo>
                      <a:pt x="244" y="69"/>
                    </a:lnTo>
                    <a:lnTo>
                      <a:pt x="268" y="56"/>
                    </a:lnTo>
                    <a:lnTo>
                      <a:pt x="310" y="37"/>
                    </a:lnTo>
                    <a:lnTo>
                      <a:pt x="325" y="31"/>
                    </a:lnTo>
                    <a:lnTo>
                      <a:pt x="289" y="0"/>
                    </a:lnTo>
                    <a:lnTo>
                      <a:pt x="208" y="37"/>
                    </a:lnTo>
                    <a:lnTo>
                      <a:pt x="173" y="61"/>
                    </a:lnTo>
                    <a:lnTo>
                      <a:pt x="139" y="99"/>
                    </a:lnTo>
                    <a:lnTo>
                      <a:pt x="80" y="210"/>
                    </a:lnTo>
                    <a:lnTo>
                      <a:pt x="44" y="337"/>
                    </a:lnTo>
                    <a:lnTo>
                      <a:pt x="17" y="432"/>
                    </a:lnTo>
                    <a:lnTo>
                      <a:pt x="0" y="517"/>
                    </a:lnTo>
                    <a:lnTo>
                      <a:pt x="35" y="544"/>
                    </a:lnTo>
                    <a:lnTo>
                      <a:pt x="57" y="559"/>
                    </a:lnTo>
                    <a:lnTo>
                      <a:pt x="109" y="590"/>
                    </a:lnTo>
                    <a:lnTo>
                      <a:pt x="164" y="607"/>
                    </a:lnTo>
                    <a:lnTo>
                      <a:pt x="266" y="597"/>
                    </a:lnTo>
                    <a:lnTo>
                      <a:pt x="320" y="584"/>
                    </a:lnTo>
                    <a:lnTo>
                      <a:pt x="295" y="548"/>
                    </a:lnTo>
                    <a:lnTo>
                      <a:pt x="227" y="557"/>
                    </a:lnTo>
                    <a:lnTo>
                      <a:pt x="168" y="556"/>
                    </a:lnTo>
                    <a:lnTo>
                      <a:pt x="114" y="540"/>
                    </a:lnTo>
                    <a:lnTo>
                      <a:pt x="73" y="491"/>
                    </a:lnTo>
                    <a:lnTo>
                      <a:pt x="55" y="440"/>
                    </a:lnTo>
                    <a:lnTo>
                      <a:pt x="61" y="3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14" name="Freeform 154">
                <a:extLst>
                  <a:ext uri="{FF2B5EF4-FFF2-40B4-BE49-F238E27FC236}">
                    <a16:creationId xmlns:a16="http://schemas.microsoft.com/office/drawing/2014/main" id="{1B153BBA-89C4-4CCE-A701-E46D7D63E152}"/>
                  </a:ext>
                </a:extLst>
              </p:cNvPr>
              <p:cNvSpPr>
                <a:spLocks/>
              </p:cNvSpPr>
              <p:nvPr/>
            </p:nvSpPr>
            <p:spPr bwMode="auto">
              <a:xfrm>
                <a:off x="3936" y="2290"/>
                <a:ext cx="100" cy="113"/>
              </a:xfrm>
              <a:custGeom>
                <a:avLst/>
                <a:gdLst>
                  <a:gd name="T0" fmla="*/ 97 w 200"/>
                  <a:gd name="T1" fmla="*/ 0 h 227"/>
                  <a:gd name="T2" fmla="*/ 100 w 200"/>
                  <a:gd name="T3" fmla="*/ 27 h 227"/>
                  <a:gd name="T4" fmla="*/ 95 w 200"/>
                  <a:gd name="T5" fmla="*/ 51 h 227"/>
                  <a:gd name="T6" fmla="*/ 90 w 200"/>
                  <a:gd name="T7" fmla="*/ 64 h 227"/>
                  <a:gd name="T8" fmla="*/ 86 w 200"/>
                  <a:gd name="T9" fmla="*/ 70 h 227"/>
                  <a:gd name="T10" fmla="*/ 80 w 200"/>
                  <a:gd name="T11" fmla="*/ 76 h 227"/>
                  <a:gd name="T12" fmla="*/ 68 w 200"/>
                  <a:gd name="T13" fmla="*/ 86 h 227"/>
                  <a:gd name="T14" fmla="*/ 55 w 200"/>
                  <a:gd name="T15" fmla="*/ 95 h 227"/>
                  <a:gd name="T16" fmla="*/ 43 w 200"/>
                  <a:gd name="T17" fmla="*/ 102 h 227"/>
                  <a:gd name="T18" fmla="*/ 32 w 200"/>
                  <a:gd name="T19" fmla="*/ 106 h 227"/>
                  <a:gd name="T20" fmla="*/ 7 w 200"/>
                  <a:gd name="T21" fmla="*/ 113 h 227"/>
                  <a:gd name="T22" fmla="*/ 0 w 200"/>
                  <a:gd name="T23" fmla="*/ 103 h 227"/>
                  <a:gd name="T24" fmla="*/ 16 w 200"/>
                  <a:gd name="T25" fmla="*/ 94 h 227"/>
                  <a:gd name="T26" fmla="*/ 33 w 200"/>
                  <a:gd name="T27" fmla="*/ 84 h 227"/>
                  <a:gd name="T28" fmla="*/ 43 w 200"/>
                  <a:gd name="T29" fmla="*/ 77 h 227"/>
                  <a:gd name="T30" fmla="*/ 52 w 200"/>
                  <a:gd name="T31" fmla="*/ 69 h 227"/>
                  <a:gd name="T32" fmla="*/ 73 w 200"/>
                  <a:gd name="T33" fmla="*/ 33 h 227"/>
                  <a:gd name="T34" fmla="*/ 76 w 200"/>
                  <a:gd name="T35" fmla="*/ 14 h 227"/>
                  <a:gd name="T36" fmla="*/ 97 w 200"/>
                  <a:gd name="T37" fmla="*/ 0 h 227"/>
                  <a:gd name="T38" fmla="*/ 97 w 200"/>
                  <a:gd name="T39" fmla="*/ 0 h 2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0" h="227">
                    <a:moveTo>
                      <a:pt x="194" y="0"/>
                    </a:moveTo>
                    <a:lnTo>
                      <a:pt x="200" y="54"/>
                    </a:lnTo>
                    <a:lnTo>
                      <a:pt x="190" y="103"/>
                    </a:lnTo>
                    <a:lnTo>
                      <a:pt x="179" y="128"/>
                    </a:lnTo>
                    <a:lnTo>
                      <a:pt x="171" y="141"/>
                    </a:lnTo>
                    <a:lnTo>
                      <a:pt x="160" y="152"/>
                    </a:lnTo>
                    <a:lnTo>
                      <a:pt x="135" y="173"/>
                    </a:lnTo>
                    <a:lnTo>
                      <a:pt x="110" y="190"/>
                    </a:lnTo>
                    <a:lnTo>
                      <a:pt x="85" y="204"/>
                    </a:lnTo>
                    <a:lnTo>
                      <a:pt x="63" y="213"/>
                    </a:lnTo>
                    <a:lnTo>
                      <a:pt x="13" y="227"/>
                    </a:lnTo>
                    <a:lnTo>
                      <a:pt x="0" y="206"/>
                    </a:lnTo>
                    <a:lnTo>
                      <a:pt x="32" y="189"/>
                    </a:lnTo>
                    <a:lnTo>
                      <a:pt x="66" y="168"/>
                    </a:lnTo>
                    <a:lnTo>
                      <a:pt x="85" y="154"/>
                    </a:lnTo>
                    <a:lnTo>
                      <a:pt x="104" y="139"/>
                    </a:lnTo>
                    <a:lnTo>
                      <a:pt x="146" y="67"/>
                    </a:lnTo>
                    <a:lnTo>
                      <a:pt x="152" y="29"/>
                    </a:lnTo>
                    <a:lnTo>
                      <a:pt x="1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15" name="Freeform 155">
                <a:extLst>
                  <a:ext uri="{FF2B5EF4-FFF2-40B4-BE49-F238E27FC236}">
                    <a16:creationId xmlns:a16="http://schemas.microsoft.com/office/drawing/2014/main" id="{F5AD3740-2FA8-4625-9D5D-6D153A502C18}"/>
                  </a:ext>
                </a:extLst>
              </p:cNvPr>
              <p:cNvSpPr>
                <a:spLocks/>
              </p:cNvSpPr>
              <p:nvPr/>
            </p:nvSpPr>
            <p:spPr bwMode="auto">
              <a:xfrm>
                <a:off x="4117" y="2312"/>
                <a:ext cx="307" cy="289"/>
              </a:xfrm>
              <a:custGeom>
                <a:avLst/>
                <a:gdLst>
                  <a:gd name="T0" fmla="*/ 0 w 612"/>
                  <a:gd name="T1" fmla="*/ 0 h 578"/>
                  <a:gd name="T2" fmla="*/ 47 w 612"/>
                  <a:gd name="T3" fmla="*/ 7 h 578"/>
                  <a:gd name="T4" fmla="*/ 92 w 612"/>
                  <a:gd name="T5" fmla="*/ 17 h 578"/>
                  <a:gd name="T6" fmla="*/ 117 w 612"/>
                  <a:gd name="T7" fmla="*/ 26 h 578"/>
                  <a:gd name="T8" fmla="*/ 142 w 612"/>
                  <a:gd name="T9" fmla="*/ 36 h 578"/>
                  <a:gd name="T10" fmla="*/ 166 w 612"/>
                  <a:gd name="T11" fmla="*/ 50 h 578"/>
                  <a:gd name="T12" fmla="*/ 187 w 612"/>
                  <a:gd name="T13" fmla="*/ 66 h 578"/>
                  <a:gd name="T14" fmla="*/ 205 w 612"/>
                  <a:gd name="T15" fmla="*/ 83 h 578"/>
                  <a:gd name="T16" fmla="*/ 220 w 612"/>
                  <a:gd name="T17" fmla="*/ 99 h 578"/>
                  <a:gd name="T18" fmla="*/ 233 w 612"/>
                  <a:gd name="T19" fmla="*/ 115 h 578"/>
                  <a:gd name="T20" fmla="*/ 242 w 612"/>
                  <a:gd name="T21" fmla="*/ 128 h 578"/>
                  <a:gd name="T22" fmla="*/ 259 w 612"/>
                  <a:gd name="T23" fmla="*/ 144 h 578"/>
                  <a:gd name="T24" fmla="*/ 307 w 612"/>
                  <a:gd name="T25" fmla="*/ 188 h 578"/>
                  <a:gd name="T26" fmla="*/ 298 w 612"/>
                  <a:gd name="T27" fmla="*/ 199 h 578"/>
                  <a:gd name="T28" fmla="*/ 289 w 612"/>
                  <a:gd name="T29" fmla="*/ 211 h 578"/>
                  <a:gd name="T30" fmla="*/ 275 w 612"/>
                  <a:gd name="T31" fmla="*/ 225 h 578"/>
                  <a:gd name="T32" fmla="*/ 260 w 612"/>
                  <a:gd name="T33" fmla="*/ 241 h 578"/>
                  <a:gd name="T34" fmla="*/ 242 w 612"/>
                  <a:gd name="T35" fmla="*/ 255 h 578"/>
                  <a:gd name="T36" fmla="*/ 223 w 612"/>
                  <a:gd name="T37" fmla="*/ 267 h 578"/>
                  <a:gd name="T38" fmla="*/ 202 w 612"/>
                  <a:gd name="T39" fmla="*/ 278 h 578"/>
                  <a:gd name="T40" fmla="*/ 184 w 612"/>
                  <a:gd name="T41" fmla="*/ 284 h 578"/>
                  <a:gd name="T42" fmla="*/ 149 w 612"/>
                  <a:gd name="T43" fmla="*/ 289 h 578"/>
                  <a:gd name="T44" fmla="*/ 137 w 612"/>
                  <a:gd name="T45" fmla="*/ 285 h 578"/>
                  <a:gd name="T46" fmla="*/ 136 w 612"/>
                  <a:gd name="T47" fmla="*/ 267 h 578"/>
                  <a:gd name="T48" fmla="*/ 149 w 612"/>
                  <a:gd name="T49" fmla="*/ 267 h 578"/>
                  <a:gd name="T50" fmla="*/ 167 w 612"/>
                  <a:gd name="T51" fmla="*/ 263 h 578"/>
                  <a:gd name="T52" fmla="*/ 192 w 612"/>
                  <a:gd name="T53" fmla="*/ 253 h 578"/>
                  <a:gd name="T54" fmla="*/ 217 w 612"/>
                  <a:gd name="T55" fmla="*/ 240 h 578"/>
                  <a:gd name="T56" fmla="*/ 229 w 612"/>
                  <a:gd name="T57" fmla="*/ 228 h 578"/>
                  <a:gd name="T58" fmla="*/ 248 w 612"/>
                  <a:gd name="T59" fmla="*/ 208 h 578"/>
                  <a:gd name="T60" fmla="*/ 254 w 612"/>
                  <a:gd name="T61" fmla="*/ 200 h 578"/>
                  <a:gd name="T62" fmla="*/ 263 w 612"/>
                  <a:gd name="T63" fmla="*/ 184 h 578"/>
                  <a:gd name="T64" fmla="*/ 257 w 612"/>
                  <a:gd name="T65" fmla="*/ 178 h 578"/>
                  <a:gd name="T66" fmla="*/ 246 w 612"/>
                  <a:gd name="T67" fmla="*/ 164 h 578"/>
                  <a:gd name="T68" fmla="*/ 229 w 612"/>
                  <a:gd name="T69" fmla="*/ 144 h 578"/>
                  <a:gd name="T70" fmla="*/ 214 w 612"/>
                  <a:gd name="T71" fmla="*/ 126 h 578"/>
                  <a:gd name="T72" fmla="*/ 196 w 612"/>
                  <a:gd name="T73" fmla="*/ 107 h 578"/>
                  <a:gd name="T74" fmla="*/ 183 w 612"/>
                  <a:gd name="T75" fmla="*/ 94 h 578"/>
                  <a:gd name="T76" fmla="*/ 170 w 612"/>
                  <a:gd name="T77" fmla="*/ 83 h 578"/>
                  <a:gd name="T78" fmla="*/ 158 w 612"/>
                  <a:gd name="T79" fmla="*/ 72 h 578"/>
                  <a:gd name="T80" fmla="*/ 132 w 612"/>
                  <a:gd name="T81" fmla="*/ 54 h 578"/>
                  <a:gd name="T82" fmla="*/ 121 w 612"/>
                  <a:gd name="T83" fmla="*/ 47 h 578"/>
                  <a:gd name="T84" fmla="*/ 111 w 612"/>
                  <a:gd name="T85" fmla="*/ 42 h 578"/>
                  <a:gd name="T86" fmla="*/ 90 w 612"/>
                  <a:gd name="T87" fmla="*/ 35 h 578"/>
                  <a:gd name="T88" fmla="*/ 72 w 612"/>
                  <a:gd name="T89" fmla="*/ 31 h 578"/>
                  <a:gd name="T90" fmla="*/ 42 w 612"/>
                  <a:gd name="T91" fmla="*/ 23 h 578"/>
                  <a:gd name="T92" fmla="*/ 15 w 612"/>
                  <a:gd name="T93" fmla="*/ 17 h 578"/>
                  <a:gd name="T94" fmla="*/ 0 w 612"/>
                  <a:gd name="T95" fmla="*/ 0 h 578"/>
                  <a:gd name="T96" fmla="*/ 0 w 612"/>
                  <a:gd name="T97" fmla="*/ 0 h 5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12" h="578">
                    <a:moveTo>
                      <a:pt x="0" y="0"/>
                    </a:moveTo>
                    <a:lnTo>
                      <a:pt x="93" y="13"/>
                    </a:lnTo>
                    <a:lnTo>
                      <a:pt x="184" y="34"/>
                    </a:lnTo>
                    <a:lnTo>
                      <a:pt x="234" y="51"/>
                    </a:lnTo>
                    <a:lnTo>
                      <a:pt x="283" y="72"/>
                    </a:lnTo>
                    <a:lnTo>
                      <a:pt x="331" y="99"/>
                    </a:lnTo>
                    <a:lnTo>
                      <a:pt x="373" y="131"/>
                    </a:lnTo>
                    <a:lnTo>
                      <a:pt x="409" y="165"/>
                    </a:lnTo>
                    <a:lnTo>
                      <a:pt x="439" y="198"/>
                    </a:lnTo>
                    <a:lnTo>
                      <a:pt x="464" y="230"/>
                    </a:lnTo>
                    <a:lnTo>
                      <a:pt x="483" y="255"/>
                    </a:lnTo>
                    <a:lnTo>
                      <a:pt x="517" y="287"/>
                    </a:lnTo>
                    <a:lnTo>
                      <a:pt x="612" y="376"/>
                    </a:lnTo>
                    <a:lnTo>
                      <a:pt x="595" y="397"/>
                    </a:lnTo>
                    <a:lnTo>
                      <a:pt x="576" y="422"/>
                    </a:lnTo>
                    <a:lnTo>
                      <a:pt x="549" y="449"/>
                    </a:lnTo>
                    <a:lnTo>
                      <a:pt x="519" y="481"/>
                    </a:lnTo>
                    <a:lnTo>
                      <a:pt x="483" y="510"/>
                    </a:lnTo>
                    <a:lnTo>
                      <a:pt x="445" y="534"/>
                    </a:lnTo>
                    <a:lnTo>
                      <a:pt x="403" y="555"/>
                    </a:lnTo>
                    <a:lnTo>
                      <a:pt x="367" y="567"/>
                    </a:lnTo>
                    <a:lnTo>
                      <a:pt x="297" y="578"/>
                    </a:lnTo>
                    <a:lnTo>
                      <a:pt x="274" y="570"/>
                    </a:lnTo>
                    <a:lnTo>
                      <a:pt x="272" y="534"/>
                    </a:lnTo>
                    <a:lnTo>
                      <a:pt x="298" y="534"/>
                    </a:lnTo>
                    <a:lnTo>
                      <a:pt x="333" y="525"/>
                    </a:lnTo>
                    <a:lnTo>
                      <a:pt x="382" y="506"/>
                    </a:lnTo>
                    <a:lnTo>
                      <a:pt x="432" y="479"/>
                    </a:lnTo>
                    <a:lnTo>
                      <a:pt x="456" y="456"/>
                    </a:lnTo>
                    <a:lnTo>
                      <a:pt x="494" y="416"/>
                    </a:lnTo>
                    <a:lnTo>
                      <a:pt x="506" y="399"/>
                    </a:lnTo>
                    <a:lnTo>
                      <a:pt x="525" y="367"/>
                    </a:lnTo>
                    <a:lnTo>
                      <a:pt x="513" y="356"/>
                    </a:lnTo>
                    <a:lnTo>
                      <a:pt x="490" y="327"/>
                    </a:lnTo>
                    <a:lnTo>
                      <a:pt x="456" y="287"/>
                    </a:lnTo>
                    <a:lnTo>
                      <a:pt x="426" y="251"/>
                    </a:lnTo>
                    <a:lnTo>
                      <a:pt x="390" y="213"/>
                    </a:lnTo>
                    <a:lnTo>
                      <a:pt x="365" y="188"/>
                    </a:lnTo>
                    <a:lnTo>
                      <a:pt x="338" y="165"/>
                    </a:lnTo>
                    <a:lnTo>
                      <a:pt x="314" y="143"/>
                    </a:lnTo>
                    <a:lnTo>
                      <a:pt x="264" y="107"/>
                    </a:lnTo>
                    <a:lnTo>
                      <a:pt x="241" y="93"/>
                    </a:lnTo>
                    <a:lnTo>
                      <a:pt x="221" y="84"/>
                    </a:lnTo>
                    <a:lnTo>
                      <a:pt x="179" y="70"/>
                    </a:lnTo>
                    <a:lnTo>
                      <a:pt x="143" y="61"/>
                    </a:lnTo>
                    <a:lnTo>
                      <a:pt x="84" y="46"/>
                    </a:lnTo>
                    <a:lnTo>
                      <a:pt x="3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16" name="Freeform 156">
                <a:extLst>
                  <a:ext uri="{FF2B5EF4-FFF2-40B4-BE49-F238E27FC236}">
                    <a16:creationId xmlns:a16="http://schemas.microsoft.com/office/drawing/2014/main" id="{5C46FA22-CCF6-4B6A-92C8-64C498E1964B}"/>
                  </a:ext>
                </a:extLst>
              </p:cNvPr>
              <p:cNvSpPr>
                <a:spLocks/>
              </p:cNvSpPr>
              <p:nvPr/>
            </p:nvSpPr>
            <p:spPr bwMode="auto">
              <a:xfrm>
                <a:off x="4158" y="2415"/>
                <a:ext cx="106" cy="147"/>
              </a:xfrm>
              <a:custGeom>
                <a:avLst/>
                <a:gdLst>
                  <a:gd name="T0" fmla="*/ 23 w 211"/>
                  <a:gd name="T1" fmla="*/ 0 h 295"/>
                  <a:gd name="T2" fmla="*/ 21 w 211"/>
                  <a:gd name="T3" fmla="*/ 27 h 295"/>
                  <a:gd name="T4" fmla="*/ 26 w 211"/>
                  <a:gd name="T5" fmla="*/ 54 h 295"/>
                  <a:gd name="T6" fmla="*/ 31 w 211"/>
                  <a:gd name="T7" fmla="*/ 68 h 295"/>
                  <a:gd name="T8" fmla="*/ 41 w 211"/>
                  <a:gd name="T9" fmla="*/ 84 h 295"/>
                  <a:gd name="T10" fmla="*/ 51 w 211"/>
                  <a:gd name="T11" fmla="*/ 96 h 295"/>
                  <a:gd name="T12" fmla="*/ 63 w 211"/>
                  <a:gd name="T13" fmla="*/ 105 h 295"/>
                  <a:gd name="T14" fmla="*/ 73 w 211"/>
                  <a:gd name="T15" fmla="*/ 113 h 295"/>
                  <a:gd name="T16" fmla="*/ 84 w 211"/>
                  <a:gd name="T17" fmla="*/ 117 h 295"/>
                  <a:gd name="T18" fmla="*/ 106 w 211"/>
                  <a:gd name="T19" fmla="*/ 123 h 295"/>
                  <a:gd name="T20" fmla="*/ 103 w 211"/>
                  <a:gd name="T21" fmla="*/ 147 h 295"/>
                  <a:gd name="T22" fmla="*/ 64 w 211"/>
                  <a:gd name="T23" fmla="*/ 135 h 295"/>
                  <a:gd name="T24" fmla="*/ 49 w 211"/>
                  <a:gd name="T25" fmla="*/ 127 h 295"/>
                  <a:gd name="T26" fmla="*/ 33 w 211"/>
                  <a:gd name="T27" fmla="*/ 117 h 295"/>
                  <a:gd name="T28" fmla="*/ 19 w 211"/>
                  <a:gd name="T29" fmla="*/ 104 h 295"/>
                  <a:gd name="T30" fmla="*/ 10 w 211"/>
                  <a:gd name="T31" fmla="*/ 86 h 295"/>
                  <a:gd name="T32" fmla="*/ 0 w 211"/>
                  <a:gd name="T33" fmla="*/ 53 h 295"/>
                  <a:gd name="T34" fmla="*/ 1 w 211"/>
                  <a:gd name="T35" fmla="*/ 27 h 295"/>
                  <a:gd name="T36" fmla="*/ 5 w 211"/>
                  <a:gd name="T37" fmla="*/ 10 h 295"/>
                  <a:gd name="T38" fmla="*/ 8 w 211"/>
                  <a:gd name="T39" fmla="*/ 5 h 295"/>
                  <a:gd name="T40" fmla="*/ 23 w 211"/>
                  <a:gd name="T41" fmla="*/ 0 h 295"/>
                  <a:gd name="T42" fmla="*/ 23 w 211"/>
                  <a:gd name="T43" fmla="*/ 0 h 2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1" h="295">
                    <a:moveTo>
                      <a:pt x="45" y="0"/>
                    </a:moveTo>
                    <a:lnTo>
                      <a:pt x="42" y="55"/>
                    </a:lnTo>
                    <a:lnTo>
                      <a:pt x="51" y="109"/>
                    </a:lnTo>
                    <a:lnTo>
                      <a:pt x="62" y="137"/>
                    </a:lnTo>
                    <a:lnTo>
                      <a:pt x="81" y="168"/>
                    </a:lnTo>
                    <a:lnTo>
                      <a:pt x="102" y="192"/>
                    </a:lnTo>
                    <a:lnTo>
                      <a:pt x="125" y="211"/>
                    </a:lnTo>
                    <a:lnTo>
                      <a:pt x="146" y="227"/>
                    </a:lnTo>
                    <a:lnTo>
                      <a:pt x="167" y="234"/>
                    </a:lnTo>
                    <a:lnTo>
                      <a:pt x="211" y="247"/>
                    </a:lnTo>
                    <a:lnTo>
                      <a:pt x="205" y="295"/>
                    </a:lnTo>
                    <a:lnTo>
                      <a:pt x="127" y="270"/>
                    </a:lnTo>
                    <a:lnTo>
                      <a:pt x="97" y="255"/>
                    </a:lnTo>
                    <a:lnTo>
                      <a:pt x="66" y="234"/>
                    </a:lnTo>
                    <a:lnTo>
                      <a:pt x="38" y="208"/>
                    </a:lnTo>
                    <a:lnTo>
                      <a:pt x="19" y="173"/>
                    </a:lnTo>
                    <a:lnTo>
                      <a:pt x="0" y="107"/>
                    </a:lnTo>
                    <a:lnTo>
                      <a:pt x="2" y="55"/>
                    </a:lnTo>
                    <a:lnTo>
                      <a:pt x="9" y="21"/>
                    </a:lnTo>
                    <a:lnTo>
                      <a:pt x="15" y="1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17" name="Freeform 157">
                <a:extLst>
                  <a:ext uri="{FF2B5EF4-FFF2-40B4-BE49-F238E27FC236}">
                    <a16:creationId xmlns:a16="http://schemas.microsoft.com/office/drawing/2014/main" id="{AFAC838C-97A5-4E49-B5F8-2BF34CB7A0A5}"/>
                  </a:ext>
                </a:extLst>
              </p:cNvPr>
              <p:cNvSpPr>
                <a:spLocks/>
              </p:cNvSpPr>
              <p:nvPr/>
            </p:nvSpPr>
            <p:spPr bwMode="auto">
              <a:xfrm>
                <a:off x="3858" y="2620"/>
                <a:ext cx="53" cy="51"/>
              </a:xfrm>
              <a:custGeom>
                <a:avLst/>
                <a:gdLst>
                  <a:gd name="T0" fmla="*/ 0 w 107"/>
                  <a:gd name="T1" fmla="*/ 39 h 103"/>
                  <a:gd name="T2" fmla="*/ 2 w 107"/>
                  <a:gd name="T3" fmla="*/ 19 h 103"/>
                  <a:gd name="T4" fmla="*/ 8 w 107"/>
                  <a:gd name="T5" fmla="*/ 5 h 103"/>
                  <a:gd name="T6" fmla="*/ 13 w 107"/>
                  <a:gd name="T7" fmla="*/ 2 h 103"/>
                  <a:gd name="T8" fmla="*/ 20 w 107"/>
                  <a:gd name="T9" fmla="*/ 0 h 103"/>
                  <a:gd name="T10" fmla="*/ 47 w 107"/>
                  <a:gd name="T11" fmla="*/ 4 h 103"/>
                  <a:gd name="T12" fmla="*/ 53 w 107"/>
                  <a:gd name="T13" fmla="*/ 12 h 103"/>
                  <a:gd name="T14" fmla="*/ 50 w 107"/>
                  <a:gd name="T15" fmla="*/ 27 h 103"/>
                  <a:gd name="T16" fmla="*/ 43 w 107"/>
                  <a:gd name="T17" fmla="*/ 40 h 103"/>
                  <a:gd name="T18" fmla="*/ 35 w 107"/>
                  <a:gd name="T19" fmla="*/ 45 h 103"/>
                  <a:gd name="T20" fmla="*/ 26 w 107"/>
                  <a:gd name="T21" fmla="*/ 46 h 103"/>
                  <a:gd name="T22" fmla="*/ 31 w 107"/>
                  <a:gd name="T23" fmla="*/ 20 h 103"/>
                  <a:gd name="T24" fmla="*/ 13 w 107"/>
                  <a:gd name="T25" fmla="*/ 22 h 103"/>
                  <a:gd name="T26" fmla="*/ 9 w 107"/>
                  <a:gd name="T27" fmla="*/ 51 h 103"/>
                  <a:gd name="T28" fmla="*/ 0 w 107"/>
                  <a:gd name="T29" fmla="*/ 39 h 103"/>
                  <a:gd name="T30" fmla="*/ 0 w 107"/>
                  <a:gd name="T31" fmla="*/ 39 h 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7" h="103">
                    <a:moveTo>
                      <a:pt x="0" y="78"/>
                    </a:moveTo>
                    <a:lnTo>
                      <a:pt x="4" y="38"/>
                    </a:lnTo>
                    <a:lnTo>
                      <a:pt x="17" y="11"/>
                    </a:lnTo>
                    <a:lnTo>
                      <a:pt x="27" y="4"/>
                    </a:lnTo>
                    <a:lnTo>
                      <a:pt x="40" y="0"/>
                    </a:lnTo>
                    <a:lnTo>
                      <a:pt x="95" y="9"/>
                    </a:lnTo>
                    <a:lnTo>
                      <a:pt x="107" y="25"/>
                    </a:lnTo>
                    <a:lnTo>
                      <a:pt x="101" y="55"/>
                    </a:lnTo>
                    <a:lnTo>
                      <a:pt x="86" y="80"/>
                    </a:lnTo>
                    <a:lnTo>
                      <a:pt x="70" y="91"/>
                    </a:lnTo>
                    <a:lnTo>
                      <a:pt x="53" y="93"/>
                    </a:lnTo>
                    <a:lnTo>
                      <a:pt x="63" y="40"/>
                    </a:lnTo>
                    <a:lnTo>
                      <a:pt x="27" y="44"/>
                    </a:lnTo>
                    <a:lnTo>
                      <a:pt x="19" y="103"/>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18" name="Freeform 158">
                <a:extLst>
                  <a:ext uri="{FF2B5EF4-FFF2-40B4-BE49-F238E27FC236}">
                    <a16:creationId xmlns:a16="http://schemas.microsoft.com/office/drawing/2014/main" id="{1D4AFC55-6CAD-45B1-AB08-909E3FD7C922}"/>
                  </a:ext>
                </a:extLst>
              </p:cNvPr>
              <p:cNvSpPr>
                <a:spLocks/>
              </p:cNvSpPr>
              <p:nvPr/>
            </p:nvSpPr>
            <p:spPr bwMode="auto">
              <a:xfrm>
                <a:off x="3830" y="2667"/>
                <a:ext cx="417" cy="145"/>
              </a:xfrm>
              <a:custGeom>
                <a:avLst/>
                <a:gdLst>
                  <a:gd name="T0" fmla="*/ 0 w 833"/>
                  <a:gd name="T1" fmla="*/ 0 h 291"/>
                  <a:gd name="T2" fmla="*/ 27 w 833"/>
                  <a:gd name="T3" fmla="*/ 140 h 291"/>
                  <a:gd name="T4" fmla="*/ 84 w 833"/>
                  <a:gd name="T5" fmla="*/ 145 h 291"/>
                  <a:gd name="T6" fmla="*/ 171 w 833"/>
                  <a:gd name="T7" fmla="*/ 142 h 291"/>
                  <a:gd name="T8" fmla="*/ 228 w 833"/>
                  <a:gd name="T9" fmla="*/ 133 h 291"/>
                  <a:gd name="T10" fmla="*/ 271 w 833"/>
                  <a:gd name="T11" fmla="*/ 117 h 291"/>
                  <a:gd name="T12" fmla="*/ 304 w 833"/>
                  <a:gd name="T13" fmla="*/ 104 h 291"/>
                  <a:gd name="T14" fmla="*/ 336 w 833"/>
                  <a:gd name="T15" fmla="*/ 91 h 291"/>
                  <a:gd name="T16" fmla="*/ 363 w 833"/>
                  <a:gd name="T17" fmla="*/ 77 h 291"/>
                  <a:gd name="T18" fmla="*/ 386 w 833"/>
                  <a:gd name="T19" fmla="*/ 64 h 291"/>
                  <a:gd name="T20" fmla="*/ 402 w 833"/>
                  <a:gd name="T21" fmla="*/ 55 h 291"/>
                  <a:gd name="T22" fmla="*/ 417 w 833"/>
                  <a:gd name="T23" fmla="*/ 45 h 291"/>
                  <a:gd name="T24" fmla="*/ 399 w 833"/>
                  <a:gd name="T25" fmla="*/ 30 h 291"/>
                  <a:gd name="T26" fmla="*/ 391 w 833"/>
                  <a:gd name="T27" fmla="*/ 34 h 291"/>
                  <a:gd name="T28" fmla="*/ 368 w 833"/>
                  <a:gd name="T29" fmla="*/ 44 h 291"/>
                  <a:gd name="T30" fmla="*/ 353 w 833"/>
                  <a:gd name="T31" fmla="*/ 51 h 291"/>
                  <a:gd name="T32" fmla="*/ 335 w 833"/>
                  <a:gd name="T33" fmla="*/ 59 h 291"/>
                  <a:gd name="T34" fmla="*/ 295 w 833"/>
                  <a:gd name="T35" fmla="*/ 75 h 291"/>
                  <a:gd name="T36" fmla="*/ 254 w 833"/>
                  <a:gd name="T37" fmla="*/ 92 h 291"/>
                  <a:gd name="T38" fmla="*/ 213 w 833"/>
                  <a:gd name="T39" fmla="*/ 107 h 291"/>
                  <a:gd name="T40" fmla="*/ 178 w 833"/>
                  <a:gd name="T41" fmla="*/ 118 h 291"/>
                  <a:gd name="T42" fmla="*/ 138 w 833"/>
                  <a:gd name="T43" fmla="*/ 122 h 291"/>
                  <a:gd name="T44" fmla="*/ 87 w 833"/>
                  <a:gd name="T45" fmla="*/ 120 h 291"/>
                  <a:gd name="T46" fmla="*/ 61 w 833"/>
                  <a:gd name="T47" fmla="*/ 115 h 291"/>
                  <a:gd name="T48" fmla="*/ 18 w 833"/>
                  <a:gd name="T49" fmla="*/ 10 h 291"/>
                  <a:gd name="T50" fmla="*/ 0 w 833"/>
                  <a:gd name="T51" fmla="*/ 0 h 291"/>
                  <a:gd name="T52" fmla="*/ 0 w 833"/>
                  <a:gd name="T53" fmla="*/ 0 h 2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33" h="291">
                    <a:moveTo>
                      <a:pt x="0" y="0"/>
                    </a:moveTo>
                    <a:lnTo>
                      <a:pt x="53" y="280"/>
                    </a:lnTo>
                    <a:lnTo>
                      <a:pt x="167" y="291"/>
                    </a:lnTo>
                    <a:lnTo>
                      <a:pt x="342" y="285"/>
                    </a:lnTo>
                    <a:lnTo>
                      <a:pt x="456" y="266"/>
                    </a:lnTo>
                    <a:lnTo>
                      <a:pt x="542" y="234"/>
                    </a:lnTo>
                    <a:lnTo>
                      <a:pt x="608" y="209"/>
                    </a:lnTo>
                    <a:lnTo>
                      <a:pt x="671" y="183"/>
                    </a:lnTo>
                    <a:lnTo>
                      <a:pt x="726" y="154"/>
                    </a:lnTo>
                    <a:lnTo>
                      <a:pt x="772" y="129"/>
                    </a:lnTo>
                    <a:lnTo>
                      <a:pt x="804" y="110"/>
                    </a:lnTo>
                    <a:lnTo>
                      <a:pt x="833" y="91"/>
                    </a:lnTo>
                    <a:lnTo>
                      <a:pt x="798" y="61"/>
                    </a:lnTo>
                    <a:lnTo>
                      <a:pt x="781" y="69"/>
                    </a:lnTo>
                    <a:lnTo>
                      <a:pt x="736" y="89"/>
                    </a:lnTo>
                    <a:lnTo>
                      <a:pt x="705" y="103"/>
                    </a:lnTo>
                    <a:lnTo>
                      <a:pt x="669" y="118"/>
                    </a:lnTo>
                    <a:lnTo>
                      <a:pt x="589" y="150"/>
                    </a:lnTo>
                    <a:lnTo>
                      <a:pt x="507" y="184"/>
                    </a:lnTo>
                    <a:lnTo>
                      <a:pt x="426" y="215"/>
                    </a:lnTo>
                    <a:lnTo>
                      <a:pt x="355" y="236"/>
                    </a:lnTo>
                    <a:lnTo>
                      <a:pt x="276" y="245"/>
                    </a:lnTo>
                    <a:lnTo>
                      <a:pt x="173" y="241"/>
                    </a:lnTo>
                    <a:lnTo>
                      <a:pt x="122" y="230"/>
                    </a:lnTo>
                    <a:lnTo>
                      <a:pt x="36"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19" name="Freeform 159">
                <a:extLst>
                  <a:ext uri="{FF2B5EF4-FFF2-40B4-BE49-F238E27FC236}">
                    <a16:creationId xmlns:a16="http://schemas.microsoft.com/office/drawing/2014/main" id="{9FDC30BB-84E7-40CF-8452-06A697D026AC}"/>
                  </a:ext>
                </a:extLst>
              </p:cNvPr>
              <p:cNvSpPr>
                <a:spLocks/>
              </p:cNvSpPr>
              <p:nvPr/>
            </p:nvSpPr>
            <p:spPr bwMode="auto">
              <a:xfrm>
                <a:off x="3648" y="2776"/>
                <a:ext cx="86" cy="321"/>
              </a:xfrm>
              <a:custGeom>
                <a:avLst/>
                <a:gdLst>
                  <a:gd name="T0" fmla="*/ 60 w 171"/>
                  <a:gd name="T1" fmla="*/ 314 h 642"/>
                  <a:gd name="T2" fmla="*/ 24 w 171"/>
                  <a:gd name="T3" fmla="*/ 252 h 642"/>
                  <a:gd name="T4" fmla="*/ 41 w 171"/>
                  <a:gd name="T5" fmla="*/ 210 h 642"/>
                  <a:gd name="T6" fmla="*/ 52 w 171"/>
                  <a:gd name="T7" fmla="*/ 184 h 642"/>
                  <a:gd name="T8" fmla="*/ 63 w 171"/>
                  <a:gd name="T9" fmla="*/ 157 h 642"/>
                  <a:gd name="T10" fmla="*/ 72 w 171"/>
                  <a:gd name="T11" fmla="*/ 130 h 642"/>
                  <a:gd name="T12" fmla="*/ 85 w 171"/>
                  <a:gd name="T13" fmla="*/ 88 h 642"/>
                  <a:gd name="T14" fmla="*/ 86 w 171"/>
                  <a:gd name="T15" fmla="*/ 60 h 642"/>
                  <a:gd name="T16" fmla="*/ 82 w 171"/>
                  <a:gd name="T17" fmla="*/ 38 h 642"/>
                  <a:gd name="T18" fmla="*/ 74 w 171"/>
                  <a:gd name="T19" fmla="*/ 17 h 642"/>
                  <a:gd name="T20" fmla="*/ 61 w 171"/>
                  <a:gd name="T21" fmla="*/ 0 h 642"/>
                  <a:gd name="T22" fmla="*/ 47 w 171"/>
                  <a:gd name="T23" fmla="*/ 20 h 642"/>
                  <a:gd name="T24" fmla="*/ 57 w 171"/>
                  <a:gd name="T25" fmla="*/ 92 h 642"/>
                  <a:gd name="T26" fmla="*/ 43 w 171"/>
                  <a:gd name="T27" fmla="*/ 139 h 642"/>
                  <a:gd name="T28" fmla="*/ 33 w 171"/>
                  <a:gd name="T29" fmla="*/ 166 h 642"/>
                  <a:gd name="T30" fmla="*/ 15 w 171"/>
                  <a:gd name="T31" fmla="*/ 219 h 642"/>
                  <a:gd name="T32" fmla="*/ 0 w 171"/>
                  <a:gd name="T33" fmla="*/ 258 h 642"/>
                  <a:gd name="T34" fmla="*/ 48 w 171"/>
                  <a:gd name="T35" fmla="*/ 321 h 642"/>
                  <a:gd name="T36" fmla="*/ 60 w 171"/>
                  <a:gd name="T37" fmla="*/ 314 h 642"/>
                  <a:gd name="T38" fmla="*/ 60 w 171"/>
                  <a:gd name="T39" fmla="*/ 314 h 6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642">
                    <a:moveTo>
                      <a:pt x="120" y="627"/>
                    </a:moveTo>
                    <a:lnTo>
                      <a:pt x="47" y="503"/>
                    </a:lnTo>
                    <a:lnTo>
                      <a:pt x="82" y="420"/>
                    </a:lnTo>
                    <a:lnTo>
                      <a:pt x="103" y="368"/>
                    </a:lnTo>
                    <a:lnTo>
                      <a:pt x="125" y="313"/>
                    </a:lnTo>
                    <a:lnTo>
                      <a:pt x="144" y="260"/>
                    </a:lnTo>
                    <a:lnTo>
                      <a:pt x="169" y="176"/>
                    </a:lnTo>
                    <a:lnTo>
                      <a:pt x="171" y="119"/>
                    </a:lnTo>
                    <a:lnTo>
                      <a:pt x="163" y="76"/>
                    </a:lnTo>
                    <a:lnTo>
                      <a:pt x="148" y="34"/>
                    </a:lnTo>
                    <a:lnTo>
                      <a:pt x="122" y="0"/>
                    </a:lnTo>
                    <a:lnTo>
                      <a:pt x="93" y="40"/>
                    </a:lnTo>
                    <a:lnTo>
                      <a:pt x="114" y="184"/>
                    </a:lnTo>
                    <a:lnTo>
                      <a:pt x="85" y="277"/>
                    </a:lnTo>
                    <a:lnTo>
                      <a:pt x="66" y="332"/>
                    </a:lnTo>
                    <a:lnTo>
                      <a:pt x="30" y="437"/>
                    </a:lnTo>
                    <a:lnTo>
                      <a:pt x="0" y="515"/>
                    </a:lnTo>
                    <a:lnTo>
                      <a:pt x="95" y="642"/>
                    </a:lnTo>
                    <a:lnTo>
                      <a:pt x="120" y="6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20" name="Freeform 160">
                <a:extLst>
                  <a:ext uri="{FF2B5EF4-FFF2-40B4-BE49-F238E27FC236}">
                    <a16:creationId xmlns:a16="http://schemas.microsoft.com/office/drawing/2014/main" id="{E6565C51-AD61-4FC1-AC2B-BC4B07D4A973}"/>
                  </a:ext>
                </a:extLst>
              </p:cNvPr>
              <p:cNvSpPr>
                <a:spLocks/>
              </p:cNvSpPr>
              <p:nvPr/>
            </p:nvSpPr>
            <p:spPr bwMode="auto">
              <a:xfrm>
                <a:off x="3511" y="2671"/>
                <a:ext cx="156" cy="495"/>
              </a:xfrm>
              <a:custGeom>
                <a:avLst/>
                <a:gdLst>
                  <a:gd name="T0" fmla="*/ 137 w 312"/>
                  <a:gd name="T1" fmla="*/ 0 h 988"/>
                  <a:gd name="T2" fmla="*/ 107 w 312"/>
                  <a:gd name="T3" fmla="*/ 114 h 988"/>
                  <a:gd name="T4" fmla="*/ 91 w 312"/>
                  <a:gd name="T5" fmla="*/ 144 h 988"/>
                  <a:gd name="T6" fmla="*/ 74 w 312"/>
                  <a:gd name="T7" fmla="*/ 238 h 988"/>
                  <a:gd name="T8" fmla="*/ 73 w 312"/>
                  <a:gd name="T9" fmla="*/ 342 h 988"/>
                  <a:gd name="T10" fmla="*/ 60 w 312"/>
                  <a:gd name="T11" fmla="*/ 346 h 988"/>
                  <a:gd name="T12" fmla="*/ 49 w 312"/>
                  <a:gd name="T13" fmla="*/ 353 h 988"/>
                  <a:gd name="T14" fmla="*/ 35 w 312"/>
                  <a:gd name="T15" fmla="*/ 362 h 988"/>
                  <a:gd name="T16" fmla="*/ 21 w 312"/>
                  <a:gd name="T17" fmla="*/ 373 h 988"/>
                  <a:gd name="T18" fmla="*/ 10 w 312"/>
                  <a:gd name="T19" fmla="*/ 387 h 988"/>
                  <a:gd name="T20" fmla="*/ 0 w 312"/>
                  <a:gd name="T21" fmla="*/ 422 h 988"/>
                  <a:gd name="T22" fmla="*/ 2 w 312"/>
                  <a:gd name="T23" fmla="*/ 440 h 988"/>
                  <a:gd name="T24" fmla="*/ 8 w 312"/>
                  <a:gd name="T25" fmla="*/ 455 h 988"/>
                  <a:gd name="T26" fmla="*/ 25 w 312"/>
                  <a:gd name="T27" fmla="*/ 478 h 988"/>
                  <a:gd name="T28" fmla="*/ 33 w 312"/>
                  <a:gd name="T29" fmla="*/ 485 h 988"/>
                  <a:gd name="T30" fmla="*/ 40 w 312"/>
                  <a:gd name="T31" fmla="*/ 491 h 988"/>
                  <a:gd name="T32" fmla="*/ 47 w 312"/>
                  <a:gd name="T33" fmla="*/ 495 h 988"/>
                  <a:gd name="T34" fmla="*/ 63 w 312"/>
                  <a:gd name="T35" fmla="*/ 485 h 988"/>
                  <a:gd name="T36" fmla="*/ 55 w 312"/>
                  <a:gd name="T37" fmla="*/ 481 h 988"/>
                  <a:gd name="T38" fmla="*/ 39 w 312"/>
                  <a:gd name="T39" fmla="*/ 468 h 988"/>
                  <a:gd name="T40" fmla="*/ 31 w 312"/>
                  <a:gd name="T41" fmla="*/ 459 h 988"/>
                  <a:gd name="T42" fmla="*/ 23 w 312"/>
                  <a:gd name="T43" fmla="*/ 447 h 988"/>
                  <a:gd name="T44" fmla="*/ 17 w 312"/>
                  <a:gd name="T45" fmla="*/ 420 h 988"/>
                  <a:gd name="T46" fmla="*/ 20 w 312"/>
                  <a:gd name="T47" fmla="*/ 405 h 988"/>
                  <a:gd name="T48" fmla="*/ 29 w 312"/>
                  <a:gd name="T49" fmla="*/ 393 h 988"/>
                  <a:gd name="T50" fmla="*/ 40 w 312"/>
                  <a:gd name="T51" fmla="*/ 383 h 988"/>
                  <a:gd name="T52" fmla="*/ 55 w 312"/>
                  <a:gd name="T53" fmla="*/ 374 h 988"/>
                  <a:gd name="T54" fmla="*/ 78 w 312"/>
                  <a:gd name="T55" fmla="*/ 362 h 988"/>
                  <a:gd name="T56" fmla="*/ 90 w 312"/>
                  <a:gd name="T57" fmla="*/ 359 h 988"/>
                  <a:gd name="T58" fmla="*/ 93 w 312"/>
                  <a:gd name="T59" fmla="*/ 271 h 988"/>
                  <a:gd name="T60" fmla="*/ 99 w 312"/>
                  <a:gd name="T61" fmla="*/ 202 h 988"/>
                  <a:gd name="T62" fmla="*/ 104 w 312"/>
                  <a:gd name="T63" fmla="*/ 174 h 988"/>
                  <a:gd name="T64" fmla="*/ 110 w 312"/>
                  <a:gd name="T65" fmla="*/ 154 h 988"/>
                  <a:gd name="T66" fmla="*/ 135 w 312"/>
                  <a:gd name="T67" fmla="*/ 106 h 988"/>
                  <a:gd name="T68" fmla="*/ 156 w 312"/>
                  <a:gd name="T69" fmla="*/ 10 h 988"/>
                  <a:gd name="T70" fmla="*/ 137 w 312"/>
                  <a:gd name="T71" fmla="*/ 0 h 988"/>
                  <a:gd name="T72" fmla="*/ 137 w 312"/>
                  <a:gd name="T73" fmla="*/ 0 h 9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12" h="988">
                    <a:moveTo>
                      <a:pt x="274" y="0"/>
                    </a:moveTo>
                    <a:lnTo>
                      <a:pt x="213" y="228"/>
                    </a:lnTo>
                    <a:lnTo>
                      <a:pt x="181" y="287"/>
                    </a:lnTo>
                    <a:lnTo>
                      <a:pt x="147" y="475"/>
                    </a:lnTo>
                    <a:lnTo>
                      <a:pt x="145" y="682"/>
                    </a:lnTo>
                    <a:lnTo>
                      <a:pt x="120" y="691"/>
                    </a:lnTo>
                    <a:lnTo>
                      <a:pt x="97" y="705"/>
                    </a:lnTo>
                    <a:lnTo>
                      <a:pt x="69" y="722"/>
                    </a:lnTo>
                    <a:lnTo>
                      <a:pt x="42" y="745"/>
                    </a:lnTo>
                    <a:lnTo>
                      <a:pt x="19" y="773"/>
                    </a:lnTo>
                    <a:lnTo>
                      <a:pt x="0" y="842"/>
                    </a:lnTo>
                    <a:lnTo>
                      <a:pt x="4" y="878"/>
                    </a:lnTo>
                    <a:lnTo>
                      <a:pt x="15" y="908"/>
                    </a:lnTo>
                    <a:lnTo>
                      <a:pt x="50" y="954"/>
                    </a:lnTo>
                    <a:lnTo>
                      <a:pt x="65" y="969"/>
                    </a:lnTo>
                    <a:lnTo>
                      <a:pt x="80" y="980"/>
                    </a:lnTo>
                    <a:lnTo>
                      <a:pt x="93" y="988"/>
                    </a:lnTo>
                    <a:lnTo>
                      <a:pt x="126" y="969"/>
                    </a:lnTo>
                    <a:lnTo>
                      <a:pt x="110" y="961"/>
                    </a:lnTo>
                    <a:lnTo>
                      <a:pt x="78" y="935"/>
                    </a:lnTo>
                    <a:lnTo>
                      <a:pt x="61" y="916"/>
                    </a:lnTo>
                    <a:lnTo>
                      <a:pt x="46" y="893"/>
                    </a:lnTo>
                    <a:lnTo>
                      <a:pt x="33" y="838"/>
                    </a:lnTo>
                    <a:lnTo>
                      <a:pt x="40" y="809"/>
                    </a:lnTo>
                    <a:lnTo>
                      <a:pt x="57" y="785"/>
                    </a:lnTo>
                    <a:lnTo>
                      <a:pt x="80" y="764"/>
                    </a:lnTo>
                    <a:lnTo>
                      <a:pt x="109" y="747"/>
                    </a:lnTo>
                    <a:lnTo>
                      <a:pt x="156" y="722"/>
                    </a:lnTo>
                    <a:lnTo>
                      <a:pt x="179" y="716"/>
                    </a:lnTo>
                    <a:lnTo>
                      <a:pt x="185" y="541"/>
                    </a:lnTo>
                    <a:lnTo>
                      <a:pt x="198" y="404"/>
                    </a:lnTo>
                    <a:lnTo>
                      <a:pt x="207" y="347"/>
                    </a:lnTo>
                    <a:lnTo>
                      <a:pt x="219" y="308"/>
                    </a:lnTo>
                    <a:lnTo>
                      <a:pt x="270" y="212"/>
                    </a:lnTo>
                    <a:lnTo>
                      <a:pt x="312" y="19"/>
                    </a:lnTo>
                    <a:lnTo>
                      <a:pt x="2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21" name="Freeform 161">
                <a:extLst>
                  <a:ext uri="{FF2B5EF4-FFF2-40B4-BE49-F238E27FC236}">
                    <a16:creationId xmlns:a16="http://schemas.microsoft.com/office/drawing/2014/main" id="{DA64F0C8-734A-48B1-8BCB-F232C7FCFDD7}"/>
                  </a:ext>
                </a:extLst>
              </p:cNvPr>
              <p:cNvSpPr>
                <a:spLocks/>
              </p:cNvSpPr>
              <p:nvPr/>
            </p:nvSpPr>
            <p:spPr bwMode="auto">
              <a:xfrm>
                <a:off x="3929" y="2477"/>
                <a:ext cx="44" cy="40"/>
              </a:xfrm>
              <a:custGeom>
                <a:avLst/>
                <a:gdLst>
                  <a:gd name="T0" fmla="*/ 9 w 87"/>
                  <a:gd name="T1" fmla="*/ 7 h 80"/>
                  <a:gd name="T2" fmla="*/ 30 w 87"/>
                  <a:gd name="T3" fmla="*/ 0 h 80"/>
                  <a:gd name="T4" fmla="*/ 44 w 87"/>
                  <a:gd name="T5" fmla="*/ 19 h 80"/>
                  <a:gd name="T6" fmla="*/ 26 w 87"/>
                  <a:gd name="T7" fmla="*/ 40 h 80"/>
                  <a:gd name="T8" fmla="*/ 10 w 87"/>
                  <a:gd name="T9" fmla="*/ 35 h 80"/>
                  <a:gd name="T10" fmla="*/ 0 w 87"/>
                  <a:gd name="T11" fmla="*/ 24 h 80"/>
                  <a:gd name="T12" fmla="*/ 9 w 87"/>
                  <a:gd name="T13" fmla="*/ 7 h 80"/>
                  <a:gd name="T14" fmla="*/ 9 w 87"/>
                  <a:gd name="T15" fmla="*/ 7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7" h="80">
                    <a:moveTo>
                      <a:pt x="17" y="13"/>
                    </a:moveTo>
                    <a:lnTo>
                      <a:pt x="59" y="0"/>
                    </a:lnTo>
                    <a:lnTo>
                      <a:pt x="87" y="38"/>
                    </a:lnTo>
                    <a:lnTo>
                      <a:pt x="51" y="80"/>
                    </a:lnTo>
                    <a:lnTo>
                      <a:pt x="19" y="70"/>
                    </a:lnTo>
                    <a:lnTo>
                      <a:pt x="0" y="47"/>
                    </a:lnTo>
                    <a:lnTo>
                      <a:pt x="17"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22" name="Freeform 162">
                <a:extLst>
                  <a:ext uri="{FF2B5EF4-FFF2-40B4-BE49-F238E27FC236}">
                    <a16:creationId xmlns:a16="http://schemas.microsoft.com/office/drawing/2014/main" id="{E787AC1D-3B82-4C04-A9C7-A077915EBE2E}"/>
                  </a:ext>
                </a:extLst>
              </p:cNvPr>
              <p:cNvSpPr>
                <a:spLocks/>
              </p:cNvSpPr>
              <p:nvPr/>
            </p:nvSpPr>
            <p:spPr bwMode="auto">
              <a:xfrm>
                <a:off x="4394" y="2537"/>
                <a:ext cx="180" cy="454"/>
              </a:xfrm>
              <a:custGeom>
                <a:avLst/>
                <a:gdLst>
                  <a:gd name="T0" fmla="*/ 10 w 359"/>
                  <a:gd name="T1" fmla="*/ 0 h 906"/>
                  <a:gd name="T2" fmla="*/ 21 w 359"/>
                  <a:gd name="T3" fmla="*/ 7 h 906"/>
                  <a:gd name="T4" fmla="*/ 35 w 359"/>
                  <a:gd name="T5" fmla="*/ 15 h 906"/>
                  <a:gd name="T6" fmla="*/ 48 w 359"/>
                  <a:gd name="T7" fmla="*/ 28 h 906"/>
                  <a:gd name="T8" fmla="*/ 64 w 359"/>
                  <a:gd name="T9" fmla="*/ 43 h 906"/>
                  <a:gd name="T10" fmla="*/ 79 w 359"/>
                  <a:gd name="T11" fmla="*/ 62 h 906"/>
                  <a:gd name="T12" fmla="*/ 93 w 359"/>
                  <a:gd name="T13" fmla="*/ 84 h 906"/>
                  <a:gd name="T14" fmla="*/ 100 w 359"/>
                  <a:gd name="T15" fmla="*/ 112 h 906"/>
                  <a:gd name="T16" fmla="*/ 110 w 359"/>
                  <a:gd name="T17" fmla="*/ 165 h 906"/>
                  <a:gd name="T18" fmla="*/ 113 w 359"/>
                  <a:gd name="T19" fmla="*/ 236 h 906"/>
                  <a:gd name="T20" fmla="*/ 114 w 359"/>
                  <a:gd name="T21" fmla="*/ 303 h 906"/>
                  <a:gd name="T22" fmla="*/ 180 w 359"/>
                  <a:gd name="T23" fmla="*/ 372 h 906"/>
                  <a:gd name="T24" fmla="*/ 150 w 359"/>
                  <a:gd name="T25" fmla="*/ 447 h 906"/>
                  <a:gd name="T26" fmla="*/ 138 w 359"/>
                  <a:gd name="T27" fmla="*/ 454 h 906"/>
                  <a:gd name="T28" fmla="*/ 151 w 359"/>
                  <a:gd name="T29" fmla="*/ 382 h 906"/>
                  <a:gd name="T30" fmla="*/ 93 w 359"/>
                  <a:gd name="T31" fmla="*/ 310 h 906"/>
                  <a:gd name="T32" fmla="*/ 91 w 359"/>
                  <a:gd name="T33" fmla="*/ 279 h 906"/>
                  <a:gd name="T34" fmla="*/ 82 w 359"/>
                  <a:gd name="T35" fmla="*/ 208 h 906"/>
                  <a:gd name="T36" fmla="*/ 76 w 359"/>
                  <a:gd name="T37" fmla="*/ 167 h 906"/>
                  <a:gd name="T38" fmla="*/ 70 w 359"/>
                  <a:gd name="T39" fmla="*/ 130 h 906"/>
                  <a:gd name="T40" fmla="*/ 62 w 359"/>
                  <a:gd name="T41" fmla="*/ 98 h 906"/>
                  <a:gd name="T42" fmla="*/ 53 w 359"/>
                  <a:gd name="T43" fmla="*/ 77 h 906"/>
                  <a:gd name="T44" fmla="*/ 35 w 359"/>
                  <a:gd name="T45" fmla="*/ 52 h 906"/>
                  <a:gd name="T46" fmla="*/ 17 w 359"/>
                  <a:gd name="T47" fmla="*/ 34 h 906"/>
                  <a:gd name="T48" fmla="*/ 11 w 359"/>
                  <a:gd name="T49" fmla="*/ 28 h 906"/>
                  <a:gd name="T50" fmla="*/ 0 w 359"/>
                  <a:gd name="T51" fmla="*/ 20 h 906"/>
                  <a:gd name="T52" fmla="*/ 10 w 359"/>
                  <a:gd name="T53" fmla="*/ 0 h 906"/>
                  <a:gd name="T54" fmla="*/ 10 w 359"/>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59" h="906">
                    <a:moveTo>
                      <a:pt x="19" y="0"/>
                    </a:moveTo>
                    <a:lnTo>
                      <a:pt x="42" y="13"/>
                    </a:lnTo>
                    <a:lnTo>
                      <a:pt x="69" y="30"/>
                    </a:lnTo>
                    <a:lnTo>
                      <a:pt x="95" y="55"/>
                    </a:lnTo>
                    <a:lnTo>
                      <a:pt x="128" y="85"/>
                    </a:lnTo>
                    <a:lnTo>
                      <a:pt x="158" y="123"/>
                    </a:lnTo>
                    <a:lnTo>
                      <a:pt x="185" y="167"/>
                    </a:lnTo>
                    <a:lnTo>
                      <a:pt x="200" y="224"/>
                    </a:lnTo>
                    <a:lnTo>
                      <a:pt x="219" y="330"/>
                    </a:lnTo>
                    <a:lnTo>
                      <a:pt x="226" y="471"/>
                    </a:lnTo>
                    <a:lnTo>
                      <a:pt x="228" y="604"/>
                    </a:lnTo>
                    <a:lnTo>
                      <a:pt x="359" y="743"/>
                    </a:lnTo>
                    <a:lnTo>
                      <a:pt x="300" y="893"/>
                    </a:lnTo>
                    <a:lnTo>
                      <a:pt x="276" y="906"/>
                    </a:lnTo>
                    <a:lnTo>
                      <a:pt x="302" y="762"/>
                    </a:lnTo>
                    <a:lnTo>
                      <a:pt x="185" y="619"/>
                    </a:lnTo>
                    <a:lnTo>
                      <a:pt x="181" y="557"/>
                    </a:lnTo>
                    <a:lnTo>
                      <a:pt x="164" y="416"/>
                    </a:lnTo>
                    <a:lnTo>
                      <a:pt x="152" y="334"/>
                    </a:lnTo>
                    <a:lnTo>
                      <a:pt x="139" y="260"/>
                    </a:lnTo>
                    <a:lnTo>
                      <a:pt x="124" y="195"/>
                    </a:lnTo>
                    <a:lnTo>
                      <a:pt x="105" y="154"/>
                    </a:lnTo>
                    <a:lnTo>
                      <a:pt x="69" y="104"/>
                    </a:lnTo>
                    <a:lnTo>
                      <a:pt x="34" y="68"/>
                    </a:lnTo>
                    <a:lnTo>
                      <a:pt x="21" y="55"/>
                    </a:lnTo>
                    <a:lnTo>
                      <a:pt x="0" y="39"/>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23" name="Freeform 163">
                <a:extLst>
                  <a:ext uri="{FF2B5EF4-FFF2-40B4-BE49-F238E27FC236}">
                    <a16:creationId xmlns:a16="http://schemas.microsoft.com/office/drawing/2014/main" id="{04E6FED2-5CBE-40D2-80B8-7DC3DC6F5083}"/>
                  </a:ext>
                </a:extLst>
              </p:cNvPr>
              <p:cNvSpPr>
                <a:spLocks/>
              </p:cNvSpPr>
              <p:nvPr/>
            </p:nvSpPr>
            <p:spPr bwMode="auto">
              <a:xfrm>
                <a:off x="4325" y="2613"/>
                <a:ext cx="115" cy="348"/>
              </a:xfrm>
              <a:custGeom>
                <a:avLst/>
                <a:gdLst>
                  <a:gd name="T0" fmla="*/ 23 w 230"/>
                  <a:gd name="T1" fmla="*/ 0 h 695"/>
                  <a:gd name="T2" fmla="*/ 30 w 230"/>
                  <a:gd name="T3" fmla="*/ 19 h 695"/>
                  <a:gd name="T4" fmla="*/ 36 w 230"/>
                  <a:gd name="T5" fmla="*/ 40 h 695"/>
                  <a:gd name="T6" fmla="*/ 44 w 230"/>
                  <a:gd name="T7" fmla="*/ 65 h 695"/>
                  <a:gd name="T8" fmla="*/ 55 w 230"/>
                  <a:gd name="T9" fmla="*/ 92 h 695"/>
                  <a:gd name="T10" fmla="*/ 64 w 230"/>
                  <a:gd name="T11" fmla="*/ 120 h 695"/>
                  <a:gd name="T12" fmla="*/ 75 w 230"/>
                  <a:gd name="T13" fmla="*/ 146 h 695"/>
                  <a:gd name="T14" fmla="*/ 86 w 230"/>
                  <a:gd name="T15" fmla="*/ 167 h 695"/>
                  <a:gd name="T16" fmla="*/ 99 w 230"/>
                  <a:gd name="T17" fmla="*/ 209 h 695"/>
                  <a:gd name="T18" fmla="*/ 100 w 230"/>
                  <a:gd name="T19" fmla="*/ 251 h 695"/>
                  <a:gd name="T20" fmla="*/ 95 w 230"/>
                  <a:gd name="T21" fmla="*/ 298 h 695"/>
                  <a:gd name="T22" fmla="*/ 115 w 230"/>
                  <a:gd name="T23" fmla="*/ 341 h 695"/>
                  <a:gd name="T24" fmla="*/ 104 w 230"/>
                  <a:gd name="T25" fmla="*/ 348 h 695"/>
                  <a:gd name="T26" fmla="*/ 76 w 230"/>
                  <a:gd name="T27" fmla="*/ 304 h 695"/>
                  <a:gd name="T28" fmla="*/ 86 w 230"/>
                  <a:gd name="T29" fmla="*/ 223 h 695"/>
                  <a:gd name="T30" fmla="*/ 77 w 230"/>
                  <a:gd name="T31" fmla="*/ 202 h 695"/>
                  <a:gd name="T32" fmla="*/ 68 w 230"/>
                  <a:gd name="T33" fmla="*/ 180 h 695"/>
                  <a:gd name="T34" fmla="*/ 57 w 230"/>
                  <a:gd name="T35" fmla="*/ 152 h 695"/>
                  <a:gd name="T36" fmla="*/ 44 w 230"/>
                  <a:gd name="T37" fmla="*/ 124 h 695"/>
                  <a:gd name="T38" fmla="*/ 33 w 230"/>
                  <a:gd name="T39" fmla="*/ 96 h 695"/>
                  <a:gd name="T40" fmla="*/ 22 w 230"/>
                  <a:gd name="T41" fmla="*/ 72 h 695"/>
                  <a:gd name="T42" fmla="*/ 16 w 230"/>
                  <a:gd name="T43" fmla="*/ 55 h 695"/>
                  <a:gd name="T44" fmla="*/ 0 w 230"/>
                  <a:gd name="T45" fmla="*/ 1 h 695"/>
                  <a:gd name="T46" fmla="*/ 23 w 230"/>
                  <a:gd name="T47" fmla="*/ 0 h 695"/>
                  <a:gd name="T48" fmla="*/ 23 w 230"/>
                  <a:gd name="T49" fmla="*/ 0 h 6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0" h="695">
                    <a:moveTo>
                      <a:pt x="46" y="0"/>
                    </a:moveTo>
                    <a:lnTo>
                      <a:pt x="59" y="38"/>
                    </a:lnTo>
                    <a:lnTo>
                      <a:pt x="71" y="79"/>
                    </a:lnTo>
                    <a:lnTo>
                      <a:pt x="88" y="129"/>
                    </a:lnTo>
                    <a:lnTo>
                      <a:pt x="109" y="184"/>
                    </a:lnTo>
                    <a:lnTo>
                      <a:pt x="128" y="239"/>
                    </a:lnTo>
                    <a:lnTo>
                      <a:pt x="149" y="292"/>
                    </a:lnTo>
                    <a:lnTo>
                      <a:pt x="171" y="334"/>
                    </a:lnTo>
                    <a:lnTo>
                      <a:pt x="198" y="418"/>
                    </a:lnTo>
                    <a:lnTo>
                      <a:pt x="200" y="501"/>
                    </a:lnTo>
                    <a:lnTo>
                      <a:pt x="190" y="595"/>
                    </a:lnTo>
                    <a:lnTo>
                      <a:pt x="230" y="682"/>
                    </a:lnTo>
                    <a:lnTo>
                      <a:pt x="208" y="695"/>
                    </a:lnTo>
                    <a:lnTo>
                      <a:pt x="151" y="608"/>
                    </a:lnTo>
                    <a:lnTo>
                      <a:pt x="171" y="446"/>
                    </a:lnTo>
                    <a:lnTo>
                      <a:pt x="154" y="403"/>
                    </a:lnTo>
                    <a:lnTo>
                      <a:pt x="135" y="359"/>
                    </a:lnTo>
                    <a:lnTo>
                      <a:pt x="113" y="304"/>
                    </a:lnTo>
                    <a:lnTo>
                      <a:pt x="88" y="247"/>
                    </a:lnTo>
                    <a:lnTo>
                      <a:pt x="65" y="192"/>
                    </a:lnTo>
                    <a:lnTo>
                      <a:pt x="44" y="144"/>
                    </a:lnTo>
                    <a:lnTo>
                      <a:pt x="31" y="110"/>
                    </a:lnTo>
                    <a:lnTo>
                      <a:pt x="0" y="2"/>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24" name="Freeform 164">
                <a:extLst>
                  <a:ext uri="{FF2B5EF4-FFF2-40B4-BE49-F238E27FC236}">
                    <a16:creationId xmlns:a16="http://schemas.microsoft.com/office/drawing/2014/main" id="{BA3A6DDF-05AD-4AC3-90A6-8AF4B6944657}"/>
                  </a:ext>
                </a:extLst>
              </p:cNvPr>
              <p:cNvSpPr>
                <a:spLocks/>
              </p:cNvSpPr>
              <p:nvPr/>
            </p:nvSpPr>
            <p:spPr bwMode="auto">
              <a:xfrm>
                <a:off x="3590" y="3074"/>
                <a:ext cx="61" cy="97"/>
              </a:xfrm>
              <a:custGeom>
                <a:avLst/>
                <a:gdLst>
                  <a:gd name="T0" fmla="*/ 56 w 122"/>
                  <a:gd name="T1" fmla="*/ 1 h 193"/>
                  <a:gd name="T2" fmla="*/ 40 w 122"/>
                  <a:gd name="T3" fmla="*/ 0 h 193"/>
                  <a:gd name="T4" fmla="*/ 23 w 122"/>
                  <a:gd name="T5" fmla="*/ 9 h 193"/>
                  <a:gd name="T6" fmla="*/ 15 w 122"/>
                  <a:gd name="T7" fmla="*/ 18 h 193"/>
                  <a:gd name="T8" fmla="*/ 6 w 122"/>
                  <a:gd name="T9" fmla="*/ 31 h 193"/>
                  <a:gd name="T10" fmla="*/ 0 w 122"/>
                  <a:gd name="T11" fmla="*/ 60 h 193"/>
                  <a:gd name="T12" fmla="*/ 6 w 122"/>
                  <a:gd name="T13" fmla="*/ 80 h 193"/>
                  <a:gd name="T14" fmla="*/ 11 w 122"/>
                  <a:gd name="T15" fmla="*/ 87 h 193"/>
                  <a:gd name="T16" fmla="*/ 16 w 122"/>
                  <a:gd name="T17" fmla="*/ 93 h 193"/>
                  <a:gd name="T18" fmla="*/ 22 w 122"/>
                  <a:gd name="T19" fmla="*/ 97 h 193"/>
                  <a:gd name="T20" fmla="*/ 34 w 122"/>
                  <a:gd name="T21" fmla="*/ 89 h 193"/>
                  <a:gd name="T22" fmla="*/ 30 w 122"/>
                  <a:gd name="T23" fmla="*/ 49 h 193"/>
                  <a:gd name="T24" fmla="*/ 48 w 122"/>
                  <a:gd name="T25" fmla="*/ 16 h 193"/>
                  <a:gd name="T26" fmla="*/ 54 w 122"/>
                  <a:gd name="T27" fmla="*/ 13 h 193"/>
                  <a:gd name="T28" fmla="*/ 61 w 122"/>
                  <a:gd name="T29" fmla="*/ 13 h 193"/>
                  <a:gd name="T30" fmla="*/ 56 w 122"/>
                  <a:gd name="T31" fmla="*/ 1 h 193"/>
                  <a:gd name="T32" fmla="*/ 56 w 122"/>
                  <a:gd name="T33" fmla="*/ 1 h 1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2" h="193">
                    <a:moveTo>
                      <a:pt x="112" y="1"/>
                    </a:moveTo>
                    <a:lnTo>
                      <a:pt x="80" y="0"/>
                    </a:lnTo>
                    <a:lnTo>
                      <a:pt x="46" y="17"/>
                    </a:lnTo>
                    <a:lnTo>
                      <a:pt x="30" y="36"/>
                    </a:lnTo>
                    <a:lnTo>
                      <a:pt x="11" y="62"/>
                    </a:lnTo>
                    <a:lnTo>
                      <a:pt x="0" y="119"/>
                    </a:lnTo>
                    <a:lnTo>
                      <a:pt x="11" y="159"/>
                    </a:lnTo>
                    <a:lnTo>
                      <a:pt x="21" y="174"/>
                    </a:lnTo>
                    <a:lnTo>
                      <a:pt x="32" y="186"/>
                    </a:lnTo>
                    <a:lnTo>
                      <a:pt x="44" y="193"/>
                    </a:lnTo>
                    <a:lnTo>
                      <a:pt x="68" y="178"/>
                    </a:lnTo>
                    <a:lnTo>
                      <a:pt x="59" y="98"/>
                    </a:lnTo>
                    <a:lnTo>
                      <a:pt x="95" y="32"/>
                    </a:lnTo>
                    <a:lnTo>
                      <a:pt x="108" y="26"/>
                    </a:lnTo>
                    <a:lnTo>
                      <a:pt x="122" y="26"/>
                    </a:lnTo>
                    <a:lnTo>
                      <a:pt x="1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25" name="Freeform 165">
                <a:extLst>
                  <a:ext uri="{FF2B5EF4-FFF2-40B4-BE49-F238E27FC236}">
                    <a16:creationId xmlns:a16="http://schemas.microsoft.com/office/drawing/2014/main" id="{CDA3CB30-7BB0-405A-9722-F4F4B8B8F516}"/>
                  </a:ext>
                </a:extLst>
              </p:cNvPr>
              <p:cNvSpPr>
                <a:spLocks/>
              </p:cNvSpPr>
              <p:nvPr/>
            </p:nvSpPr>
            <p:spPr bwMode="auto">
              <a:xfrm>
                <a:off x="3550" y="3072"/>
                <a:ext cx="40" cy="81"/>
              </a:xfrm>
              <a:custGeom>
                <a:avLst/>
                <a:gdLst>
                  <a:gd name="T0" fmla="*/ 32 w 80"/>
                  <a:gd name="T1" fmla="*/ 7 h 161"/>
                  <a:gd name="T2" fmla="*/ 27 w 80"/>
                  <a:gd name="T3" fmla="*/ 57 h 161"/>
                  <a:gd name="T4" fmla="*/ 40 w 80"/>
                  <a:gd name="T5" fmla="*/ 81 h 161"/>
                  <a:gd name="T6" fmla="*/ 22 w 80"/>
                  <a:gd name="T7" fmla="*/ 80 h 161"/>
                  <a:gd name="T8" fmla="*/ 18 w 80"/>
                  <a:gd name="T9" fmla="*/ 75 h 161"/>
                  <a:gd name="T10" fmla="*/ 11 w 80"/>
                  <a:gd name="T11" fmla="*/ 65 h 161"/>
                  <a:gd name="T12" fmla="*/ 0 w 80"/>
                  <a:gd name="T13" fmla="*/ 38 h 161"/>
                  <a:gd name="T14" fmla="*/ 2 w 80"/>
                  <a:gd name="T15" fmla="*/ 12 h 161"/>
                  <a:gd name="T16" fmla="*/ 4 w 80"/>
                  <a:gd name="T17" fmla="*/ 0 h 161"/>
                  <a:gd name="T18" fmla="*/ 32 w 80"/>
                  <a:gd name="T19" fmla="*/ 7 h 161"/>
                  <a:gd name="T20" fmla="*/ 32 w 80"/>
                  <a:gd name="T21" fmla="*/ 7 h 1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161">
                    <a:moveTo>
                      <a:pt x="63" y="13"/>
                    </a:moveTo>
                    <a:lnTo>
                      <a:pt x="53" y="114"/>
                    </a:lnTo>
                    <a:lnTo>
                      <a:pt x="80" y="161"/>
                    </a:lnTo>
                    <a:lnTo>
                      <a:pt x="44" y="159"/>
                    </a:lnTo>
                    <a:lnTo>
                      <a:pt x="36" y="150"/>
                    </a:lnTo>
                    <a:lnTo>
                      <a:pt x="21" y="129"/>
                    </a:lnTo>
                    <a:lnTo>
                      <a:pt x="0" y="76"/>
                    </a:lnTo>
                    <a:lnTo>
                      <a:pt x="4" y="24"/>
                    </a:lnTo>
                    <a:lnTo>
                      <a:pt x="8" y="0"/>
                    </a:lnTo>
                    <a:lnTo>
                      <a:pt x="6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26" name="Freeform 166">
                <a:extLst>
                  <a:ext uri="{FF2B5EF4-FFF2-40B4-BE49-F238E27FC236}">
                    <a16:creationId xmlns:a16="http://schemas.microsoft.com/office/drawing/2014/main" id="{40CBC25E-EC35-4A2A-9BB5-53C2AF96380F}"/>
                  </a:ext>
                </a:extLst>
              </p:cNvPr>
              <p:cNvSpPr>
                <a:spLocks/>
              </p:cNvSpPr>
              <p:nvPr/>
            </p:nvSpPr>
            <p:spPr bwMode="auto">
              <a:xfrm>
                <a:off x="4436" y="2930"/>
                <a:ext cx="62" cy="83"/>
              </a:xfrm>
              <a:custGeom>
                <a:avLst/>
                <a:gdLst>
                  <a:gd name="T0" fmla="*/ 52 w 123"/>
                  <a:gd name="T1" fmla="*/ 0 h 167"/>
                  <a:gd name="T2" fmla="*/ 33 w 123"/>
                  <a:gd name="T3" fmla="*/ 55 h 167"/>
                  <a:gd name="T4" fmla="*/ 30 w 123"/>
                  <a:gd name="T5" fmla="*/ 58 h 167"/>
                  <a:gd name="T6" fmla="*/ 19 w 123"/>
                  <a:gd name="T7" fmla="*/ 57 h 167"/>
                  <a:gd name="T8" fmla="*/ 6 w 123"/>
                  <a:gd name="T9" fmla="*/ 39 h 167"/>
                  <a:gd name="T10" fmla="*/ 0 w 123"/>
                  <a:gd name="T11" fmla="*/ 43 h 167"/>
                  <a:gd name="T12" fmla="*/ 4 w 123"/>
                  <a:gd name="T13" fmla="*/ 64 h 167"/>
                  <a:gd name="T14" fmla="*/ 11 w 123"/>
                  <a:gd name="T15" fmla="*/ 77 h 167"/>
                  <a:gd name="T16" fmla="*/ 15 w 123"/>
                  <a:gd name="T17" fmla="*/ 82 h 167"/>
                  <a:gd name="T18" fmla="*/ 22 w 123"/>
                  <a:gd name="T19" fmla="*/ 83 h 167"/>
                  <a:gd name="T20" fmla="*/ 44 w 123"/>
                  <a:gd name="T21" fmla="*/ 76 h 167"/>
                  <a:gd name="T22" fmla="*/ 50 w 123"/>
                  <a:gd name="T23" fmla="*/ 69 h 167"/>
                  <a:gd name="T24" fmla="*/ 62 w 123"/>
                  <a:gd name="T25" fmla="*/ 5 h 167"/>
                  <a:gd name="T26" fmla="*/ 52 w 123"/>
                  <a:gd name="T27" fmla="*/ 0 h 167"/>
                  <a:gd name="T28" fmla="*/ 52 w 123"/>
                  <a:gd name="T29" fmla="*/ 0 h 1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3" h="167">
                    <a:moveTo>
                      <a:pt x="104" y="0"/>
                    </a:moveTo>
                    <a:lnTo>
                      <a:pt x="66" y="110"/>
                    </a:lnTo>
                    <a:lnTo>
                      <a:pt x="59" y="116"/>
                    </a:lnTo>
                    <a:lnTo>
                      <a:pt x="38" y="114"/>
                    </a:lnTo>
                    <a:lnTo>
                      <a:pt x="11" y="79"/>
                    </a:lnTo>
                    <a:lnTo>
                      <a:pt x="0" y="87"/>
                    </a:lnTo>
                    <a:lnTo>
                      <a:pt x="7" y="129"/>
                    </a:lnTo>
                    <a:lnTo>
                      <a:pt x="21" y="155"/>
                    </a:lnTo>
                    <a:lnTo>
                      <a:pt x="30" y="165"/>
                    </a:lnTo>
                    <a:lnTo>
                      <a:pt x="44" y="167"/>
                    </a:lnTo>
                    <a:lnTo>
                      <a:pt x="87" y="152"/>
                    </a:lnTo>
                    <a:lnTo>
                      <a:pt x="99" y="138"/>
                    </a:lnTo>
                    <a:lnTo>
                      <a:pt x="123" y="11"/>
                    </a:lnTo>
                    <a:lnTo>
                      <a:pt x="1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4227" name="Freeform 167">
                <a:extLst>
                  <a:ext uri="{FF2B5EF4-FFF2-40B4-BE49-F238E27FC236}">
                    <a16:creationId xmlns:a16="http://schemas.microsoft.com/office/drawing/2014/main" id="{88028D09-5CF8-497F-BFB7-C9BD1EA2C072}"/>
                  </a:ext>
                </a:extLst>
              </p:cNvPr>
              <p:cNvSpPr>
                <a:spLocks/>
              </p:cNvSpPr>
              <p:nvPr/>
            </p:nvSpPr>
            <p:spPr bwMode="auto">
              <a:xfrm>
                <a:off x="4504" y="2933"/>
                <a:ext cx="24" cy="67"/>
              </a:xfrm>
              <a:custGeom>
                <a:avLst/>
                <a:gdLst>
                  <a:gd name="T0" fmla="*/ 10 w 47"/>
                  <a:gd name="T1" fmla="*/ 0 h 135"/>
                  <a:gd name="T2" fmla="*/ 0 w 47"/>
                  <a:gd name="T3" fmla="*/ 66 h 135"/>
                  <a:gd name="T4" fmla="*/ 9 w 47"/>
                  <a:gd name="T5" fmla="*/ 67 h 135"/>
                  <a:gd name="T6" fmla="*/ 24 w 47"/>
                  <a:gd name="T7" fmla="*/ 9 h 135"/>
                  <a:gd name="T8" fmla="*/ 10 w 47"/>
                  <a:gd name="T9" fmla="*/ 0 h 135"/>
                  <a:gd name="T10" fmla="*/ 10 w 47"/>
                  <a:gd name="T11" fmla="*/ 0 h 1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135">
                    <a:moveTo>
                      <a:pt x="19" y="0"/>
                    </a:moveTo>
                    <a:lnTo>
                      <a:pt x="0" y="133"/>
                    </a:lnTo>
                    <a:lnTo>
                      <a:pt x="17" y="135"/>
                    </a:lnTo>
                    <a:lnTo>
                      <a:pt x="47" y="19"/>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grpSp>
        <p:nvGrpSpPr>
          <p:cNvPr id="171176" name="Group 168">
            <a:extLst>
              <a:ext uri="{FF2B5EF4-FFF2-40B4-BE49-F238E27FC236}">
                <a16:creationId xmlns:a16="http://schemas.microsoft.com/office/drawing/2014/main" id="{81A1341B-BDFA-4358-8CB5-52BEDEF53A92}"/>
              </a:ext>
            </a:extLst>
          </p:cNvPr>
          <p:cNvGrpSpPr>
            <a:grpSpLocks/>
          </p:cNvGrpSpPr>
          <p:nvPr/>
        </p:nvGrpSpPr>
        <p:grpSpPr bwMode="auto">
          <a:xfrm>
            <a:off x="2808289" y="2932114"/>
            <a:ext cx="4333875" cy="3544887"/>
            <a:chOff x="809" y="1847"/>
            <a:chExt cx="2730" cy="2233"/>
          </a:xfrm>
        </p:grpSpPr>
        <p:pic>
          <p:nvPicPr>
            <p:cNvPr id="4105" name="Picture 169" descr="an01124_">
              <a:extLst>
                <a:ext uri="{FF2B5EF4-FFF2-40B4-BE49-F238E27FC236}">
                  <a16:creationId xmlns:a16="http://schemas.microsoft.com/office/drawing/2014/main" id="{34B164BA-BEE2-47B8-A740-12FA54F81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 y="2855"/>
              <a:ext cx="680"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70" descr="an02542_">
              <a:extLst>
                <a:ext uri="{FF2B5EF4-FFF2-40B4-BE49-F238E27FC236}">
                  <a16:creationId xmlns:a16="http://schemas.microsoft.com/office/drawing/2014/main" id="{736D6159-928C-41B5-8B73-E14794B7A3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 y="1847"/>
              <a:ext cx="816" cy="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71" descr="an02097_">
              <a:extLst>
                <a:ext uri="{FF2B5EF4-FFF2-40B4-BE49-F238E27FC236}">
                  <a16:creationId xmlns:a16="http://schemas.microsoft.com/office/drawing/2014/main" id="{73A17A1D-FDC2-4BD7-AA7C-7BE0805EDC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3" y="3239"/>
              <a:ext cx="719" cy="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Freeform 172">
              <a:extLst>
                <a:ext uri="{FF2B5EF4-FFF2-40B4-BE49-F238E27FC236}">
                  <a16:creationId xmlns:a16="http://schemas.microsoft.com/office/drawing/2014/main" id="{907F90D3-0716-4550-93C4-0921773A3419}"/>
                </a:ext>
              </a:extLst>
            </p:cNvPr>
            <p:cNvSpPr>
              <a:spLocks/>
            </p:cNvSpPr>
            <p:nvPr/>
          </p:nvSpPr>
          <p:spPr bwMode="auto">
            <a:xfrm>
              <a:off x="1632" y="2032"/>
              <a:ext cx="1536" cy="224"/>
            </a:xfrm>
            <a:custGeom>
              <a:avLst/>
              <a:gdLst>
                <a:gd name="T0" fmla="*/ 1536 w 1536"/>
                <a:gd name="T1" fmla="*/ 224 h 224"/>
                <a:gd name="T2" fmla="*/ 624 w 1536"/>
                <a:gd name="T3" fmla="*/ 32 h 224"/>
                <a:gd name="T4" fmla="*/ 0 w 1536"/>
                <a:gd name="T5" fmla="*/ 32 h 224"/>
                <a:gd name="T6" fmla="*/ 0 60000 65536"/>
                <a:gd name="T7" fmla="*/ 0 60000 65536"/>
                <a:gd name="T8" fmla="*/ 0 60000 65536"/>
              </a:gdLst>
              <a:ahLst/>
              <a:cxnLst>
                <a:cxn ang="T6">
                  <a:pos x="T0" y="T1"/>
                </a:cxn>
                <a:cxn ang="T7">
                  <a:pos x="T2" y="T3"/>
                </a:cxn>
                <a:cxn ang="T8">
                  <a:pos x="T4" y="T5"/>
                </a:cxn>
              </a:cxnLst>
              <a:rect l="0" t="0" r="r" b="b"/>
              <a:pathLst>
                <a:path w="1536" h="224">
                  <a:moveTo>
                    <a:pt x="1536" y="224"/>
                  </a:moveTo>
                  <a:cubicBezTo>
                    <a:pt x="1208" y="144"/>
                    <a:pt x="880" y="64"/>
                    <a:pt x="624" y="32"/>
                  </a:cubicBezTo>
                  <a:cubicBezTo>
                    <a:pt x="368" y="0"/>
                    <a:pt x="184" y="16"/>
                    <a:pt x="0" y="32"/>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109" name="Freeform 173">
              <a:extLst>
                <a:ext uri="{FF2B5EF4-FFF2-40B4-BE49-F238E27FC236}">
                  <a16:creationId xmlns:a16="http://schemas.microsoft.com/office/drawing/2014/main" id="{B4A361B1-424C-4BEF-9C0B-1B1D8ACEE249}"/>
                </a:ext>
              </a:extLst>
            </p:cNvPr>
            <p:cNvSpPr>
              <a:spLocks/>
            </p:cNvSpPr>
            <p:nvPr/>
          </p:nvSpPr>
          <p:spPr bwMode="auto">
            <a:xfrm>
              <a:off x="2125" y="2544"/>
              <a:ext cx="995" cy="289"/>
            </a:xfrm>
            <a:custGeom>
              <a:avLst/>
              <a:gdLst>
                <a:gd name="T0" fmla="*/ 995 w 1091"/>
                <a:gd name="T1" fmla="*/ 0 h 305"/>
                <a:gd name="T2" fmla="*/ 378 w 1091"/>
                <a:gd name="T3" fmla="*/ 118 h 305"/>
                <a:gd name="T4" fmla="*/ 0 w 1091"/>
                <a:gd name="T5" fmla="*/ 289 h 305"/>
                <a:gd name="T6" fmla="*/ 0 60000 65536"/>
                <a:gd name="T7" fmla="*/ 0 60000 65536"/>
                <a:gd name="T8" fmla="*/ 0 60000 65536"/>
              </a:gdLst>
              <a:ahLst/>
              <a:cxnLst>
                <a:cxn ang="T6">
                  <a:pos x="T0" y="T1"/>
                </a:cxn>
                <a:cxn ang="T7">
                  <a:pos x="T2" y="T3"/>
                </a:cxn>
                <a:cxn ang="T8">
                  <a:pos x="T4" y="T5"/>
                </a:cxn>
              </a:cxnLst>
              <a:rect l="0" t="0" r="r" b="b"/>
              <a:pathLst>
                <a:path w="1091" h="305">
                  <a:moveTo>
                    <a:pt x="1091" y="0"/>
                  </a:moveTo>
                  <a:cubicBezTo>
                    <a:pt x="978" y="21"/>
                    <a:pt x="597" y="74"/>
                    <a:pt x="415" y="125"/>
                  </a:cubicBezTo>
                  <a:cubicBezTo>
                    <a:pt x="233" y="176"/>
                    <a:pt x="86" y="268"/>
                    <a:pt x="0" y="305"/>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110" name="Freeform 174">
              <a:extLst>
                <a:ext uri="{FF2B5EF4-FFF2-40B4-BE49-F238E27FC236}">
                  <a16:creationId xmlns:a16="http://schemas.microsoft.com/office/drawing/2014/main" id="{E4ACAF3B-8112-4326-82B7-BEF213CD41CD}"/>
                </a:ext>
              </a:extLst>
            </p:cNvPr>
            <p:cNvSpPr>
              <a:spLocks/>
            </p:cNvSpPr>
            <p:nvPr/>
          </p:nvSpPr>
          <p:spPr bwMode="auto">
            <a:xfrm>
              <a:off x="3126" y="2832"/>
              <a:ext cx="413" cy="388"/>
            </a:xfrm>
            <a:custGeom>
              <a:avLst/>
              <a:gdLst>
                <a:gd name="T0" fmla="*/ 413 w 413"/>
                <a:gd name="T1" fmla="*/ 0 h 388"/>
                <a:gd name="T2" fmla="*/ 198 w 413"/>
                <a:gd name="T3" fmla="*/ 180 h 388"/>
                <a:gd name="T4" fmla="*/ 0 w 413"/>
                <a:gd name="T5" fmla="*/ 388 h 388"/>
                <a:gd name="T6" fmla="*/ 0 60000 65536"/>
                <a:gd name="T7" fmla="*/ 0 60000 65536"/>
                <a:gd name="T8" fmla="*/ 0 60000 65536"/>
              </a:gdLst>
              <a:ahLst/>
              <a:cxnLst>
                <a:cxn ang="T6">
                  <a:pos x="T0" y="T1"/>
                </a:cxn>
                <a:cxn ang="T7">
                  <a:pos x="T2" y="T3"/>
                </a:cxn>
                <a:cxn ang="T8">
                  <a:pos x="T4" y="T5"/>
                </a:cxn>
              </a:cxnLst>
              <a:rect l="0" t="0" r="r" b="b"/>
              <a:pathLst>
                <a:path w="413" h="388">
                  <a:moveTo>
                    <a:pt x="413" y="0"/>
                  </a:moveTo>
                  <a:cubicBezTo>
                    <a:pt x="377" y="30"/>
                    <a:pt x="267" y="115"/>
                    <a:pt x="198" y="180"/>
                  </a:cubicBezTo>
                  <a:cubicBezTo>
                    <a:pt x="129" y="245"/>
                    <a:pt x="41" y="345"/>
                    <a:pt x="0" y="388"/>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111" name="Rectangle 175">
              <a:extLst>
                <a:ext uri="{FF2B5EF4-FFF2-40B4-BE49-F238E27FC236}">
                  <a16:creationId xmlns:a16="http://schemas.microsoft.com/office/drawing/2014/main" id="{8F7029C5-6471-4CEF-95AF-3321F29501B1}"/>
                </a:ext>
              </a:extLst>
            </p:cNvPr>
            <p:cNvSpPr>
              <a:spLocks noChangeArrowheads="1"/>
            </p:cNvSpPr>
            <p:nvPr/>
          </p:nvSpPr>
          <p:spPr bwMode="auto">
            <a:xfrm>
              <a:off x="2208" y="1864"/>
              <a:ext cx="36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solidFill>
                    <a:schemeClr val="accent2"/>
                  </a:solidFill>
                </a:rPr>
                <a:t>frog</a:t>
              </a:r>
            </a:p>
          </p:txBody>
        </p:sp>
        <p:sp>
          <p:nvSpPr>
            <p:cNvPr id="4112" name="Rectangle 176">
              <a:extLst>
                <a:ext uri="{FF2B5EF4-FFF2-40B4-BE49-F238E27FC236}">
                  <a16:creationId xmlns:a16="http://schemas.microsoft.com/office/drawing/2014/main" id="{A6F5A8CA-0D86-45A9-8282-99A52704F0A0}"/>
                </a:ext>
              </a:extLst>
            </p:cNvPr>
            <p:cNvSpPr>
              <a:spLocks noChangeArrowheads="1"/>
            </p:cNvSpPr>
            <p:nvPr/>
          </p:nvSpPr>
          <p:spPr bwMode="auto">
            <a:xfrm>
              <a:off x="2304" y="2428"/>
              <a:ext cx="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solidFill>
                    <a:schemeClr val="accent2"/>
                  </a:solidFill>
                </a:rPr>
                <a:t>lion</a:t>
              </a:r>
            </a:p>
          </p:txBody>
        </p:sp>
        <p:sp>
          <p:nvSpPr>
            <p:cNvPr id="4113" name="Rectangle 177">
              <a:extLst>
                <a:ext uri="{FF2B5EF4-FFF2-40B4-BE49-F238E27FC236}">
                  <a16:creationId xmlns:a16="http://schemas.microsoft.com/office/drawing/2014/main" id="{C4594ED2-CC48-4B0F-B674-1B3C67667453}"/>
                </a:ext>
              </a:extLst>
            </p:cNvPr>
            <p:cNvSpPr>
              <a:spLocks noChangeArrowheads="1"/>
            </p:cNvSpPr>
            <p:nvPr/>
          </p:nvSpPr>
          <p:spPr bwMode="auto">
            <a:xfrm>
              <a:off x="2976" y="2832"/>
              <a:ext cx="35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solidFill>
                    <a:schemeClr val="accent2"/>
                  </a:solidFill>
                </a:rPr>
                <a:t>bird</a:t>
              </a:r>
            </a:p>
          </p:txBody>
        </p:sp>
      </p:grpSp>
      <p:sp>
        <p:nvSpPr>
          <p:cNvPr id="171186" name="AutoShape 178">
            <a:extLst>
              <a:ext uri="{FF2B5EF4-FFF2-40B4-BE49-F238E27FC236}">
                <a16:creationId xmlns:a16="http://schemas.microsoft.com/office/drawing/2014/main" id="{17AD0103-738E-4649-AC9F-6A2950655D46}"/>
              </a:ext>
            </a:extLst>
          </p:cNvPr>
          <p:cNvSpPr>
            <a:spLocks noChangeArrowheads="1"/>
          </p:cNvSpPr>
          <p:nvPr/>
        </p:nvSpPr>
        <p:spPr bwMode="auto">
          <a:xfrm>
            <a:off x="7358063" y="5145088"/>
            <a:ext cx="2292350" cy="685800"/>
          </a:xfrm>
          <a:prstGeom prst="wedgeEllipseCallout">
            <a:avLst>
              <a:gd name="adj1" fmla="val -15949"/>
              <a:gd name="adj2" fmla="val -156222"/>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b="1">
                <a:solidFill>
                  <a:schemeClr val="accent2"/>
                </a:solidFill>
              </a:rPr>
              <a:t>What is that?</a:t>
            </a:r>
          </a:p>
        </p:txBody>
      </p:sp>
      <p:sp>
        <p:nvSpPr>
          <p:cNvPr id="171187" name="AutoShape 179">
            <a:extLst>
              <a:ext uri="{FF2B5EF4-FFF2-40B4-BE49-F238E27FC236}">
                <a16:creationId xmlns:a16="http://schemas.microsoft.com/office/drawing/2014/main" id="{0B865798-DDA3-4517-B689-5B49EDD80213}"/>
              </a:ext>
            </a:extLst>
          </p:cNvPr>
          <p:cNvSpPr>
            <a:spLocks noChangeArrowheads="1"/>
          </p:cNvSpPr>
          <p:nvPr/>
        </p:nvSpPr>
        <p:spPr bwMode="auto">
          <a:xfrm flipH="1">
            <a:off x="8077200" y="2590800"/>
            <a:ext cx="1752600" cy="533400"/>
          </a:xfrm>
          <a:prstGeom prst="wedgeEllipseCallout">
            <a:avLst>
              <a:gd name="adj1" fmla="val 79551"/>
              <a:gd name="adj2" fmla="val 20935"/>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b="1" dirty="0">
                <a:solidFill>
                  <a:schemeClr val="accent2"/>
                </a:solidFill>
              </a:rPr>
              <a:t>It’s a frog</a:t>
            </a:r>
          </a:p>
        </p:txBody>
      </p:sp>
    </p:spTree>
    <p:extLst>
      <p:ext uri="{BB962C8B-B14F-4D97-AF65-F5344CB8AC3E}">
        <p14:creationId xmlns:p14="http://schemas.microsoft.com/office/powerpoint/2010/main" val="1233710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171176"/>
                                        </p:tgtEl>
                                        <p:attrNameLst>
                                          <p:attrName>style.visibility</p:attrName>
                                        </p:attrNameLst>
                                      </p:cBhvr>
                                      <p:to>
                                        <p:strVal val="visible"/>
                                      </p:to>
                                    </p:set>
                                  </p:childTnLst>
                                  <p:subTnLst>
                                    <p:set>
                                      <p:cBhvr override="childStyle">
                                        <p:cTn dur="1" fill="hold" display="0" masterRel="nextClick" afterEffect="1"/>
                                        <p:tgtEl>
                                          <p:spTgt spid="171176"/>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71186"/>
                                        </p:tgtEl>
                                        <p:attrNameLst>
                                          <p:attrName>style.visibility</p:attrName>
                                        </p:attrNameLst>
                                      </p:cBhvr>
                                      <p:to>
                                        <p:strVal val="visible"/>
                                      </p:to>
                                    </p:set>
                                    <p:animEffect transition="in" filter="dissolve">
                                      <p:cBhvr>
                                        <p:cTn id="11" dur="500"/>
                                        <p:tgtEl>
                                          <p:spTgt spid="171186"/>
                                        </p:tgtEl>
                                      </p:cBhvr>
                                    </p:animEffect>
                                  </p:childTnLst>
                                </p:cTn>
                              </p:par>
                            </p:childTnLst>
                          </p:cTn>
                        </p:par>
                        <p:par>
                          <p:cTn id="12" fill="hold" nodeType="afterGroup">
                            <p:stCondLst>
                              <p:cond delay="500"/>
                            </p:stCondLst>
                            <p:childTnLst>
                              <p:par>
                                <p:cTn id="13" presetID="7" presetClass="entr" presetSubtype="2" fill="hold" nodeType="afterEffect">
                                  <p:stCondLst>
                                    <p:cond delay="0"/>
                                  </p:stCondLst>
                                  <p:childTnLst>
                                    <p:set>
                                      <p:cBhvr>
                                        <p:cTn id="14" dur="1" fill="hold">
                                          <p:stCondLst>
                                            <p:cond delay="0"/>
                                          </p:stCondLst>
                                        </p:cTn>
                                        <p:tgtEl>
                                          <p:spTgt spid="171014"/>
                                        </p:tgtEl>
                                        <p:attrNameLst>
                                          <p:attrName>style.visibility</p:attrName>
                                        </p:attrNameLst>
                                      </p:cBhvr>
                                      <p:to>
                                        <p:strVal val="visible"/>
                                      </p:to>
                                    </p:set>
                                    <p:anim calcmode="lin" valueType="num">
                                      <p:cBhvr additive="base">
                                        <p:cTn id="15" dur="5000" fill="hold"/>
                                        <p:tgtEl>
                                          <p:spTgt spid="171014"/>
                                        </p:tgtEl>
                                        <p:attrNameLst>
                                          <p:attrName>ppt_x</p:attrName>
                                        </p:attrNameLst>
                                      </p:cBhvr>
                                      <p:tavLst>
                                        <p:tav tm="0">
                                          <p:val>
                                            <p:strVal val="1+#ppt_w/2"/>
                                          </p:val>
                                        </p:tav>
                                        <p:tav tm="100000">
                                          <p:val>
                                            <p:strVal val="#ppt_x"/>
                                          </p:val>
                                        </p:tav>
                                      </p:tavLst>
                                    </p:anim>
                                    <p:anim calcmode="lin" valueType="num">
                                      <p:cBhvr additive="base">
                                        <p:cTn id="16" dur="5000" fill="hold"/>
                                        <p:tgtEl>
                                          <p:spTgt spid="171014"/>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5500"/>
                            </p:stCondLst>
                            <p:childTnLst>
                              <p:par>
                                <p:cTn id="18" presetID="9" presetClass="entr" presetSubtype="0" fill="hold" grpId="0" nodeType="afterEffect">
                                  <p:stCondLst>
                                    <p:cond delay="0"/>
                                  </p:stCondLst>
                                  <p:childTnLst>
                                    <p:set>
                                      <p:cBhvr>
                                        <p:cTn id="19" dur="1" fill="hold">
                                          <p:stCondLst>
                                            <p:cond delay="0"/>
                                          </p:stCondLst>
                                        </p:cTn>
                                        <p:tgtEl>
                                          <p:spTgt spid="171187"/>
                                        </p:tgtEl>
                                        <p:attrNameLst>
                                          <p:attrName>style.visibility</p:attrName>
                                        </p:attrNameLst>
                                      </p:cBhvr>
                                      <p:to>
                                        <p:strVal val="visible"/>
                                      </p:to>
                                    </p:set>
                                    <p:animEffect transition="in" filter="dissolve">
                                      <p:cBhvr>
                                        <p:cTn id="20" dur="500"/>
                                        <p:tgtEl>
                                          <p:spTgt spid="171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186" grpId="0" animBg="1" autoUpdateAnimBg="0"/>
      <p:bldP spid="171187"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F7A2-9D68-7C31-F5F5-A6D925F8810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524932B-E47B-1718-A846-6900E062087E}"/>
              </a:ext>
            </a:extLst>
          </p:cNvPr>
          <p:cNvPicPr>
            <a:picLocks noChangeAspect="1"/>
          </p:cNvPicPr>
          <p:nvPr/>
        </p:nvPicPr>
        <p:blipFill>
          <a:blip r:embed="rId2"/>
          <a:stretch>
            <a:fillRect/>
          </a:stretch>
        </p:blipFill>
        <p:spPr>
          <a:xfrm>
            <a:off x="1431234" y="251791"/>
            <a:ext cx="8651299" cy="6346033"/>
          </a:xfrm>
          <a:prstGeom prst="rect">
            <a:avLst/>
          </a:prstGeom>
        </p:spPr>
      </p:pic>
    </p:spTree>
    <p:extLst>
      <p:ext uri="{BB962C8B-B14F-4D97-AF65-F5344CB8AC3E}">
        <p14:creationId xmlns:p14="http://schemas.microsoft.com/office/powerpoint/2010/main" val="1995960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55BD-91D4-8C7A-E2FC-5A9B6E1A0D8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29929FA-6EC2-891F-A1F8-3601F84BE416}"/>
              </a:ext>
            </a:extLst>
          </p:cNvPr>
          <p:cNvPicPr>
            <a:picLocks noChangeAspect="1"/>
          </p:cNvPicPr>
          <p:nvPr/>
        </p:nvPicPr>
        <p:blipFill>
          <a:blip r:embed="rId2"/>
          <a:stretch>
            <a:fillRect/>
          </a:stretch>
        </p:blipFill>
        <p:spPr>
          <a:xfrm>
            <a:off x="1192697" y="212035"/>
            <a:ext cx="9830852" cy="6536106"/>
          </a:xfrm>
          <a:prstGeom prst="rect">
            <a:avLst/>
          </a:prstGeom>
        </p:spPr>
      </p:pic>
    </p:spTree>
    <p:extLst>
      <p:ext uri="{BB962C8B-B14F-4D97-AF65-F5344CB8AC3E}">
        <p14:creationId xmlns:p14="http://schemas.microsoft.com/office/powerpoint/2010/main" val="198059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FBB6A-CA16-6E53-8253-F954066C86D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A69B762-407A-D89B-9F89-5371F672F1AF}"/>
              </a:ext>
            </a:extLst>
          </p:cNvPr>
          <p:cNvPicPr>
            <a:picLocks noChangeAspect="1"/>
          </p:cNvPicPr>
          <p:nvPr/>
        </p:nvPicPr>
        <p:blipFill>
          <a:blip r:embed="rId2"/>
          <a:stretch>
            <a:fillRect/>
          </a:stretch>
        </p:blipFill>
        <p:spPr>
          <a:xfrm>
            <a:off x="1253059" y="251792"/>
            <a:ext cx="8597071" cy="6068520"/>
          </a:xfrm>
          <a:prstGeom prst="rect">
            <a:avLst/>
          </a:prstGeom>
        </p:spPr>
      </p:pic>
    </p:spTree>
    <p:extLst>
      <p:ext uri="{BB962C8B-B14F-4D97-AF65-F5344CB8AC3E}">
        <p14:creationId xmlns:p14="http://schemas.microsoft.com/office/powerpoint/2010/main" val="362789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2A4D-2021-3CE5-9F1B-8217210F43F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D6B050A-4997-1AEC-219C-DF7B3FBEC53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4000"/>
                    </a14:imgEffect>
                  </a14:imgLayer>
                </a14:imgProps>
              </a:ext>
            </a:extLst>
          </a:blip>
          <a:stretch>
            <a:fillRect/>
          </a:stretch>
        </p:blipFill>
        <p:spPr>
          <a:xfrm>
            <a:off x="1696277" y="0"/>
            <a:ext cx="9560228" cy="6857999"/>
          </a:xfrm>
          <a:prstGeom prst="rect">
            <a:avLst/>
          </a:prstGeom>
        </p:spPr>
      </p:pic>
    </p:spTree>
    <p:extLst>
      <p:ext uri="{BB962C8B-B14F-4D97-AF65-F5344CB8AC3E}">
        <p14:creationId xmlns:p14="http://schemas.microsoft.com/office/powerpoint/2010/main" val="892825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BCE60-FE1A-141A-D9DF-83E12A663F9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63EC8DC-1A02-4C34-A56A-EC66BFF08C21}"/>
              </a:ext>
            </a:extLst>
          </p:cNvPr>
          <p:cNvPicPr>
            <a:picLocks noChangeAspect="1"/>
          </p:cNvPicPr>
          <p:nvPr/>
        </p:nvPicPr>
        <p:blipFill>
          <a:blip r:embed="rId2"/>
          <a:stretch>
            <a:fillRect/>
          </a:stretch>
        </p:blipFill>
        <p:spPr>
          <a:xfrm>
            <a:off x="1709530" y="240648"/>
            <a:ext cx="8489639" cy="6376703"/>
          </a:xfrm>
          <a:prstGeom prst="rect">
            <a:avLst/>
          </a:prstGeom>
        </p:spPr>
      </p:pic>
    </p:spTree>
    <p:extLst>
      <p:ext uri="{BB962C8B-B14F-4D97-AF65-F5344CB8AC3E}">
        <p14:creationId xmlns:p14="http://schemas.microsoft.com/office/powerpoint/2010/main" val="2790599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9BD3-D996-FDE0-AA8F-28E73E10E67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09142AD-56E0-99A4-0E8D-8F314A2439F5}"/>
              </a:ext>
            </a:extLst>
          </p:cNvPr>
          <p:cNvPicPr>
            <a:picLocks noChangeAspect="1"/>
          </p:cNvPicPr>
          <p:nvPr/>
        </p:nvPicPr>
        <p:blipFill>
          <a:blip r:embed="rId2"/>
          <a:stretch>
            <a:fillRect/>
          </a:stretch>
        </p:blipFill>
        <p:spPr>
          <a:xfrm>
            <a:off x="1378228" y="0"/>
            <a:ext cx="8627808" cy="6858000"/>
          </a:xfrm>
          <a:prstGeom prst="rect">
            <a:avLst/>
          </a:prstGeom>
        </p:spPr>
      </p:pic>
    </p:spTree>
    <p:extLst>
      <p:ext uri="{BB962C8B-B14F-4D97-AF65-F5344CB8AC3E}">
        <p14:creationId xmlns:p14="http://schemas.microsoft.com/office/powerpoint/2010/main" val="1762489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0A55-6C82-A913-998C-2995F794E4C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C42F041-D7A3-F090-4067-FB06D115A09D}"/>
              </a:ext>
            </a:extLst>
          </p:cNvPr>
          <p:cNvPicPr>
            <a:picLocks noChangeAspect="1"/>
          </p:cNvPicPr>
          <p:nvPr/>
        </p:nvPicPr>
        <p:blipFill>
          <a:blip r:embed="rId2"/>
          <a:stretch>
            <a:fillRect/>
          </a:stretch>
        </p:blipFill>
        <p:spPr>
          <a:xfrm>
            <a:off x="2030896" y="186770"/>
            <a:ext cx="8332736" cy="6484459"/>
          </a:xfrm>
          <a:prstGeom prst="rect">
            <a:avLst/>
          </a:prstGeom>
        </p:spPr>
      </p:pic>
    </p:spTree>
    <p:extLst>
      <p:ext uri="{BB962C8B-B14F-4D97-AF65-F5344CB8AC3E}">
        <p14:creationId xmlns:p14="http://schemas.microsoft.com/office/powerpoint/2010/main" val="3068767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F4EDA-97F6-4D9C-B140-788F462CABE2}"/>
              </a:ext>
            </a:extLst>
          </p:cNvPr>
          <p:cNvSpPr>
            <a:spLocks noGrp="1"/>
          </p:cNvSpPr>
          <p:nvPr>
            <p:ph type="title"/>
          </p:nvPr>
        </p:nvSpPr>
        <p:spPr/>
        <p:txBody>
          <a:bodyPr/>
          <a:lstStyle/>
          <a:p>
            <a:r>
              <a:rPr lang="en-IN" dirty="0"/>
              <a:t>Perceptron</a:t>
            </a:r>
          </a:p>
        </p:txBody>
      </p:sp>
      <p:pic>
        <p:nvPicPr>
          <p:cNvPr id="5" name="Content Placeholder 4">
            <a:extLst>
              <a:ext uri="{FF2B5EF4-FFF2-40B4-BE49-F238E27FC236}">
                <a16:creationId xmlns:a16="http://schemas.microsoft.com/office/drawing/2014/main" id="{46DCA940-68D4-4282-8E39-D711C4D5C9EB}"/>
              </a:ext>
            </a:extLst>
          </p:cNvPr>
          <p:cNvPicPr>
            <a:picLocks noGrp="1" noChangeAspect="1"/>
          </p:cNvPicPr>
          <p:nvPr>
            <p:ph idx="1"/>
          </p:nvPr>
        </p:nvPicPr>
        <p:blipFill>
          <a:blip r:embed="rId2"/>
          <a:stretch>
            <a:fillRect/>
          </a:stretch>
        </p:blipFill>
        <p:spPr>
          <a:xfrm>
            <a:off x="760471" y="1799366"/>
            <a:ext cx="10593329" cy="4424152"/>
          </a:xfrm>
        </p:spPr>
      </p:pic>
    </p:spTree>
    <p:extLst>
      <p:ext uri="{BB962C8B-B14F-4D97-AF65-F5344CB8AC3E}">
        <p14:creationId xmlns:p14="http://schemas.microsoft.com/office/powerpoint/2010/main" val="986141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9A64-ADB2-DEB5-B8D0-E51632AAF94C}"/>
              </a:ext>
            </a:extLst>
          </p:cNvPr>
          <p:cNvSpPr>
            <a:spLocks noGrp="1"/>
          </p:cNvSpPr>
          <p:nvPr>
            <p:ph type="title"/>
          </p:nvPr>
        </p:nvSpPr>
        <p:spPr/>
        <p:txBody>
          <a:bodyPr/>
          <a:lstStyle/>
          <a:p>
            <a:r>
              <a:rPr lang="en-IN" dirty="0"/>
              <a:t>Perceptron</a:t>
            </a:r>
          </a:p>
        </p:txBody>
      </p:sp>
      <p:pic>
        <p:nvPicPr>
          <p:cNvPr id="7" name="Content Placeholder 6">
            <a:extLst>
              <a:ext uri="{FF2B5EF4-FFF2-40B4-BE49-F238E27FC236}">
                <a16:creationId xmlns:a16="http://schemas.microsoft.com/office/drawing/2014/main" id="{3FA715A1-06EE-5728-10DA-C8E80EE8E318}"/>
              </a:ext>
            </a:extLst>
          </p:cNvPr>
          <p:cNvPicPr>
            <a:picLocks noGrp="1" noChangeAspect="1"/>
          </p:cNvPicPr>
          <p:nvPr>
            <p:ph idx="1"/>
          </p:nvPr>
        </p:nvPicPr>
        <p:blipFill>
          <a:blip r:embed="rId2"/>
          <a:stretch>
            <a:fillRect/>
          </a:stretch>
        </p:blipFill>
        <p:spPr>
          <a:xfrm>
            <a:off x="2913077" y="1825625"/>
            <a:ext cx="6365845" cy="4351338"/>
          </a:xfrm>
        </p:spPr>
      </p:pic>
    </p:spTree>
    <p:extLst>
      <p:ext uri="{BB962C8B-B14F-4D97-AF65-F5344CB8AC3E}">
        <p14:creationId xmlns:p14="http://schemas.microsoft.com/office/powerpoint/2010/main" val="700753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B1DC-137A-79E5-3B44-55FF397E6819}"/>
              </a:ext>
            </a:extLst>
          </p:cNvPr>
          <p:cNvSpPr>
            <a:spLocks noGrp="1"/>
          </p:cNvSpPr>
          <p:nvPr>
            <p:ph type="title"/>
          </p:nvPr>
        </p:nvSpPr>
        <p:spPr/>
        <p:txBody>
          <a:bodyPr/>
          <a:lstStyle/>
          <a:p>
            <a:r>
              <a:rPr lang="en-IN" dirty="0"/>
              <a:t>Perceptron</a:t>
            </a:r>
          </a:p>
        </p:txBody>
      </p:sp>
      <p:sp>
        <p:nvSpPr>
          <p:cNvPr id="3" name="Content Placeholder 2">
            <a:extLst>
              <a:ext uri="{FF2B5EF4-FFF2-40B4-BE49-F238E27FC236}">
                <a16:creationId xmlns:a16="http://schemas.microsoft.com/office/drawing/2014/main" id="{EFDDE071-64B4-4497-1628-33BE1F2681CB}"/>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5AA13E65-7C5C-D63C-5E0C-A57D2EA4AFD7}"/>
              </a:ext>
            </a:extLst>
          </p:cNvPr>
          <p:cNvSpPr txBox="1"/>
          <p:nvPr/>
        </p:nvSpPr>
        <p:spPr>
          <a:xfrm>
            <a:off x="763571" y="1591940"/>
            <a:ext cx="10515600" cy="1477328"/>
          </a:xfrm>
          <a:prstGeom prst="rect">
            <a:avLst/>
          </a:prstGeom>
          <a:noFill/>
        </p:spPr>
        <p:txBody>
          <a:bodyPr wrap="square">
            <a:spAutoFit/>
          </a:bodyPr>
          <a:lstStyle/>
          <a:p>
            <a:r>
              <a:rPr lang="en-US" b="0" i="0" dirty="0">
                <a:solidFill>
                  <a:srgbClr val="333333"/>
                </a:solidFill>
                <a:effectLst/>
                <a:latin typeface="inter-regular"/>
              </a:rPr>
              <a:t>In Machine Learning, Perceptron is considered as a </a:t>
            </a:r>
            <a:r>
              <a:rPr lang="en-US" b="0" i="0" dirty="0">
                <a:solidFill>
                  <a:srgbClr val="FF0000"/>
                </a:solidFill>
                <a:effectLst/>
                <a:latin typeface="inter-regular"/>
              </a:rPr>
              <a:t>single-layer neural network </a:t>
            </a:r>
            <a:r>
              <a:rPr lang="en-US" b="0" i="0" dirty="0">
                <a:solidFill>
                  <a:srgbClr val="333333"/>
                </a:solidFill>
                <a:effectLst/>
                <a:latin typeface="inter-regular"/>
              </a:rPr>
              <a:t>that consists of four main parameters named input values (Input nodes), weights and Bias, net sum, and an activation function. The perceptron model begins with the multiplication of all input values and their weights, then adds these values together to create the weighted sum. Then this weighted sum is applied to the activation function 'f' to obtain the desired output. This activation function is also known as the </a:t>
            </a:r>
            <a:r>
              <a:rPr lang="en-US" b="1" i="0" dirty="0">
                <a:solidFill>
                  <a:srgbClr val="333333"/>
                </a:solidFill>
                <a:effectLst/>
                <a:latin typeface="inter-bold"/>
              </a:rPr>
              <a:t>step function</a:t>
            </a:r>
            <a:r>
              <a:rPr lang="en-US" b="0" i="0" dirty="0">
                <a:solidFill>
                  <a:srgbClr val="333333"/>
                </a:solidFill>
                <a:effectLst/>
                <a:latin typeface="inter-regular"/>
              </a:rPr>
              <a:t> and is represented by </a:t>
            </a:r>
            <a:r>
              <a:rPr lang="en-US" b="1" i="0" dirty="0">
                <a:solidFill>
                  <a:srgbClr val="333333"/>
                </a:solidFill>
                <a:effectLst/>
                <a:latin typeface="inter-bold"/>
              </a:rPr>
              <a:t>'f'</a:t>
            </a:r>
            <a:r>
              <a:rPr lang="en-US" b="0" i="0" dirty="0">
                <a:solidFill>
                  <a:srgbClr val="333333"/>
                </a:solidFill>
                <a:effectLst/>
                <a:latin typeface="inter-regular"/>
              </a:rPr>
              <a:t>.</a:t>
            </a:r>
            <a:endParaRPr lang="en-IN" dirty="0"/>
          </a:p>
        </p:txBody>
      </p:sp>
      <p:pic>
        <p:nvPicPr>
          <p:cNvPr id="1026" name="Picture 2" descr="Perceptron in Machine Learning">
            <a:extLst>
              <a:ext uri="{FF2B5EF4-FFF2-40B4-BE49-F238E27FC236}">
                <a16:creationId xmlns:a16="http://schemas.microsoft.com/office/drawing/2014/main" id="{EA320A22-DBA4-AA65-AC4E-AEEA3BCA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631" y="3069268"/>
            <a:ext cx="619125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752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عنصر نائب لرقم الشريحة 3">
            <a:extLst>
              <a:ext uri="{FF2B5EF4-FFF2-40B4-BE49-F238E27FC236}">
                <a16:creationId xmlns:a16="http://schemas.microsoft.com/office/drawing/2014/main" id="{D39D8C55-E399-4AA9-94EE-9FA4FC6DC660}"/>
              </a:ext>
            </a:extLst>
          </p:cNvPr>
          <p:cNvSpPr>
            <a:spLocks noGrp="1"/>
          </p:cNvSpPr>
          <p:nvPr>
            <p:ph type="sldNum" sz="quarter" idx="10"/>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CA48488-ABA4-4E77-83BA-58915A7474B1}" type="slidenum">
              <a:rPr lang="en-US" altLang="en-US"/>
              <a:pPr eaLnBrk="1" hangingPunct="1"/>
              <a:t>3</a:t>
            </a:fld>
            <a:endParaRPr lang="en-US" altLang="en-US"/>
          </a:p>
        </p:txBody>
      </p:sp>
      <p:sp>
        <p:nvSpPr>
          <p:cNvPr id="5123" name="Rectangle 2">
            <a:extLst>
              <a:ext uri="{FF2B5EF4-FFF2-40B4-BE49-F238E27FC236}">
                <a16:creationId xmlns:a16="http://schemas.microsoft.com/office/drawing/2014/main" id="{6E53D362-3C56-4CAA-BEE8-A10D1FF6BD0D}"/>
              </a:ext>
            </a:extLst>
          </p:cNvPr>
          <p:cNvSpPr>
            <a:spLocks noGrp="1" noChangeArrowheads="1"/>
          </p:cNvSpPr>
          <p:nvPr>
            <p:ph type="title"/>
          </p:nvPr>
        </p:nvSpPr>
        <p:spPr/>
        <p:txBody>
          <a:bodyPr/>
          <a:lstStyle/>
          <a:p>
            <a:pPr eaLnBrk="1" hangingPunct="1"/>
            <a:r>
              <a:rPr lang="en-US" altLang="en-US" sz="3600" b="1" i="1">
                <a:solidFill>
                  <a:srgbClr val="D93145"/>
                </a:solidFill>
                <a:latin typeface="Times New Roman" panose="02020603050405020304" pitchFamily="18" charset="0"/>
              </a:rPr>
              <a:t>Neural networks to the rescue…</a:t>
            </a:r>
          </a:p>
        </p:txBody>
      </p:sp>
      <p:sp>
        <p:nvSpPr>
          <p:cNvPr id="5124" name="Rectangle 3">
            <a:extLst>
              <a:ext uri="{FF2B5EF4-FFF2-40B4-BE49-F238E27FC236}">
                <a16:creationId xmlns:a16="http://schemas.microsoft.com/office/drawing/2014/main" id="{8954D67C-32F6-4618-A1E3-952DF5F7BF81}"/>
              </a:ext>
            </a:extLst>
          </p:cNvPr>
          <p:cNvSpPr>
            <a:spLocks noGrp="1" noChangeArrowheads="1"/>
          </p:cNvSpPr>
          <p:nvPr>
            <p:ph type="body" idx="1"/>
          </p:nvPr>
        </p:nvSpPr>
        <p:spPr/>
        <p:txBody>
          <a:bodyPr/>
          <a:lstStyle/>
          <a:p>
            <a:pPr algn="just" eaLnBrk="1" hangingPunct="1">
              <a:lnSpc>
                <a:spcPct val="150000"/>
              </a:lnSpc>
            </a:pPr>
            <a:r>
              <a:rPr lang="en-US" altLang="en-US" b="1" dirty="0"/>
              <a:t>Neural network:</a:t>
            </a:r>
            <a:r>
              <a:rPr lang="en-US" altLang="en-US" dirty="0"/>
              <a:t> </a:t>
            </a:r>
            <a:r>
              <a:rPr lang="en-US" altLang="en-US" i="1" dirty="0">
                <a:solidFill>
                  <a:schemeClr val="accent2"/>
                </a:solidFill>
              </a:rPr>
              <a:t>information processing paradigm inspired by biological nervous systems, such as our brain</a:t>
            </a:r>
            <a:endParaRPr lang="en-US" altLang="en-US" dirty="0">
              <a:solidFill>
                <a:schemeClr val="accent2"/>
              </a:solidFill>
            </a:endParaRPr>
          </a:p>
          <a:p>
            <a:pPr algn="just" eaLnBrk="1" hangingPunct="1">
              <a:lnSpc>
                <a:spcPct val="150000"/>
              </a:lnSpc>
            </a:pPr>
            <a:r>
              <a:rPr lang="en-US" altLang="en-US" dirty="0"/>
              <a:t>Structure: large number of highly interconnected processing elements (</a:t>
            </a:r>
            <a:r>
              <a:rPr lang="en-US" altLang="en-US" i="1" dirty="0">
                <a:solidFill>
                  <a:schemeClr val="accent2"/>
                </a:solidFill>
              </a:rPr>
              <a:t>neurons</a:t>
            </a:r>
            <a:r>
              <a:rPr lang="en-US" altLang="en-US" dirty="0"/>
              <a:t>) working together</a:t>
            </a:r>
          </a:p>
          <a:p>
            <a:pPr algn="just" eaLnBrk="1" hangingPunct="1">
              <a:lnSpc>
                <a:spcPct val="150000"/>
              </a:lnSpc>
            </a:pPr>
            <a:r>
              <a:rPr lang="en-US" altLang="en-US" dirty="0"/>
              <a:t>Like people, they learn </a:t>
            </a:r>
            <a:r>
              <a:rPr lang="en-US" altLang="en-US" i="1" dirty="0">
                <a:solidFill>
                  <a:schemeClr val="accent2"/>
                </a:solidFill>
              </a:rPr>
              <a:t>from experience</a:t>
            </a:r>
            <a:r>
              <a:rPr lang="en-US" altLang="en-US" dirty="0"/>
              <a:t> (by example)</a:t>
            </a:r>
          </a:p>
        </p:txBody>
      </p:sp>
    </p:spTree>
    <p:extLst>
      <p:ext uri="{BB962C8B-B14F-4D97-AF65-F5344CB8AC3E}">
        <p14:creationId xmlns:p14="http://schemas.microsoft.com/office/powerpoint/2010/main" val="1865240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ABB9-20B1-4376-BE88-8E8DC56D86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8D349C-FEC1-487E-BC40-3C307839F8FC}"/>
              </a:ext>
            </a:extLst>
          </p:cNvPr>
          <p:cNvSpPr>
            <a:spLocks noGrp="1"/>
          </p:cNvSpPr>
          <p:nvPr>
            <p:ph idx="1"/>
          </p:nvPr>
        </p:nvSpPr>
        <p:spPr/>
        <p:txBody>
          <a:bodyPr>
            <a:normAutofit fontScale="92500" lnSpcReduction="20000"/>
          </a:bodyPr>
          <a:lstStyle/>
          <a:p>
            <a:pPr algn="l"/>
            <a:r>
              <a:rPr lang="en-US" b="1" i="0" dirty="0">
                <a:solidFill>
                  <a:srgbClr val="4A4A4A"/>
                </a:solidFill>
                <a:effectLst/>
                <a:latin typeface="Open Sans" panose="020B0606030504020204" pitchFamily="34" charset="0"/>
              </a:rPr>
              <a:t>How Does A Neural Network Work?</a:t>
            </a:r>
            <a:endParaRPr lang="en-US" b="0" i="0" dirty="0">
              <a:solidFill>
                <a:srgbClr val="4A4A4A"/>
              </a:solidFill>
              <a:effectLst/>
              <a:latin typeface="Open Sans" panose="020B0606030504020204" pitchFamily="34" charset="0"/>
            </a:endParaRPr>
          </a:p>
          <a:p>
            <a:pPr algn="just"/>
            <a:r>
              <a:rPr lang="en-US" b="0" i="0" dirty="0">
                <a:solidFill>
                  <a:srgbClr val="4A4A4A"/>
                </a:solidFill>
                <a:effectLst/>
                <a:latin typeface="Open Sans" panose="020B0606030504020204" pitchFamily="34" charset="0"/>
              </a:rPr>
              <a:t>To understand neural networks, we need to break it down and understand the most basic unit of a Neural Network, i.e. a Perceptron.</a:t>
            </a:r>
          </a:p>
          <a:p>
            <a:pPr algn="l"/>
            <a:r>
              <a:rPr lang="en-US" b="1" i="0" dirty="0">
                <a:solidFill>
                  <a:srgbClr val="4A4A4A"/>
                </a:solidFill>
                <a:effectLst/>
                <a:latin typeface="Open Sans" panose="020B0606030504020204" pitchFamily="34" charset="0"/>
              </a:rPr>
              <a:t>What Is A Perceptron?</a:t>
            </a:r>
            <a:endParaRPr lang="en-US" b="0" i="0" dirty="0">
              <a:solidFill>
                <a:srgbClr val="4A4A4A"/>
              </a:solidFill>
              <a:effectLst/>
              <a:latin typeface="Open Sans" panose="020B0606030504020204" pitchFamily="34" charset="0"/>
            </a:endParaRPr>
          </a:p>
          <a:p>
            <a:pPr algn="just"/>
            <a:r>
              <a:rPr lang="en-US" b="0" i="0" dirty="0">
                <a:solidFill>
                  <a:srgbClr val="4A4A4A"/>
                </a:solidFill>
                <a:effectLst/>
                <a:latin typeface="Open Sans" panose="020B0606030504020204" pitchFamily="34" charset="0"/>
              </a:rPr>
              <a:t>A Perceptron is a single layer neural network that is used to classify linear data. It has 4 important components:</a:t>
            </a:r>
          </a:p>
          <a:p>
            <a:pPr algn="l">
              <a:buFont typeface="+mj-lt"/>
              <a:buAutoNum type="arabicPeriod"/>
            </a:pPr>
            <a:r>
              <a:rPr lang="en-US" b="0" i="0" dirty="0">
                <a:solidFill>
                  <a:srgbClr val="4A4A4A"/>
                </a:solidFill>
                <a:effectLst/>
                <a:latin typeface="Open Sans" panose="020B0606030504020204" pitchFamily="34" charset="0"/>
              </a:rPr>
              <a:t>Inputs</a:t>
            </a:r>
          </a:p>
          <a:p>
            <a:pPr algn="l">
              <a:buFont typeface="+mj-lt"/>
              <a:buAutoNum type="arabicPeriod"/>
            </a:pPr>
            <a:r>
              <a:rPr lang="en-US" b="0" i="0" dirty="0">
                <a:solidFill>
                  <a:srgbClr val="4A4A4A"/>
                </a:solidFill>
                <a:effectLst/>
                <a:latin typeface="Open Sans" panose="020B0606030504020204" pitchFamily="34" charset="0"/>
              </a:rPr>
              <a:t>Weights and Bias</a:t>
            </a:r>
          </a:p>
          <a:p>
            <a:pPr algn="l">
              <a:buFont typeface="+mj-lt"/>
              <a:buAutoNum type="arabicPeriod"/>
            </a:pPr>
            <a:r>
              <a:rPr lang="en-US" b="0" i="0" dirty="0">
                <a:solidFill>
                  <a:srgbClr val="4A4A4A"/>
                </a:solidFill>
                <a:effectLst/>
                <a:latin typeface="Open Sans" panose="020B0606030504020204" pitchFamily="34" charset="0"/>
              </a:rPr>
              <a:t>Summation Function</a:t>
            </a:r>
          </a:p>
          <a:p>
            <a:pPr algn="l">
              <a:buFont typeface="+mj-lt"/>
              <a:buAutoNum type="arabicPeriod"/>
            </a:pPr>
            <a:r>
              <a:rPr lang="en-US" b="0" i="0" dirty="0">
                <a:solidFill>
                  <a:srgbClr val="4A4A4A"/>
                </a:solidFill>
                <a:effectLst/>
                <a:latin typeface="Open Sans" panose="020B0606030504020204" pitchFamily="34" charset="0"/>
              </a:rPr>
              <a:t>Activation or transformation Function</a:t>
            </a:r>
          </a:p>
          <a:p>
            <a:endParaRPr lang="en-IN" dirty="0"/>
          </a:p>
        </p:txBody>
      </p:sp>
    </p:spTree>
    <p:extLst>
      <p:ext uri="{BB962C8B-B14F-4D97-AF65-F5344CB8AC3E}">
        <p14:creationId xmlns:p14="http://schemas.microsoft.com/office/powerpoint/2010/main" val="3542346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99BE-8251-486F-A156-A487D7061A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A9317B-5099-4775-B468-B1C0A1C86C24}"/>
              </a:ext>
            </a:extLst>
          </p:cNvPr>
          <p:cNvSpPr>
            <a:spLocks noGrp="1"/>
          </p:cNvSpPr>
          <p:nvPr>
            <p:ph idx="1"/>
          </p:nvPr>
        </p:nvSpPr>
        <p:spPr/>
        <p:txBody>
          <a:bodyPr>
            <a:normAutofit fontScale="55000" lnSpcReduction="20000"/>
          </a:bodyPr>
          <a:lstStyle/>
          <a:p>
            <a:pPr algn="l"/>
            <a:r>
              <a:rPr lang="en-US" b="0" i="0" dirty="0">
                <a:solidFill>
                  <a:srgbClr val="4A4A4A"/>
                </a:solidFill>
                <a:effectLst/>
                <a:latin typeface="Open Sans" panose="020B0606030504020204" pitchFamily="34" charset="0"/>
              </a:rPr>
              <a:t>The basic logic behind a Perceptron is as follows:</a:t>
            </a:r>
          </a:p>
          <a:p>
            <a:pPr marL="0" indent="0" algn="just">
              <a:buNone/>
            </a:pPr>
            <a:r>
              <a:rPr lang="en-US" b="0" i="1" dirty="0">
                <a:solidFill>
                  <a:srgbClr val="4A4A4A"/>
                </a:solidFill>
                <a:effectLst/>
                <a:latin typeface="Open Sans" panose="020B0606030504020204" pitchFamily="34" charset="0"/>
              </a:rPr>
              <a:t>The inputs (x) received from the input layer are multiplied with their assigned weights w.  The multiplied values are then added to form the Weighted Sum. The weighted sum of the inputs and their respective weights are then applied to a relevant Activation Function. The activation function maps the input to the respective output.</a:t>
            </a:r>
            <a:endParaRPr lang="en-US" b="0" i="0" dirty="0">
              <a:solidFill>
                <a:srgbClr val="4A4A4A"/>
              </a:solidFill>
              <a:effectLst/>
              <a:latin typeface="Open Sans" panose="020B0606030504020204" pitchFamily="34" charset="0"/>
            </a:endParaRPr>
          </a:p>
          <a:p>
            <a:pPr marL="0" indent="0" algn="l">
              <a:buNone/>
            </a:pPr>
            <a:r>
              <a:rPr lang="en-US" b="1" i="0" dirty="0">
                <a:solidFill>
                  <a:srgbClr val="4A4A4A"/>
                </a:solidFill>
                <a:effectLst/>
                <a:latin typeface="Open Sans" panose="020B0606030504020204" pitchFamily="34" charset="0"/>
              </a:rPr>
              <a:t>Weights and Bias In Deep Learning</a:t>
            </a:r>
            <a:endParaRPr lang="en-US" b="0" i="0" dirty="0">
              <a:solidFill>
                <a:srgbClr val="4A4A4A"/>
              </a:solidFill>
              <a:effectLst/>
              <a:latin typeface="Open Sans" panose="020B0606030504020204" pitchFamily="34" charset="0"/>
            </a:endParaRPr>
          </a:p>
          <a:p>
            <a:pPr algn="just"/>
            <a:r>
              <a:rPr lang="en-US" b="0" i="0" dirty="0">
                <a:solidFill>
                  <a:srgbClr val="4A4A4A"/>
                </a:solidFill>
                <a:effectLst/>
                <a:latin typeface="Open Sans" panose="020B0606030504020204" pitchFamily="34" charset="0"/>
              </a:rPr>
              <a:t>Why do we have to assign weights to each input?</a:t>
            </a:r>
          </a:p>
          <a:p>
            <a:pPr algn="just"/>
            <a:r>
              <a:rPr lang="en-US" b="0" i="0" dirty="0">
                <a:solidFill>
                  <a:srgbClr val="4A4A4A"/>
                </a:solidFill>
                <a:effectLst/>
                <a:latin typeface="Open Sans" panose="020B0606030504020204" pitchFamily="34" charset="0"/>
              </a:rPr>
              <a:t>Once an input variable is fed to the network, a randomly chosen value is assigned as the weight of that input. The weight of each input data point indicates how important that input is in predicting the outcome.</a:t>
            </a:r>
          </a:p>
          <a:p>
            <a:pPr algn="just"/>
            <a:r>
              <a:rPr lang="en-US" b="0" i="0" dirty="0">
                <a:solidFill>
                  <a:srgbClr val="4A4A4A"/>
                </a:solidFill>
                <a:effectLst/>
                <a:latin typeface="Open Sans" panose="020B0606030504020204" pitchFamily="34" charset="0"/>
              </a:rPr>
              <a:t>The bias parameter, on the other hand, allows you to adjust the activation function curve in such a way that a precise output is achieved.</a:t>
            </a:r>
          </a:p>
          <a:p>
            <a:pPr marL="0" indent="0" algn="just">
              <a:buNone/>
            </a:pPr>
            <a:r>
              <a:rPr lang="en-US" b="1" i="0" dirty="0">
                <a:solidFill>
                  <a:srgbClr val="4A4A4A"/>
                </a:solidFill>
                <a:effectLst/>
                <a:latin typeface="Open Sans" panose="020B0606030504020204" pitchFamily="34" charset="0"/>
              </a:rPr>
              <a:t>Summation Function or </a:t>
            </a:r>
            <a:r>
              <a:rPr lang="en-US" b="1" i="0" dirty="0" err="1">
                <a:solidFill>
                  <a:srgbClr val="4A4A4A"/>
                </a:solidFill>
                <a:effectLst/>
                <a:latin typeface="Open Sans" panose="020B0606030504020204" pitchFamily="34" charset="0"/>
              </a:rPr>
              <a:t>preactivation</a:t>
            </a:r>
            <a:endParaRPr lang="en-US" b="0" i="0" dirty="0">
              <a:solidFill>
                <a:srgbClr val="4A4A4A"/>
              </a:solidFill>
              <a:effectLst/>
              <a:latin typeface="Open Sans" panose="020B0606030504020204" pitchFamily="34" charset="0"/>
            </a:endParaRPr>
          </a:p>
          <a:p>
            <a:pPr algn="just"/>
            <a:r>
              <a:rPr lang="en-US" b="0" i="0" dirty="0">
                <a:solidFill>
                  <a:srgbClr val="4A4A4A"/>
                </a:solidFill>
                <a:effectLst/>
                <a:latin typeface="Open Sans" panose="020B0606030504020204" pitchFamily="34" charset="0"/>
              </a:rPr>
              <a:t>Once the inputs are assigned some weight, the product of the respective input and weight is taken. Adding all these products gives us the Weighted Sum. This is done by the summation function.</a:t>
            </a:r>
          </a:p>
          <a:p>
            <a:pPr marL="0" indent="0" algn="l">
              <a:buNone/>
            </a:pPr>
            <a:r>
              <a:rPr lang="en-US" b="1" i="0" dirty="0">
                <a:solidFill>
                  <a:srgbClr val="4A4A4A"/>
                </a:solidFill>
                <a:effectLst/>
                <a:latin typeface="Open Sans" panose="020B0606030504020204" pitchFamily="34" charset="0"/>
              </a:rPr>
              <a:t>Activation Function</a:t>
            </a:r>
            <a:endParaRPr lang="en-US" b="0" i="0" dirty="0">
              <a:solidFill>
                <a:srgbClr val="4A4A4A"/>
              </a:solidFill>
              <a:effectLst/>
              <a:latin typeface="Open Sans" panose="020B0606030504020204" pitchFamily="34" charset="0"/>
            </a:endParaRPr>
          </a:p>
          <a:p>
            <a:pPr algn="just"/>
            <a:r>
              <a:rPr lang="en-US" b="0" i="0" dirty="0">
                <a:solidFill>
                  <a:srgbClr val="4A4A4A"/>
                </a:solidFill>
                <a:effectLst/>
                <a:latin typeface="Open Sans" panose="020B0606030504020204" pitchFamily="34" charset="0"/>
              </a:rPr>
              <a:t>The main aim of the activation functions is to map the weighted sum to the output. Activation functions such as tanh, </a:t>
            </a:r>
            <a:r>
              <a:rPr lang="en-US" b="0" i="0" dirty="0" err="1">
                <a:solidFill>
                  <a:srgbClr val="4A4A4A"/>
                </a:solidFill>
                <a:effectLst/>
                <a:latin typeface="Open Sans" panose="020B0606030504020204" pitchFamily="34" charset="0"/>
              </a:rPr>
              <a:t>ReLU</a:t>
            </a:r>
            <a:r>
              <a:rPr lang="en-US" b="0" i="0" dirty="0">
                <a:solidFill>
                  <a:srgbClr val="4A4A4A"/>
                </a:solidFill>
                <a:effectLst/>
                <a:latin typeface="Open Sans" panose="020B0606030504020204" pitchFamily="34" charset="0"/>
              </a:rPr>
              <a:t>, sigmoid and so on are examples of transformation functions.</a:t>
            </a:r>
          </a:p>
          <a:p>
            <a:pPr marL="0" indent="0">
              <a:buNone/>
            </a:pPr>
            <a:endParaRPr lang="en-IN" dirty="0"/>
          </a:p>
        </p:txBody>
      </p:sp>
    </p:spTree>
    <p:extLst>
      <p:ext uri="{BB962C8B-B14F-4D97-AF65-F5344CB8AC3E}">
        <p14:creationId xmlns:p14="http://schemas.microsoft.com/office/powerpoint/2010/main" val="3019120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C50C-AB72-7531-1AFE-34CA88317181}"/>
              </a:ext>
            </a:extLst>
          </p:cNvPr>
          <p:cNvSpPr>
            <a:spLocks noGrp="1"/>
          </p:cNvSpPr>
          <p:nvPr>
            <p:ph type="title"/>
          </p:nvPr>
        </p:nvSpPr>
        <p:spPr/>
        <p:txBody>
          <a:bodyPr/>
          <a:lstStyle/>
          <a:p>
            <a:r>
              <a:rPr lang="en-IN" dirty="0"/>
              <a:t>Perceptron</a:t>
            </a:r>
          </a:p>
        </p:txBody>
      </p:sp>
      <p:pic>
        <p:nvPicPr>
          <p:cNvPr id="5" name="Content Placeholder 4">
            <a:extLst>
              <a:ext uri="{FF2B5EF4-FFF2-40B4-BE49-F238E27FC236}">
                <a16:creationId xmlns:a16="http://schemas.microsoft.com/office/drawing/2014/main" id="{3C464E40-D320-DBBB-9AE6-62633DC311D3}"/>
              </a:ext>
            </a:extLst>
          </p:cNvPr>
          <p:cNvPicPr>
            <a:picLocks noGrp="1" noChangeAspect="1"/>
          </p:cNvPicPr>
          <p:nvPr>
            <p:ph idx="1"/>
          </p:nvPr>
        </p:nvPicPr>
        <p:blipFill>
          <a:blip r:embed="rId2"/>
          <a:stretch>
            <a:fillRect/>
          </a:stretch>
        </p:blipFill>
        <p:spPr>
          <a:xfrm>
            <a:off x="1751345" y="1825625"/>
            <a:ext cx="9320161" cy="4667250"/>
          </a:xfrm>
        </p:spPr>
      </p:pic>
      <p:sp>
        <p:nvSpPr>
          <p:cNvPr id="3" name="Oval 2">
            <a:extLst>
              <a:ext uri="{FF2B5EF4-FFF2-40B4-BE49-F238E27FC236}">
                <a16:creationId xmlns:a16="http://schemas.microsoft.com/office/drawing/2014/main" id="{20B67AA4-F7BE-DD85-5220-303716E6EFEC}"/>
              </a:ext>
            </a:extLst>
          </p:cNvPr>
          <p:cNvSpPr/>
          <p:nvPr/>
        </p:nvSpPr>
        <p:spPr>
          <a:xfrm>
            <a:off x="8136835" y="1166191"/>
            <a:ext cx="742122" cy="6594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 name="Oval 3">
            <a:extLst>
              <a:ext uri="{FF2B5EF4-FFF2-40B4-BE49-F238E27FC236}">
                <a16:creationId xmlns:a16="http://schemas.microsoft.com/office/drawing/2014/main" id="{B7C5DA11-DC6B-26EA-6B23-82466D451D3D}"/>
              </a:ext>
            </a:extLst>
          </p:cNvPr>
          <p:cNvSpPr/>
          <p:nvPr/>
        </p:nvSpPr>
        <p:spPr>
          <a:xfrm>
            <a:off x="8136835" y="3573739"/>
            <a:ext cx="742122" cy="6594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172BEF67-8AC9-3806-6315-D4A6FDD45217}"/>
              </a:ext>
            </a:extLst>
          </p:cNvPr>
          <p:cNvSpPr/>
          <p:nvPr/>
        </p:nvSpPr>
        <p:spPr>
          <a:xfrm>
            <a:off x="1914939" y="4644886"/>
            <a:ext cx="742122" cy="6594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387254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FD14-B5ED-EE25-D065-43055C79617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1044EDA-1802-6424-0027-85C5D8A80A9B}"/>
              </a:ext>
            </a:extLst>
          </p:cNvPr>
          <p:cNvPicPr>
            <a:picLocks noGrp="1" noChangeAspect="1"/>
          </p:cNvPicPr>
          <p:nvPr>
            <p:ph idx="1"/>
          </p:nvPr>
        </p:nvPicPr>
        <p:blipFill>
          <a:blip r:embed="rId2"/>
          <a:stretch>
            <a:fillRect/>
          </a:stretch>
        </p:blipFill>
        <p:spPr>
          <a:xfrm>
            <a:off x="489126" y="851771"/>
            <a:ext cx="10319625" cy="5362771"/>
          </a:xfrm>
        </p:spPr>
      </p:pic>
    </p:spTree>
    <p:extLst>
      <p:ext uri="{BB962C8B-B14F-4D97-AF65-F5344CB8AC3E}">
        <p14:creationId xmlns:p14="http://schemas.microsoft.com/office/powerpoint/2010/main" val="1277949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355E2-0FE4-4CBB-A5F9-FA668908E9D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DFEC52D2-4DEB-4A2A-93EA-AABDAC1C7C57}"/>
              </a:ext>
            </a:extLst>
          </p:cNvPr>
          <p:cNvPicPr>
            <a:picLocks noChangeAspect="1"/>
          </p:cNvPicPr>
          <p:nvPr/>
        </p:nvPicPr>
        <p:blipFill>
          <a:blip r:embed="rId2"/>
          <a:stretch>
            <a:fillRect/>
          </a:stretch>
        </p:blipFill>
        <p:spPr>
          <a:xfrm>
            <a:off x="212725" y="596900"/>
            <a:ext cx="11141075" cy="5378450"/>
          </a:xfrm>
          <a:prstGeom prst="rect">
            <a:avLst/>
          </a:prstGeom>
        </p:spPr>
      </p:pic>
    </p:spTree>
    <p:extLst>
      <p:ext uri="{BB962C8B-B14F-4D97-AF65-F5344CB8AC3E}">
        <p14:creationId xmlns:p14="http://schemas.microsoft.com/office/powerpoint/2010/main" val="2168495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1426-CCDC-4666-8223-6EEA9C16E9B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178B210-2857-4E63-AB9C-EA442A7CE90D}"/>
              </a:ext>
            </a:extLst>
          </p:cNvPr>
          <p:cNvPicPr>
            <a:picLocks noChangeAspect="1"/>
          </p:cNvPicPr>
          <p:nvPr/>
        </p:nvPicPr>
        <p:blipFill>
          <a:blip r:embed="rId3"/>
          <a:stretch>
            <a:fillRect/>
          </a:stretch>
        </p:blipFill>
        <p:spPr>
          <a:xfrm>
            <a:off x="885825" y="828675"/>
            <a:ext cx="10420350" cy="5200650"/>
          </a:xfrm>
          <a:prstGeom prst="rect">
            <a:avLst/>
          </a:prstGeom>
        </p:spPr>
      </p:pic>
    </p:spTree>
    <p:extLst>
      <p:ext uri="{BB962C8B-B14F-4D97-AF65-F5344CB8AC3E}">
        <p14:creationId xmlns:p14="http://schemas.microsoft.com/office/powerpoint/2010/main" val="2465846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4995-B1CB-A5F1-8CF9-02C8F1850EB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8225B29-9C62-3C7C-43B3-9EC2AF313B70}"/>
              </a:ext>
            </a:extLst>
          </p:cNvPr>
          <p:cNvPicPr>
            <a:picLocks noChangeAspect="1"/>
          </p:cNvPicPr>
          <p:nvPr/>
        </p:nvPicPr>
        <p:blipFill>
          <a:blip r:embed="rId2"/>
          <a:stretch>
            <a:fillRect/>
          </a:stretch>
        </p:blipFill>
        <p:spPr>
          <a:xfrm>
            <a:off x="1916481" y="122503"/>
            <a:ext cx="8404966" cy="6669051"/>
          </a:xfrm>
          <a:prstGeom prst="rect">
            <a:avLst/>
          </a:prstGeom>
        </p:spPr>
      </p:pic>
    </p:spTree>
    <p:extLst>
      <p:ext uri="{BB962C8B-B14F-4D97-AF65-F5344CB8AC3E}">
        <p14:creationId xmlns:p14="http://schemas.microsoft.com/office/powerpoint/2010/main" val="2270489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C7AB7-83C3-6102-63A0-7A8EC4C7AA29}"/>
              </a:ext>
            </a:extLst>
          </p:cNvPr>
          <p:cNvSpPr>
            <a:spLocks noGrp="1"/>
          </p:cNvSpPr>
          <p:nvPr>
            <p:ph type="title"/>
          </p:nvPr>
        </p:nvSpPr>
        <p:spPr/>
        <p:txBody>
          <a:bodyPr/>
          <a:lstStyle/>
          <a:p>
            <a:r>
              <a:rPr lang="en-US" dirty="0"/>
              <a:t>General Notation for Single-Layer Neural Networks</a:t>
            </a:r>
            <a:endParaRPr lang="en-IN" dirty="0"/>
          </a:p>
        </p:txBody>
      </p:sp>
      <p:pic>
        <p:nvPicPr>
          <p:cNvPr id="4" name="Picture 3">
            <a:extLst>
              <a:ext uri="{FF2B5EF4-FFF2-40B4-BE49-F238E27FC236}">
                <a16:creationId xmlns:a16="http://schemas.microsoft.com/office/drawing/2014/main" id="{68D1727D-FF36-BF91-2331-28C727188CE4}"/>
              </a:ext>
            </a:extLst>
          </p:cNvPr>
          <p:cNvPicPr>
            <a:picLocks noChangeAspect="1"/>
          </p:cNvPicPr>
          <p:nvPr/>
        </p:nvPicPr>
        <p:blipFill>
          <a:blip r:embed="rId2"/>
          <a:stretch>
            <a:fillRect/>
          </a:stretch>
        </p:blipFill>
        <p:spPr>
          <a:xfrm>
            <a:off x="2373982" y="2553038"/>
            <a:ext cx="8016409" cy="3779581"/>
          </a:xfrm>
          <a:prstGeom prst="rect">
            <a:avLst/>
          </a:prstGeom>
        </p:spPr>
      </p:pic>
      <p:cxnSp>
        <p:nvCxnSpPr>
          <p:cNvPr id="6" name="Straight Arrow Connector 5">
            <a:extLst>
              <a:ext uri="{FF2B5EF4-FFF2-40B4-BE49-F238E27FC236}">
                <a16:creationId xmlns:a16="http://schemas.microsoft.com/office/drawing/2014/main" id="{659E76E8-8432-4E88-4F0B-377536FA7288}"/>
              </a:ext>
            </a:extLst>
          </p:cNvPr>
          <p:cNvCxnSpPr/>
          <p:nvPr/>
        </p:nvCxnSpPr>
        <p:spPr>
          <a:xfrm>
            <a:off x="4826524" y="4864231"/>
            <a:ext cx="405352" cy="575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C101B5D-367B-7D87-EA22-DC5D872D9EDC}"/>
              </a:ext>
            </a:extLst>
          </p:cNvPr>
          <p:cNvSpPr/>
          <p:nvPr/>
        </p:nvSpPr>
        <p:spPr>
          <a:xfrm>
            <a:off x="4854804" y="5580668"/>
            <a:ext cx="1715678" cy="720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Sigmoid function</a:t>
            </a:r>
          </a:p>
        </p:txBody>
      </p:sp>
    </p:spTree>
    <p:extLst>
      <p:ext uri="{BB962C8B-B14F-4D97-AF65-F5344CB8AC3E}">
        <p14:creationId xmlns:p14="http://schemas.microsoft.com/office/powerpoint/2010/main" val="3448647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6CB3-4B37-465A-985D-2F50AA044025}"/>
              </a:ext>
            </a:extLst>
          </p:cNvPr>
          <p:cNvSpPr>
            <a:spLocks noGrp="1"/>
          </p:cNvSpPr>
          <p:nvPr>
            <p:ph type="title"/>
          </p:nvPr>
        </p:nvSpPr>
        <p:spPr/>
        <p:txBody>
          <a:bodyPr>
            <a:normAutofit fontScale="90000"/>
          </a:bodyPr>
          <a:lstStyle/>
          <a:p>
            <a:r>
              <a:rPr lang="en-US" b="1" i="0" dirty="0">
                <a:solidFill>
                  <a:srgbClr val="4A4A4A"/>
                </a:solidFill>
                <a:effectLst/>
                <a:latin typeface="Open Sans" panose="020B0606030504020204" pitchFamily="34" charset="0"/>
              </a:rPr>
              <a:t>Limitations of Single-Layer Perceptron:</a:t>
            </a:r>
            <a:br>
              <a:rPr lang="en-US" b="0" i="0" dirty="0">
                <a:solidFill>
                  <a:srgbClr val="4A4A4A"/>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46AD318F-26F9-495A-B627-05347F0B8B7D}"/>
              </a:ext>
            </a:extLst>
          </p:cNvPr>
          <p:cNvSpPr>
            <a:spLocks noGrp="1"/>
          </p:cNvSpPr>
          <p:nvPr>
            <p:ph idx="1"/>
          </p:nvPr>
        </p:nvSpPr>
        <p:spPr>
          <a:xfrm>
            <a:off x="729343" y="1690688"/>
            <a:ext cx="10515600" cy="4351338"/>
          </a:xfrm>
        </p:spPr>
        <p:txBody>
          <a:bodyPr/>
          <a:lstStyle/>
          <a:p>
            <a:pPr algn="just">
              <a:buFont typeface="Arial" panose="020B0604020202020204" pitchFamily="34" charset="0"/>
              <a:buChar char="•"/>
            </a:pPr>
            <a:r>
              <a:rPr lang="en-US" sz="2000" b="0" i="0" dirty="0">
                <a:solidFill>
                  <a:srgbClr val="4A4A4A"/>
                </a:solidFill>
                <a:effectLst/>
                <a:latin typeface="Open Sans" panose="020B0606030504020204" pitchFamily="34" charset="0"/>
              </a:rPr>
              <a:t>Single-Layer </a:t>
            </a:r>
            <a:r>
              <a:rPr lang="en-US" sz="2000" b="0" i="0" dirty="0" err="1">
                <a:solidFill>
                  <a:srgbClr val="4A4A4A"/>
                </a:solidFill>
                <a:effectLst/>
                <a:latin typeface="Open Sans" panose="020B0606030504020204" pitchFamily="34" charset="0"/>
              </a:rPr>
              <a:t>Percpetrons</a:t>
            </a:r>
            <a:r>
              <a:rPr lang="en-US" sz="2000" b="0" i="0" dirty="0">
                <a:solidFill>
                  <a:srgbClr val="4A4A4A"/>
                </a:solidFill>
                <a:effectLst/>
                <a:latin typeface="Open Sans" panose="020B0606030504020204" pitchFamily="34" charset="0"/>
              </a:rPr>
              <a:t> cannot classify non-linearly separable data points.  (a non linear function is XOR, and other like OR, AND are linearly </a:t>
            </a:r>
            <a:r>
              <a:rPr lang="en-US" sz="2000" b="0" i="0" dirty="0" err="1">
                <a:solidFill>
                  <a:srgbClr val="4A4A4A"/>
                </a:solidFill>
                <a:effectLst/>
                <a:latin typeface="Open Sans" panose="020B0606030504020204" pitchFamily="34" charset="0"/>
              </a:rPr>
              <a:t>seperable</a:t>
            </a:r>
            <a:r>
              <a:rPr lang="en-US" sz="2000" b="0" i="0" dirty="0">
                <a:solidFill>
                  <a:srgbClr val="4A4A4A"/>
                </a:solidFill>
                <a:effectLst/>
                <a:latin typeface="Open Sans" panose="020B0606030504020204" pitchFamily="34" charset="0"/>
              </a:rPr>
              <a:t>.)</a:t>
            </a:r>
          </a:p>
          <a:p>
            <a:pPr algn="just">
              <a:buFont typeface="Arial" panose="020B0604020202020204" pitchFamily="34" charset="0"/>
              <a:buChar char="•"/>
            </a:pPr>
            <a:r>
              <a:rPr lang="en-US" sz="2000" b="0" i="0" dirty="0">
                <a:solidFill>
                  <a:srgbClr val="4A4A4A"/>
                </a:solidFill>
                <a:effectLst/>
                <a:latin typeface="Open Sans" panose="020B0606030504020204" pitchFamily="34" charset="0"/>
              </a:rPr>
              <a:t>Complex problems, that involve a lot of parameters cannot be solved by Single-Layer </a:t>
            </a:r>
            <a:r>
              <a:rPr lang="en-US" sz="2000" b="0" i="0" dirty="0" err="1">
                <a:solidFill>
                  <a:srgbClr val="4A4A4A"/>
                </a:solidFill>
                <a:effectLst/>
                <a:latin typeface="Open Sans" panose="020B0606030504020204" pitchFamily="34" charset="0"/>
              </a:rPr>
              <a:t>Perceptrons</a:t>
            </a:r>
            <a:r>
              <a:rPr lang="en-US" sz="2000" b="0" i="0" dirty="0">
                <a:solidFill>
                  <a:srgbClr val="4A4A4A"/>
                </a:solidFill>
                <a:effectLst/>
                <a:latin typeface="Open Sans" panose="020B0606030504020204" pitchFamily="34" charset="0"/>
              </a:rPr>
              <a:t>.</a:t>
            </a:r>
          </a:p>
          <a:p>
            <a:pPr algn="just">
              <a:buFont typeface="Arial" panose="020B0604020202020204" pitchFamily="34" charset="0"/>
              <a:buChar char="•"/>
            </a:pPr>
            <a:r>
              <a:rPr lang="en-US" sz="2000" dirty="0">
                <a:solidFill>
                  <a:srgbClr val="4A4A4A"/>
                </a:solidFill>
                <a:latin typeface="Open Sans" panose="020B0606030504020204" pitchFamily="34" charset="0"/>
              </a:rPr>
              <a:t>It uses perceptron learning  is used to update the weights </a:t>
            </a:r>
            <a:endParaRPr lang="en-US" sz="2000" b="0" i="0" dirty="0">
              <a:solidFill>
                <a:srgbClr val="4A4A4A"/>
              </a:solidFill>
              <a:effectLst/>
              <a:latin typeface="Open Sans" panose="020B0606030504020204" pitchFamily="34" charset="0"/>
            </a:endParaRPr>
          </a:p>
          <a:p>
            <a:pPr algn="just">
              <a:buFont typeface="Arial" panose="020B0604020202020204" pitchFamily="34" charset="0"/>
              <a:buChar char="•"/>
            </a:pPr>
            <a:endParaRPr lang="en-US" dirty="0">
              <a:solidFill>
                <a:srgbClr val="4A4A4A"/>
              </a:solidFill>
              <a:latin typeface="Open Sans" panose="020B0606030504020204" pitchFamily="34" charset="0"/>
            </a:endParaRPr>
          </a:p>
          <a:p>
            <a:pPr algn="just">
              <a:buFont typeface="Arial" panose="020B0604020202020204" pitchFamily="34" charset="0"/>
              <a:buChar char="•"/>
            </a:pPr>
            <a:endParaRPr lang="en-US" b="0" i="0" dirty="0">
              <a:solidFill>
                <a:srgbClr val="4A4A4A"/>
              </a:solidFill>
              <a:effectLst/>
              <a:latin typeface="Open Sans" panose="020B0606030504020204" pitchFamily="34" charset="0"/>
            </a:endParaRPr>
          </a:p>
          <a:p>
            <a:endParaRPr lang="en-IN" dirty="0"/>
          </a:p>
        </p:txBody>
      </p:sp>
      <p:pic>
        <p:nvPicPr>
          <p:cNvPr id="13316" name="Picture 4" descr="Single Layer Perceptron in TensorFlow - Javatpoint">
            <a:extLst>
              <a:ext uri="{FF2B5EF4-FFF2-40B4-BE49-F238E27FC236}">
                <a16:creationId xmlns:a16="http://schemas.microsoft.com/office/drawing/2014/main" id="{B997E551-6F94-453E-9624-C45643D64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643" y="3306536"/>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816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28ADC-2734-ED13-6EC8-04B24CFB82B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9F7E87D-9A8E-E922-94BB-E84FF98FD7E1}"/>
              </a:ext>
            </a:extLst>
          </p:cNvPr>
          <p:cNvPicPr>
            <a:picLocks noGrp="1" noChangeAspect="1"/>
          </p:cNvPicPr>
          <p:nvPr>
            <p:ph idx="1"/>
          </p:nvPr>
        </p:nvPicPr>
        <p:blipFill>
          <a:blip r:embed="rId2"/>
          <a:stretch>
            <a:fillRect/>
          </a:stretch>
        </p:blipFill>
        <p:spPr>
          <a:xfrm>
            <a:off x="2079321" y="560593"/>
            <a:ext cx="7388467" cy="5736813"/>
          </a:xfrm>
        </p:spPr>
      </p:pic>
    </p:spTree>
    <p:extLst>
      <p:ext uri="{BB962C8B-B14F-4D97-AF65-F5344CB8AC3E}">
        <p14:creationId xmlns:p14="http://schemas.microsoft.com/office/powerpoint/2010/main" val="3488072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عنصر نائب لرقم الشريحة 3">
            <a:extLst>
              <a:ext uri="{FF2B5EF4-FFF2-40B4-BE49-F238E27FC236}">
                <a16:creationId xmlns:a16="http://schemas.microsoft.com/office/drawing/2014/main" id="{234648CF-F1B1-4F01-AA81-E9611875E2BF}"/>
              </a:ext>
            </a:extLst>
          </p:cNvPr>
          <p:cNvSpPr>
            <a:spLocks noGrp="1"/>
          </p:cNvSpPr>
          <p:nvPr>
            <p:ph type="sldNum" sz="quarter" idx="10"/>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0EB41E6-8CC0-4B8F-8D6E-F72698967476}" type="slidenum">
              <a:rPr lang="en-US" altLang="en-US"/>
              <a:pPr eaLnBrk="1" hangingPunct="1"/>
              <a:t>4</a:t>
            </a:fld>
            <a:endParaRPr lang="en-US" altLang="en-US"/>
          </a:p>
        </p:txBody>
      </p:sp>
      <p:sp>
        <p:nvSpPr>
          <p:cNvPr id="6147" name="Rectangle 2">
            <a:extLst>
              <a:ext uri="{FF2B5EF4-FFF2-40B4-BE49-F238E27FC236}">
                <a16:creationId xmlns:a16="http://schemas.microsoft.com/office/drawing/2014/main" id="{DCCEA800-5C71-4743-97E6-A85FB3A387BE}"/>
              </a:ext>
            </a:extLst>
          </p:cNvPr>
          <p:cNvSpPr>
            <a:spLocks noGrp="1" noChangeArrowheads="1"/>
          </p:cNvSpPr>
          <p:nvPr>
            <p:ph type="title"/>
          </p:nvPr>
        </p:nvSpPr>
        <p:spPr/>
        <p:txBody>
          <a:bodyPr/>
          <a:lstStyle/>
          <a:p>
            <a:pPr algn="l" eaLnBrk="1" hangingPunct="1"/>
            <a:r>
              <a:rPr lang="en-GB" altLang="en-US" b="1" i="1">
                <a:solidFill>
                  <a:srgbClr val="D93145"/>
                </a:solidFill>
                <a:latin typeface="Times New Roman" panose="02020603050405020304" pitchFamily="18" charset="0"/>
              </a:rPr>
              <a:t>Definition of ANN</a:t>
            </a:r>
            <a:endParaRPr lang="en-US" altLang="en-US" b="1" i="1">
              <a:solidFill>
                <a:srgbClr val="D93145"/>
              </a:solidFill>
              <a:latin typeface="Times New Roman" panose="02020603050405020304" pitchFamily="18" charset="0"/>
            </a:endParaRPr>
          </a:p>
        </p:txBody>
      </p:sp>
      <p:sp>
        <p:nvSpPr>
          <p:cNvPr id="6148" name="Rectangle 3">
            <a:extLst>
              <a:ext uri="{FF2B5EF4-FFF2-40B4-BE49-F238E27FC236}">
                <a16:creationId xmlns:a16="http://schemas.microsoft.com/office/drawing/2014/main" id="{1B411DE4-F9F2-4608-8A15-2E74701BFC3C}"/>
              </a:ext>
            </a:extLst>
          </p:cNvPr>
          <p:cNvSpPr>
            <a:spLocks noGrp="1" noChangeArrowheads="1"/>
          </p:cNvSpPr>
          <p:nvPr>
            <p:ph type="body" idx="1"/>
          </p:nvPr>
        </p:nvSpPr>
        <p:spPr/>
        <p:txBody>
          <a:bodyPr/>
          <a:lstStyle/>
          <a:p>
            <a:pPr marL="0" indent="0" algn="just">
              <a:lnSpc>
                <a:spcPct val="150000"/>
              </a:lnSpc>
              <a:spcBef>
                <a:spcPct val="0"/>
              </a:spcBef>
              <a:buNone/>
            </a:pPr>
            <a:r>
              <a:rPr lang="en-US" altLang="en-US" dirty="0"/>
              <a:t>“Data processing system consisting of a large number of simple, highly interconnected processing elements (artificial neurons) in an architecture inspired by the structure of the cerebral cortex of the brain” </a:t>
            </a:r>
          </a:p>
          <a:p>
            <a:pPr marL="0" indent="0" algn="just">
              <a:lnSpc>
                <a:spcPct val="150000"/>
              </a:lnSpc>
              <a:spcBef>
                <a:spcPct val="0"/>
              </a:spcBef>
              <a:buNone/>
            </a:pPr>
            <a:endParaRPr lang="en-US" altLang="en-US" dirty="0"/>
          </a:p>
          <a:p>
            <a:pPr marL="0" indent="0" algn="r">
              <a:lnSpc>
                <a:spcPct val="150000"/>
              </a:lnSpc>
              <a:spcBef>
                <a:spcPct val="0"/>
              </a:spcBef>
              <a:buNone/>
            </a:pPr>
            <a:endParaRPr lang="en-US" altLang="en-US" dirty="0"/>
          </a:p>
        </p:txBody>
      </p:sp>
    </p:spTree>
    <p:extLst>
      <p:ext uri="{BB962C8B-B14F-4D97-AF65-F5344CB8AC3E}">
        <p14:creationId xmlns:p14="http://schemas.microsoft.com/office/powerpoint/2010/main" val="3302952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F62-D73F-B62E-EDAA-F8DC222D87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E441D1-D34E-FBE3-C33B-FD1A561C4D48}"/>
              </a:ext>
            </a:extLst>
          </p:cNvPr>
          <p:cNvSpPr>
            <a:spLocks noGrp="1"/>
          </p:cNvSpPr>
          <p:nvPr>
            <p:ph idx="1"/>
          </p:nvPr>
        </p:nvSpPr>
        <p:spPr/>
        <p:txBody>
          <a:bodyPr>
            <a:normAutofit/>
          </a:bodyPr>
          <a:lstStyle/>
          <a:p>
            <a:pPr marL="0" indent="0" algn="ctr">
              <a:buNone/>
            </a:pPr>
            <a:r>
              <a:rPr lang="en-US" sz="5400" dirty="0"/>
              <a:t>Implementation of logical gates using a single neuron</a:t>
            </a:r>
          </a:p>
        </p:txBody>
      </p:sp>
    </p:spTree>
    <p:extLst>
      <p:ext uri="{BB962C8B-B14F-4D97-AF65-F5344CB8AC3E}">
        <p14:creationId xmlns:p14="http://schemas.microsoft.com/office/powerpoint/2010/main" val="2855499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FEA4-6475-B5D2-DF49-E15FEF242B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3F39A8-85BB-23BB-61F0-54217239DD3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5927607-F6E6-E48C-E17A-B176FB26DDE4}"/>
              </a:ext>
            </a:extLst>
          </p:cNvPr>
          <p:cNvPicPr>
            <a:picLocks noChangeAspect="1"/>
          </p:cNvPicPr>
          <p:nvPr/>
        </p:nvPicPr>
        <p:blipFill>
          <a:blip r:embed="rId2"/>
          <a:stretch>
            <a:fillRect/>
          </a:stretch>
        </p:blipFill>
        <p:spPr>
          <a:xfrm>
            <a:off x="391935" y="285477"/>
            <a:ext cx="11408129" cy="6287045"/>
          </a:xfrm>
          <a:prstGeom prst="rect">
            <a:avLst/>
          </a:prstGeom>
        </p:spPr>
      </p:pic>
      <p:sp>
        <p:nvSpPr>
          <p:cNvPr id="6" name="TextBox 5">
            <a:extLst>
              <a:ext uri="{FF2B5EF4-FFF2-40B4-BE49-F238E27FC236}">
                <a16:creationId xmlns:a16="http://schemas.microsoft.com/office/drawing/2014/main" id="{5B2E404D-3343-0904-FE62-A1F27EF6C5B7}"/>
              </a:ext>
            </a:extLst>
          </p:cNvPr>
          <p:cNvSpPr txBox="1"/>
          <p:nvPr/>
        </p:nvSpPr>
        <p:spPr>
          <a:xfrm>
            <a:off x="8653806" y="2799761"/>
            <a:ext cx="2507530" cy="646331"/>
          </a:xfrm>
          <a:prstGeom prst="rect">
            <a:avLst/>
          </a:prstGeom>
          <a:noFill/>
        </p:spPr>
        <p:txBody>
          <a:bodyPr wrap="square" rtlCol="0">
            <a:spAutoFit/>
          </a:bodyPr>
          <a:lstStyle/>
          <a:p>
            <a:r>
              <a:rPr lang="en-IN" dirty="0">
                <a:highlight>
                  <a:srgbClr val="FFFF00"/>
                </a:highlight>
              </a:rPr>
              <a:t>Single perceptron can be used to represent AND</a:t>
            </a:r>
          </a:p>
        </p:txBody>
      </p:sp>
      <p:sp>
        <p:nvSpPr>
          <p:cNvPr id="4" name="Rectangle 3">
            <a:extLst>
              <a:ext uri="{FF2B5EF4-FFF2-40B4-BE49-F238E27FC236}">
                <a16:creationId xmlns:a16="http://schemas.microsoft.com/office/drawing/2014/main" id="{90FE7B42-31F2-FF88-9BC4-53FB2148F9AA}"/>
              </a:ext>
            </a:extLst>
          </p:cNvPr>
          <p:cNvSpPr/>
          <p:nvPr/>
        </p:nvSpPr>
        <p:spPr>
          <a:xfrm>
            <a:off x="9907570" y="4613699"/>
            <a:ext cx="482133" cy="382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1523634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44B9-361F-7D15-9A12-47811994C4E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1112E6D-8609-3112-A82D-7D2DA370E877}"/>
              </a:ext>
            </a:extLst>
          </p:cNvPr>
          <p:cNvPicPr>
            <a:picLocks noGrp="1" noChangeAspect="1"/>
          </p:cNvPicPr>
          <p:nvPr>
            <p:ph idx="1"/>
          </p:nvPr>
        </p:nvPicPr>
        <p:blipFill>
          <a:blip r:embed="rId2"/>
          <a:stretch>
            <a:fillRect/>
          </a:stretch>
        </p:blipFill>
        <p:spPr>
          <a:xfrm>
            <a:off x="1950861" y="1690688"/>
            <a:ext cx="8290277" cy="4351338"/>
          </a:xfrm>
        </p:spPr>
      </p:pic>
      <p:sp>
        <p:nvSpPr>
          <p:cNvPr id="6" name="TextBox 5">
            <a:extLst>
              <a:ext uri="{FF2B5EF4-FFF2-40B4-BE49-F238E27FC236}">
                <a16:creationId xmlns:a16="http://schemas.microsoft.com/office/drawing/2014/main" id="{473A013A-A8FA-946D-80BA-FC1C632A668D}"/>
              </a:ext>
            </a:extLst>
          </p:cNvPr>
          <p:cNvSpPr txBox="1"/>
          <p:nvPr/>
        </p:nvSpPr>
        <p:spPr>
          <a:xfrm>
            <a:off x="8653806" y="2799761"/>
            <a:ext cx="2507530" cy="646331"/>
          </a:xfrm>
          <a:prstGeom prst="rect">
            <a:avLst/>
          </a:prstGeom>
          <a:noFill/>
        </p:spPr>
        <p:txBody>
          <a:bodyPr wrap="square" rtlCol="0">
            <a:spAutoFit/>
          </a:bodyPr>
          <a:lstStyle/>
          <a:p>
            <a:r>
              <a:rPr lang="en-IN" dirty="0">
                <a:highlight>
                  <a:srgbClr val="FFFF00"/>
                </a:highlight>
              </a:rPr>
              <a:t>Single perceptron can be used to represent OR</a:t>
            </a:r>
          </a:p>
        </p:txBody>
      </p:sp>
      <p:sp>
        <p:nvSpPr>
          <p:cNvPr id="3" name="Rectangle 2">
            <a:extLst>
              <a:ext uri="{FF2B5EF4-FFF2-40B4-BE49-F238E27FC236}">
                <a16:creationId xmlns:a16="http://schemas.microsoft.com/office/drawing/2014/main" id="{20F0E271-B4F8-CB5B-BF95-A4FFE3C475D4}"/>
              </a:ext>
            </a:extLst>
          </p:cNvPr>
          <p:cNvSpPr/>
          <p:nvPr/>
        </p:nvSpPr>
        <p:spPr>
          <a:xfrm>
            <a:off x="8627302" y="4771655"/>
            <a:ext cx="357672" cy="395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960365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0303-00B8-C545-EDBE-2FAE6AC5AE2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C45E536-5EBC-BEBD-0210-9B33BDBF6B24}"/>
              </a:ext>
            </a:extLst>
          </p:cNvPr>
          <p:cNvPicPr>
            <a:picLocks noGrp="1" noChangeAspect="1"/>
          </p:cNvPicPr>
          <p:nvPr>
            <p:ph idx="1"/>
          </p:nvPr>
        </p:nvPicPr>
        <p:blipFill>
          <a:blip r:embed="rId3"/>
          <a:stretch>
            <a:fillRect/>
          </a:stretch>
        </p:blipFill>
        <p:spPr>
          <a:xfrm>
            <a:off x="1943414" y="1825625"/>
            <a:ext cx="8305172" cy="4351338"/>
          </a:xfrm>
        </p:spPr>
      </p:pic>
      <p:sp>
        <p:nvSpPr>
          <p:cNvPr id="6" name="TextBox 5">
            <a:extLst>
              <a:ext uri="{FF2B5EF4-FFF2-40B4-BE49-F238E27FC236}">
                <a16:creationId xmlns:a16="http://schemas.microsoft.com/office/drawing/2014/main" id="{6AFCD327-99A8-8FBC-206A-7734EADCD601}"/>
              </a:ext>
            </a:extLst>
          </p:cNvPr>
          <p:cNvSpPr txBox="1"/>
          <p:nvPr/>
        </p:nvSpPr>
        <p:spPr>
          <a:xfrm>
            <a:off x="8653806" y="2799761"/>
            <a:ext cx="2507530" cy="646331"/>
          </a:xfrm>
          <a:prstGeom prst="rect">
            <a:avLst/>
          </a:prstGeom>
          <a:noFill/>
        </p:spPr>
        <p:txBody>
          <a:bodyPr wrap="square" rtlCol="0">
            <a:spAutoFit/>
          </a:bodyPr>
          <a:lstStyle/>
          <a:p>
            <a:r>
              <a:rPr lang="en-IN" dirty="0">
                <a:highlight>
                  <a:srgbClr val="FFFF00"/>
                </a:highlight>
              </a:rPr>
              <a:t>Single perceptron can be used to represent NOT</a:t>
            </a:r>
          </a:p>
        </p:txBody>
      </p:sp>
      <p:sp>
        <p:nvSpPr>
          <p:cNvPr id="3" name="Rectangle 2">
            <a:extLst>
              <a:ext uri="{FF2B5EF4-FFF2-40B4-BE49-F238E27FC236}">
                <a16:creationId xmlns:a16="http://schemas.microsoft.com/office/drawing/2014/main" id="{2E445AF4-13E8-FACB-F8A3-A16DA59FF0F6}"/>
              </a:ext>
            </a:extLst>
          </p:cNvPr>
          <p:cNvSpPr/>
          <p:nvPr/>
        </p:nvSpPr>
        <p:spPr>
          <a:xfrm>
            <a:off x="8474970" y="4943935"/>
            <a:ext cx="483500" cy="3701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Tree>
    <p:extLst>
      <p:ext uri="{BB962C8B-B14F-4D97-AF65-F5344CB8AC3E}">
        <p14:creationId xmlns:p14="http://schemas.microsoft.com/office/powerpoint/2010/main" val="1661849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743A3-EDE9-DB72-8CD8-37E0B43B9E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760E33-B02D-FD8B-323A-FAAB09D08387}"/>
              </a:ext>
            </a:extLst>
          </p:cNvPr>
          <p:cNvPicPr>
            <a:picLocks noGrp="1" noChangeAspect="1"/>
          </p:cNvPicPr>
          <p:nvPr>
            <p:ph idx="1"/>
          </p:nvPr>
        </p:nvPicPr>
        <p:blipFill>
          <a:blip r:embed="rId2"/>
          <a:stretch>
            <a:fillRect/>
          </a:stretch>
        </p:blipFill>
        <p:spPr>
          <a:xfrm>
            <a:off x="1435485" y="1074879"/>
            <a:ext cx="9321029" cy="5149829"/>
          </a:xfrm>
        </p:spPr>
      </p:pic>
    </p:spTree>
    <p:extLst>
      <p:ext uri="{BB962C8B-B14F-4D97-AF65-F5344CB8AC3E}">
        <p14:creationId xmlns:p14="http://schemas.microsoft.com/office/powerpoint/2010/main" val="61265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B67A-DA6D-56FE-83AE-4FAE56ACC16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D3F20906-63A6-3050-BE21-308AFEC296B6}"/>
              </a:ext>
            </a:extLst>
          </p:cNvPr>
          <p:cNvPicPr>
            <a:picLocks noGrp="1" noChangeAspect="1"/>
          </p:cNvPicPr>
          <p:nvPr>
            <p:ph idx="1"/>
          </p:nvPr>
        </p:nvPicPr>
        <p:blipFill>
          <a:blip r:embed="rId2"/>
          <a:stretch>
            <a:fillRect/>
          </a:stretch>
        </p:blipFill>
        <p:spPr>
          <a:xfrm>
            <a:off x="254153" y="1240077"/>
            <a:ext cx="10811881" cy="4806313"/>
          </a:xfrm>
        </p:spPr>
      </p:pic>
    </p:spTree>
    <p:extLst>
      <p:ext uri="{BB962C8B-B14F-4D97-AF65-F5344CB8AC3E}">
        <p14:creationId xmlns:p14="http://schemas.microsoft.com/office/powerpoint/2010/main" val="2313070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86A0-8DC0-0B08-224A-33D5F6C8C8C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E6C0DAD-05B0-6E5C-2387-68BDC24486C8}"/>
              </a:ext>
            </a:extLst>
          </p:cNvPr>
          <p:cNvPicPr>
            <a:picLocks noGrp="1" noChangeAspect="1"/>
          </p:cNvPicPr>
          <p:nvPr>
            <p:ph idx="1"/>
          </p:nvPr>
        </p:nvPicPr>
        <p:blipFill>
          <a:blip r:embed="rId2"/>
          <a:stretch>
            <a:fillRect/>
          </a:stretch>
        </p:blipFill>
        <p:spPr>
          <a:xfrm>
            <a:off x="970019" y="1302707"/>
            <a:ext cx="9258676" cy="4874256"/>
          </a:xfrm>
        </p:spPr>
      </p:pic>
    </p:spTree>
    <p:extLst>
      <p:ext uri="{BB962C8B-B14F-4D97-AF65-F5344CB8AC3E}">
        <p14:creationId xmlns:p14="http://schemas.microsoft.com/office/powerpoint/2010/main" val="1653596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2B741-3793-0736-6679-7B44CC96B87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24CAB4B-30D2-28EC-AE84-AA409142B54A}"/>
              </a:ext>
            </a:extLst>
          </p:cNvPr>
          <p:cNvPicPr>
            <a:picLocks noGrp="1" noChangeAspect="1"/>
          </p:cNvPicPr>
          <p:nvPr>
            <p:ph idx="1"/>
          </p:nvPr>
        </p:nvPicPr>
        <p:blipFill>
          <a:blip r:embed="rId2"/>
          <a:stretch>
            <a:fillRect/>
          </a:stretch>
        </p:blipFill>
        <p:spPr>
          <a:xfrm>
            <a:off x="1017768" y="720320"/>
            <a:ext cx="10156463" cy="5417360"/>
          </a:xfrm>
        </p:spPr>
      </p:pic>
    </p:spTree>
    <p:extLst>
      <p:ext uri="{BB962C8B-B14F-4D97-AF65-F5344CB8AC3E}">
        <p14:creationId xmlns:p14="http://schemas.microsoft.com/office/powerpoint/2010/main" val="1656615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49A4-5DBE-0759-EB36-3AFFF404A9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026D1A0-5933-C78D-1582-3FFC22781F34}"/>
              </a:ext>
            </a:extLst>
          </p:cNvPr>
          <p:cNvPicPr>
            <a:picLocks noGrp="1" noChangeAspect="1"/>
          </p:cNvPicPr>
          <p:nvPr>
            <p:ph idx="1"/>
          </p:nvPr>
        </p:nvPicPr>
        <p:blipFill>
          <a:blip r:embed="rId2"/>
          <a:stretch>
            <a:fillRect/>
          </a:stretch>
        </p:blipFill>
        <p:spPr>
          <a:xfrm>
            <a:off x="1093593" y="914400"/>
            <a:ext cx="9675647" cy="5300141"/>
          </a:xfrm>
        </p:spPr>
      </p:pic>
    </p:spTree>
    <p:extLst>
      <p:ext uri="{BB962C8B-B14F-4D97-AF65-F5344CB8AC3E}">
        <p14:creationId xmlns:p14="http://schemas.microsoft.com/office/powerpoint/2010/main" val="1512223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2EF8-A60A-E86C-E108-9F0E28E28B6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FC72DAD-E224-D151-520E-75015B683E19}"/>
              </a:ext>
            </a:extLst>
          </p:cNvPr>
          <p:cNvPicPr>
            <a:picLocks noGrp="1" noChangeAspect="1"/>
          </p:cNvPicPr>
          <p:nvPr>
            <p:ph idx="1"/>
          </p:nvPr>
        </p:nvPicPr>
        <p:blipFill>
          <a:blip r:embed="rId2"/>
          <a:stretch>
            <a:fillRect/>
          </a:stretch>
        </p:blipFill>
        <p:spPr>
          <a:xfrm>
            <a:off x="838200" y="1433259"/>
            <a:ext cx="8928323" cy="4863846"/>
          </a:xfrm>
        </p:spPr>
      </p:pic>
      <p:sp>
        <p:nvSpPr>
          <p:cNvPr id="6" name="TextBox 5">
            <a:extLst>
              <a:ext uri="{FF2B5EF4-FFF2-40B4-BE49-F238E27FC236}">
                <a16:creationId xmlns:a16="http://schemas.microsoft.com/office/drawing/2014/main" id="{A5758567-5BAC-5DE2-09CE-AAE90B4D9379}"/>
              </a:ext>
            </a:extLst>
          </p:cNvPr>
          <p:cNvSpPr txBox="1"/>
          <p:nvPr/>
        </p:nvSpPr>
        <p:spPr>
          <a:xfrm>
            <a:off x="8653806" y="2799761"/>
            <a:ext cx="2507530" cy="1477328"/>
          </a:xfrm>
          <a:prstGeom prst="rect">
            <a:avLst/>
          </a:prstGeom>
          <a:noFill/>
        </p:spPr>
        <p:txBody>
          <a:bodyPr wrap="square" rtlCol="0">
            <a:spAutoFit/>
          </a:bodyPr>
          <a:lstStyle/>
          <a:p>
            <a:r>
              <a:rPr lang="en-IN" dirty="0">
                <a:highlight>
                  <a:srgbClr val="FFFF00"/>
                </a:highlight>
              </a:rPr>
              <a:t>Single perceptron cant be used to perform XOR operation. For this a multilayer perceptron network is required</a:t>
            </a:r>
          </a:p>
        </p:txBody>
      </p:sp>
    </p:spTree>
    <p:extLst>
      <p:ext uri="{BB962C8B-B14F-4D97-AF65-F5344CB8AC3E}">
        <p14:creationId xmlns:p14="http://schemas.microsoft.com/office/powerpoint/2010/main" val="1575090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14AE3-DE23-D783-C062-BE50317128DF}"/>
              </a:ext>
            </a:extLst>
          </p:cNvPr>
          <p:cNvSpPr>
            <a:spLocks noGrp="1"/>
          </p:cNvSpPr>
          <p:nvPr>
            <p:ph type="title"/>
          </p:nvPr>
        </p:nvSpPr>
        <p:spPr/>
        <p:txBody>
          <a:bodyPr/>
          <a:lstStyle/>
          <a:p>
            <a:r>
              <a:rPr lang="en-US" b="0" i="0" dirty="0">
                <a:solidFill>
                  <a:srgbClr val="4D5156"/>
                </a:solidFill>
                <a:effectLst/>
                <a:latin typeface="arial" panose="020B0604020202020204" pitchFamily="34" charset="0"/>
              </a:rPr>
              <a:t>Artificial neural networks</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4E6ABB9-5E46-F998-AD73-02D310D82883}"/>
                  </a:ext>
                </a:extLst>
              </p14:cNvPr>
              <p14:cNvContentPartPr/>
              <p14:nvPr/>
            </p14:nvContentPartPr>
            <p14:xfrm>
              <a:off x="2931473" y="3638505"/>
              <a:ext cx="360" cy="360"/>
            </p14:xfrm>
          </p:contentPart>
        </mc:Choice>
        <mc:Fallback xmlns="">
          <p:pic>
            <p:nvPicPr>
              <p:cNvPr id="3" name="Ink 2">
                <a:extLst>
                  <a:ext uri="{FF2B5EF4-FFF2-40B4-BE49-F238E27FC236}">
                    <a16:creationId xmlns:a16="http://schemas.microsoft.com/office/drawing/2014/main" id="{84E6ABB9-5E46-F998-AD73-02D310D82883}"/>
                  </a:ext>
                </a:extLst>
              </p:cNvPr>
              <p:cNvPicPr/>
              <p:nvPr/>
            </p:nvPicPr>
            <p:blipFill>
              <a:blip r:embed="rId3"/>
              <a:stretch>
                <a:fillRect/>
              </a:stretch>
            </p:blipFill>
            <p:spPr>
              <a:xfrm>
                <a:off x="2877833" y="3530865"/>
                <a:ext cx="108000" cy="216000"/>
              </a:xfrm>
              <a:prstGeom prst="rect">
                <a:avLst/>
              </a:prstGeom>
            </p:spPr>
          </p:pic>
        </mc:Fallback>
      </mc:AlternateContent>
      <p:sp>
        <p:nvSpPr>
          <p:cNvPr id="5" name="TextBox 4">
            <a:extLst>
              <a:ext uri="{FF2B5EF4-FFF2-40B4-BE49-F238E27FC236}">
                <a16:creationId xmlns:a16="http://schemas.microsoft.com/office/drawing/2014/main" id="{8458A848-C279-61BA-727F-AF8458F58F1F}"/>
              </a:ext>
            </a:extLst>
          </p:cNvPr>
          <p:cNvSpPr txBox="1"/>
          <p:nvPr/>
        </p:nvSpPr>
        <p:spPr>
          <a:xfrm>
            <a:off x="1640264" y="2554192"/>
            <a:ext cx="8116478" cy="1477328"/>
          </a:xfrm>
          <a:prstGeom prst="rect">
            <a:avLst/>
          </a:prstGeom>
          <a:noFill/>
        </p:spPr>
        <p:txBody>
          <a:bodyPr wrap="square">
            <a:spAutoFit/>
          </a:bodyPr>
          <a:lstStyle/>
          <a:p>
            <a:pPr algn="just"/>
            <a:r>
              <a:rPr lang="en-US" b="0" i="0" dirty="0">
                <a:solidFill>
                  <a:srgbClr val="4D5156"/>
                </a:solidFill>
                <a:effectLst/>
                <a:latin typeface="arial" panose="020B0604020202020204" pitchFamily="34" charset="0"/>
              </a:rPr>
              <a:t>Artificial neural networks, usually simply called neural networks or neural nets, are computing systems inspired by the biological neural networks that constitute animal brains. An ANN is based on a collection of connected units or nodes called artificial neurons, which loosely model the neurons in a biological brain.</a:t>
            </a:r>
            <a:endParaRPr lang="en-IN" dirty="0"/>
          </a:p>
        </p:txBody>
      </p:sp>
    </p:spTree>
    <p:extLst>
      <p:ext uri="{BB962C8B-B14F-4D97-AF65-F5344CB8AC3E}">
        <p14:creationId xmlns:p14="http://schemas.microsoft.com/office/powerpoint/2010/main" val="3869683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6002-AADD-E927-6469-AEB20F515A7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0FEF666-65B9-D60C-0E28-8D9E0024AFA2}"/>
              </a:ext>
            </a:extLst>
          </p:cNvPr>
          <p:cNvPicPr>
            <a:picLocks noGrp="1" noChangeAspect="1"/>
          </p:cNvPicPr>
          <p:nvPr>
            <p:ph idx="1"/>
          </p:nvPr>
        </p:nvPicPr>
        <p:blipFill>
          <a:blip r:embed="rId2"/>
          <a:stretch>
            <a:fillRect/>
          </a:stretch>
        </p:blipFill>
        <p:spPr>
          <a:xfrm>
            <a:off x="1334920" y="252957"/>
            <a:ext cx="8911369" cy="6565270"/>
          </a:xfrm>
        </p:spPr>
      </p:pic>
    </p:spTree>
    <p:extLst>
      <p:ext uri="{BB962C8B-B14F-4D97-AF65-F5344CB8AC3E}">
        <p14:creationId xmlns:p14="http://schemas.microsoft.com/office/powerpoint/2010/main" val="2817917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1B55-1E32-93CD-306A-BC85CD86104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26C88EB-8FA3-639A-3A5D-5D1A076C0EBF}"/>
              </a:ext>
            </a:extLst>
          </p:cNvPr>
          <p:cNvPicPr>
            <a:picLocks noGrp="1" noChangeAspect="1"/>
          </p:cNvPicPr>
          <p:nvPr>
            <p:ph idx="1"/>
          </p:nvPr>
        </p:nvPicPr>
        <p:blipFill>
          <a:blip r:embed="rId3"/>
          <a:stretch>
            <a:fillRect/>
          </a:stretch>
        </p:blipFill>
        <p:spPr>
          <a:xfrm>
            <a:off x="1088722" y="0"/>
            <a:ext cx="9069888" cy="6646224"/>
          </a:xfrm>
        </p:spPr>
      </p:pic>
    </p:spTree>
    <p:extLst>
      <p:ext uri="{BB962C8B-B14F-4D97-AF65-F5344CB8AC3E}">
        <p14:creationId xmlns:p14="http://schemas.microsoft.com/office/powerpoint/2010/main" val="508200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38AE-36FA-8C28-454E-ECFF0134E06A}"/>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B3A316A0-6311-A2E7-9D93-0D28704DF57F}"/>
              </a:ext>
            </a:extLst>
          </p:cNvPr>
          <p:cNvSpPr>
            <a:spLocks noGrp="1"/>
          </p:cNvSpPr>
          <p:nvPr>
            <p:ph idx="1"/>
          </p:nvPr>
        </p:nvSpPr>
        <p:spPr/>
        <p:txBody>
          <a:bodyPr>
            <a:normAutofit fontScale="85000" lnSpcReduction="20000"/>
          </a:bodyPr>
          <a:lstStyle/>
          <a:p>
            <a:pPr algn="just" rtl="0" fontAlgn="base"/>
            <a:r>
              <a:rPr lang="en-US" b="0" i="0" dirty="0">
                <a:solidFill>
                  <a:srgbClr val="273239"/>
                </a:solidFill>
                <a:effectLst/>
                <a:highlight>
                  <a:srgbClr val="FFFFFF"/>
                </a:highlight>
                <a:latin typeface="Nunito" panose="020F0502020204030204" pitchFamily="2" charset="0"/>
              </a:rPr>
              <a:t>Gradient Descent stands as a cornerstone orchestrating the intricate dance of model optimization. At its core, it is a numerical optimization algorithm that aims to find the optimal parameters—weights and biases—of a neural network by minimizing a defined cost function.</a:t>
            </a:r>
          </a:p>
          <a:p>
            <a:pPr algn="just" rtl="0" fontAlgn="base"/>
            <a:r>
              <a:rPr lang="en-US" b="0" i="0" dirty="0">
                <a:solidFill>
                  <a:srgbClr val="273239"/>
                </a:solidFill>
                <a:effectLst/>
                <a:highlight>
                  <a:srgbClr val="FFFFFF"/>
                </a:highlight>
                <a:latin typeface="Nunito" panose="020F0502020204030204" pitchFamily="2" charset="0"/>
              </a:rPr>
              <a:t>Gradient Descent (GD) is a widely used optimization algorithm in machine learning and deep learning that </a:t>
            </a:r>
            <a:r>
              <a:rPr lang="en-US" b="0" i="0" dirty="0" err="1">
                <a:solidFill>
                  <a:srgbClr val="273239"/>
                </a:solidFill>
                <a:effectLst/>
                <a:highlight>
                  <a:srgbClr val="FFFFFF"/>
                </a:highlight>
                <a:latin typeface="Nunito" panose="020F0502020204030204" pitchFamily="2" charset="0"/>
              </a:rPr>
              <a:t>minimises</a:t>
            </a:r>
            <a:r>
              <a:rPr lang="en-US" b="0" i="0" dirty="0">
                <a:solidFill>
                  <a:srgbClr val="273239"/>
                </a:solidFill>
                <a:effectLst/>
                <a:highlight>
                  <a:srgbClr val="FFFFFF"/>
                </a:highlight>
                <a:latin typeface="Nunito" panose="020F0502020204030204" pitchFamily="2" charset="0"/>
              </a:rPr>
              <a:t> the cost function of a neural network model during training. It works by iteratively adjusting the weights or parameters of the model in the direction of the negative gradient of the cost function until the minimum of the cost function is reached.</a:t>
            </a:r>
          </a:p>
          <a:p>
            <a:pPr algn="just" rtl="0" fontAlgn="base"/>
            <a:r>
              <a:rPr lang="en-US" b="0" i="0" dirty="0">
                <a:solidFill>
                  <a:srgbClr val="273239"/>
                </a:solidFill>
                <a:effectLst/>
                <a:highlight>
                  <a:srgbClr val="FFFFFF"/>
                </a:highlight>
                <a:latin typeface="Nunito" panose="020F0502020204030204" pitchFamily="2" charset="0"/>
              </a:rPr>
              <a:t>The learning happens during the </a:t>
            </a:r>
            <a:r>
              <a:rPr lang="en-US" b="1" i="0" u="sng" dirty="0">
                <a:solidFill>
                  <a:srgbClr val="273239"/>
                </a:solidFill>
                <a:effectLst/>
                <a:highlight>
                  <a:srgbClr val="FFFFFF"/>
                </a:highlight>
                <a:latin typeface="Nunito" panose="020F0502020204030204" pitchFamily="2" charset="0"/>
                <a:hlinkClick r:id="rId2"/>
              </a:rPr>
              <a:t>backpropagation</a:t>
            </a:r>
            <a:r>
              <a:rPr lang="en-US" b="0" i="0" dirty="0">
                <a:solidFill>
                  <a:srgbClr val="273239"/>
                </a:solidFill>
                <a:effectLst/>
                <a:highlight>
                  <a:srgbClr val="FFFFFF"/>
                </a:highlight>
                <a:latin typeface="Nunito" panose="020F0502020204030204" pitchFamily="2" charset="0"/>
              </a:rPr>
              <a:t> while training the neural network-based model. There is a term known as </a:t>
            </a:r>
            <a:r>
              <a:rPr lang="en-US" b="1" i="0" u="sng" dirty="0">
                <a:solidFill>
                  <a:srgbClr val="273239"/>
                </a:solidFill>
                <a:effectLst/>
                <a:highlight>
                  <a:srgbClr val="FFFFFF"/>
                </a:highlight>
                <a:latin typeface="Nunito" panose="020F0502020204030204" pitchFamily="2" charset="0"/>
                <a:hlinkClick r:id="rId3"/>
              </a:rPr>
              <a:t>Gradient Descent</a:t>
            </a:r>
            <a:r>
              <a:rPr lang="en-US" b="0" i="0" dirty="0">
                <a:solidFill>
                  <a:srgbClr val="273239"/>
                </a:solidFill>
                <a:effectLst/>
                <a:highlight>
                  <a:srgbClr val="FFFFFF"/>
                </a:highlight>
                <a:latin typeface="Nunito" panose="020F0502020204030204" pitchFamily="2" charset="0"/>
              </a:rPr>
              <a:t>, which</a:t>
            </a:r>
            <a:r>
              <a:rPr lang="en-US" b="1" i="0" dirty="0">
                <a:solidFill>
                  <a:srgbClr val="273239"/>
                </a:solidFill>
                <a:effectLst/>
                <a:highlight>
                  <a:srgbClr val="FFFFFF"/>
                </a:highlight>
                <a:latin typeface="Nunito" panose="020F0502020204030204" pitchFamily="2" charset="0"/>
              </a:rPr>
              <a:t> </a:t>
            </a:r>
            <a:r>
              <a:rPr lang="en-US" b="0" i="0" dirty="0">
                <a:solidFill>
                  <a:srgbClr val="273239"/>
                </a:solidFill>
                <a:effectLst/>
                <a:highlight>
                  <a:srgbClr val="FFFFFF"/>
                </a:highlight>
                <a:latin typeface="Nunito" panose="020F0502020204030204" pitchFamily="2" charset="0"/>
              </a:rPr>
              <a:t>is used to optimize the weight and biases based on the cost function. The cost function evaluates the difference between the actual and predicted outputs.</a:t>
            </a:r>
          </a:p>
          <a:p>
            <a:endParaRPr lang="en-US" dirty="0"/>
          </a:p>
        </p:txBody>
      </p:sp>
    </p:spTree>
    <p:extLst>
      <p:ext uri="{BB962C8B-B14F-4D97-AF65-F5344CB8AC3E}">
        <p14:creationId xmlns:p14="http://schemas.microsoft.com/office/powerpoint/2010/main" val="187596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471C-E6B5-0B02-69B0-841057CA2577}"/>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9CF452F8-A322-C206-A3BE-1E0F7FCBDA3A}"/>
              </a:ext>
            </a:extLst>
          </p:cNvPr>
          <p:cNvSpPr>
            <a:spLocks noGrp="1"/>
          </p:cNvSpPr>
          <p:nvPr>
            <p:ph idx="1"/>
          </p:nvPr>
        </p:nvSpPr>
        <p:spPr/>
        <p:txBody>
          <a:bodyPr>
            <a:normAutofit fontScale="85000" lnSpcReduction="20000"/>
          </a:bodyPr>
          <a:lstStyle/>
          <a:p>
            <a:pPr algn="just" rtl="0" fontAlgn="base"/>
            <a:r>
              <a:rPr lang="en-US" b="0" i="0" dirty="0">
                <a:solidFill>
                  <a:srgbClr val="273239"/>
                </a:solidFill>
                <a:effectLst/>
                <a:highlight>
                  <a:srgbClr val="FFFFFF"/>
                </a:highlight>
                <a:latin typeface="Nunito" panose="020F0502020204030204" pitchFamily="2" charset="0"/>
              </a:rPr>
              <a:t>Gradient Descent is a fundamental optimization algorithm in </a:t>
            </a:r>
            <a:r>
              <a:rPr lang="en-US" b="0" i="0" u="sng" dirty="0">
                <a:solidFill>
                  <a:srgbClr val="273239"/>
                </a:solidFill>
                <a:effectLst/>
                <a:highlight>
                  <a:srgbClr val="FFFFFF"/>
                </a:highlight>
                <a:latin typeface="Nunito" panose="020F0502020204030204" pitchFamily="2" charset="0"/>
                <a:hlinkClick r:id="rId2"/>
              </a:rPr>
              <a:t>machine learning</a:t>
            </a:r>
            <a:r>
              <a:rPr lang="en-US" b="0" i="0" dirty="0">
                <a:solidFill>
                  <a:srgbClr val="273239"/>
                </a:solidFill>
                <a:effectLst/>
                <a:highlight>
                  <a:srgbClr val="FFFFFF"/>
                </a:highlight>
                <a:latin typeface="Nunito" panose="020F0502020204030204" pitchFamily="2" charset="0"/>
              </a:rPr>
              <a:t> used to minimize the cost or loss function during model training.</a:t>
            </a:r>
          </a:p>
          <a:p>
            <a:pPr algn="just"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It iteratively adjusts model parameters by moving in the direction of the steepest decrease in the cost function.</a:t>
            </a:r>
          </a:p>
          <a:p>
            <a:pPr algn="just" fontAlgn="base">
              <a:buFont typeface="Arial" panose="020B0604020202020204" pitchFamily="34" charset="0"/>
              <a:buChar char="•"/>
            </a:pPr>
            <a:r>
              <a:rPr lang="en-US" b="0" i="0" dirty="0">
                <a:solidFill>
                  <a:srgbClr val="273239"/>
                </a:solidFill>
                <a:effectLst/>
                <a:highlight>
                  <a:srgbClr val="FFFFFF"/>
                </a:highlight>
                <a:latin typeface="Nunito" panose="020F0502020204030204" pitchFamily="2" charset="0"/>
              </a:rPr>
              <a:t>The algorithm calculates gradients, representing the partial derivatives of the cost function concerning each parameter.</a:t>
            </a:r>
          </a:p>
          <a:p>
            <a:pPr algn="just" rtl="0" fontAlgn="base"/>
            <a:r>
              <a:rPr lang="en-US" b="0" i="0" dirty="0">
                <a:solidFill>
                  <a:srgbClr val="273239"/>
                </a:solidFill>
                <a:effectLst/>
                <a:highlight>
                  <a:srgbClr val="FFFFFF"/>
                </a:highlight>
                <a:latin typeface="Nunito" panose="020F0502020204030204" pitchFamily="2" charset="0"/>
              </a:rPr>
              <a:t>These gradients guide the updates, ensuring convergence towards the optimal parameter values that yield the lowest possible cost.</a:t>
            </a:r>
          </a:p>
          <a:p>
            <a:pPr algn="just" rtl="0" fontAlgn="base"/>
            <a:r>
              <a:rPr lang="en-US" b="0" i="0" dirty="0">
                <a:solidFill>
                  <a:srgbClr val="273239"/>
                </a:solidFill>
                <a:effectLst/>
                <a:highlight>
                  <a:srgbClr val="FFFFFF"/>
                </a:highlight>
                <a:latin typeface="Nunito" panose="020F0502020204030204" pitchFamily="2" charset="0"/>
              </a:rPr>
              <a:t>Gradient Descent is versatile and applicable to various machine learning models, including linear regression and neural networks. Its efficiency lies in navigating the parameter space efficiently, enabling models to learn patterns and make accurate predictions. Adjusting the </a:t>
            </a:r>
            <a:r>
              <a:rPr lang="en-US" b="1" i="0" dirty="0">
                <a:solidFill>
                  <a:srgbClr val="273239"/>
                </a:solidFill>
                <a:effectLst/>
                <a:highlight>
                  <a:srgbClr val="FFFFFF"/>
                </a:highlight>
                <a:latin typeface="Nunito" panose="020F0502020204030204" pitchFamily="2" charset="0"/>
              </a:rPr>
              <a:t>learning rate </a:t>
            </a:r>
            <a:r>
              <a:rPr lang="en-US" b="0" i="0" dirty="0">
                <a:solidFill>
                  <a:srgbClr val="273239"/>
                </a:solidFill>
                <a:effectLst/>
                <a:highlight>
                  <a:srgbClr val="FFFFFF"/>
                </a:highlight>
                <a:latin typeface="Nunito" panose="020F0502020204030204" pitchFamily="2" charset="0"/>
              </a:rPr>
              <a:t>is crucial to balance convergence speed and avoiding overshooting the optimal solution.</a:t>
            </a:r>
          </a:p>
          <a:p>
            <a:endParaRPr lang="en-US" dirty="0"/>
          </a:p>
        </p:txBody>
      </p:sp>
    </p:spTree>
    <p:extLst>
      <p:ext uri="{BB962C8B-B14F-4D97-AF65-F5344CB8AC3E}">
        <p14:creationId xmlns:p14="http://schemas.microsoft.com/office/powerpoint/2010/main" val="4219129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6A9E-B764-5763-761D-C087440B658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B91AE48-C642-CF3C-2573-AB8D8863520D}"/>
              </a:ext>
            </a:extLst>
          </p:cNvPr>
          <p:cNvPicPr>
            <a:picLocks noGrp="1" noChangeAspect="1"/>
          </p:cNvPicPr>
          <p:nvPr>
            <p:ph idx="1"/>
          </p:nvPr>
        </p:nvPicPr>
        <p:blipFill>
          <a:blip r:embed="rId2"/>
          <a:stretch>
            <a:fillRect/>
          </a:stretch>
        </p:blipFill>
        <p:spPr>
          <a:xfrm>
            <a:off x="838200" y="294137"/>
            <a:ext cx="10019842" cy="6269725"/>
          </a:xfrm>
        </p:spPr>
      </p:pic>
    </p:spTree>
    <p:extLst>
      <p:ext uri="{BB962C8B-B14F-4D97-AF65-F5344CB8AC3E}">
        <p14:creationId xmlns:p14="http://schemas.microsoft.com/office/powerpoint/2010/main" val="1950523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1E8DE-2A81-C412-2DA2-A67486ED8A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3ABAC16-1FA3-1E99-9664-1A1DFDD58473}"/>
              </a:ext>
            </a:extLst>
          </p:cNvPr>
          <p:cNvPicPr>
            <a:picLocks noGrp="1" noChangeAspect="1"/>
          </p:cNvPicPr>
          <p:nvPr>
            <p:ph idx="1"/>
          </p:nvPr>
        </p:nvPicPr>
        <p:blipFill>
          <a:blip r:embed="rId2"/>
          <a:stretch>
            <a:fillRect/>
          </a:stretch>
        </p:blipFill>
        <p:spPr>
          <a:xfrm>
            <a:off x="1101247" y="-54029"/>
            <a:ext cx="9145044" cy="6546904"/>
          </a:xfrm>
        </p:spPr>
      </p:pic>
    </p:spTree>
    <p:extLst>
      <p:ext uri="{BB962C8B-B14F-4D97-AF65-F5344CB8AC3E}">
        <p14:creationId xmlns:p14="http://schemas.microsoft.com/office/powerpoint/2010/main" val="2471922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55711-501E-E9FD-9771-14A77DCC7F4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5D2C3A5-9FE4-88EF-4C8F-6D1A7E57A28F}"/>
              </a:ext>
            </a:extLst>
          </p:cNvPr>
          <p:cNvPicPr>
            <a:picLocks noGrp="1" noChangeAspect="1"/>
          </p:cNvPicPr>
          <p:nvPr>
            <p:ph idx="1"/>
          </p:nvPr>
        </p:nvPicPr>
        <p:blipFill>
          <a:blip r:embed="rId2"/>
          <a:stretch>
            <a:fillRect/>
          </a:stretch>
        </p:blipFill>
        <p:spPr>
          <a:xfrm>
            <a:off x="1569126" y="365125"/>
            <a:ext cx="9303465" cy="6340910"/>
          </a:xfrm>
        </p:spPr>
      </p:pic>
    </p:spTree>
    <p:extLst>
      <p:ext uri="{BB962C8B-B14F-4D97-AF65-F5344CB8AC3E}">
        <p14:creationId xmlns:p14="http://schemas.microsoft.com/office/powerpoint/2010/main" val="950258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D5BE-01EA-2D6D-6CCC-BE01B839248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AC4AFF3-2B8C-4083-497A-47533C576381}"/>
              </a:ext>
            </a:extLst>
          </p:cNvPr>
          <p:cNvPicPr>
            <a:picLocks noGrp="1" noChangeAspect="1"/>
          </p:cNvPicPr>
          <p:nvPr>
            <p:ph idx="1"/>
          </p:nvPr>
        </p:nvPicPr>
        <p:blipFill>
          <a:blip r:embed="rId2"/>
          <a:stretch>
            <a:fillRect/>
          </a:stretch>
        </p:blipFill>
        <p:spPr>
          <a:xfrm>
            <a:off x="2329841" y="0"/>
            <a:ext cx="8192022" cy="6647871"/>
          </a:xfrm>
        </p:spPr>
      </p:pic>
    </p:spTree>
    <p:extLst>
      <p:ext uri="{BB962C8B-B14F-4D97-AF65-F5344CB8AC3E}">
        <p14:creationId xmlns:p14="http://schemas.microsoft.com/office/powerpoint/2010/main" val="2039607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588A-0E52-5FC7-D5A1-BDCDFCF71EE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EAD1FD6-657D-65E5-49CE-8C3D1EF3EF8F}"/>
              </a:ext>
            </a:extLst>
          </p:cNvPr>
          <p:cNvPicPr>
            <a:picLocks noGrp="1" noChangeAspect="1"/>
          </p:cNvPicPr>
          <p:nvPr>
            <p:ph idx="1"/>
          </p:nvPr>
        </p:nvPicPr>
        <p:blipFill>
          <a:blip r:embed="rId2"/>
          <a:stretch>
            <a:fillRect/>
          </a:stretch>
        </p:blipFill>
        <p:spPr>
          <a:xfrm>
            <a:off x="1503123" y="138915"/>
            <a:ext cx="8863936" cy="6580170"/>
          </a:xfrm>
        </p:spPr>
      </p:pic>
    </p:spTree>
    <p:extLst>
      <p:ext uri="{BB962C8B-B14F-4D97-AF65-F5344CB8AC3E}">
        <p14:creationId xmlns:p14="http://schemas.microsoft.com/office/powerpoint/2010/main" val="3196538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5096-8870-E3CE-F1C8-C3BDEC6F9DD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FB5039A-FC61-7524-A53A-3F3DA4DF324E}"/>
              </a:ext>
            </a:extLst>
          </p:cNvPr>
          <p:cNvPicPr>
            <a:picLocks noGrp="1" noChangeAspect="1"/>
          </p:cNvPicPr>
          <p:nvPr>
            <p:ph idx="1"/>
          </p:nvPr>
        </p:nvPicPr>
        <p:blipFill>
          <a:blip r:embed="rId2"/>
          <a:stretch>
            <a:fillRect/>
          </a:stretch>
        </p:blipFill>
        <p:spPr>
          <a:xfrm>
            <a:off x="1691014" y="-117904"/>
            <a:ext cx="8141918" cy="6744725"/>
          </a:xfrm>
        </p:spPr>
      </p:pic>
    </p:spTree>
    <p:extLst>
      <p:ext uri="{BB962C8B-B14F-4D97-AF65-F5344CB8AC3E}">
        <p14:creationId xmlns:p14="http://schemas.microsoft.com/office/powerpoint/2010/main" val="72298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C98B-19F7-4123-A32D-CE10DDD0641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2DF6C18-A39A-4824-9A4F-99E44BA801F5}"/>
              </a:ext>
            </a:extLst>
          </p:cNvPr>
          <p:cNvPicPr>
            <a:picLocks noGrp="1" noChangeAspect="1"/>
          </p:cNvPicPr>
          <p:nvPr>
            <p:ph idx="1"/>
          </p:nvPr>
        </p:nvPicPr>
        <p:blipFill>
          <a:blip r:embed="rId2"/>
          <a:stretch>
            <a:fillRect/>
          </a:stretch>
        </p:blipFill>
        <p:spPr>
          <a:xfrm>
            <a:off x="867956" y="1285103"/>
            <a:ext cx="9415708" cy="4891860"/>
          </a:xfrm>
        </p:spPr>
      </p:pic>
    </p:spTree>
    <p:extLst>
      <p:ext uri="{BB962C8B-B14F-4D97-AF65-F5344CB8AC3E}">
        <p14:creationId xmlns:p14="http://schemas.microsoft.com/office/powerpoint/2010/main" val="1800413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E90ED-4E5F-D7F0-BAF2-C103E9A6C6A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B295C92-B6F0-EAC1-A6B1-D95634F0435C}"/>
              </a:ext>
            </a:extLst>
          </p:cNvPr>
          <p:cNvPicPr>
            <a:picLocks noGrp="1" noChangeAspect="1"/>
          </p:cNvPicPr>
          <p:nvPr>
            <p:ph idx="1"/>
          </p:nvPr>
        </p:nvPicPr>
        <p:blipFill>
          <a:blip r:embed="rId2"/>
          <a:stretch>
            <a:fillRect/>
          </a:stretch>
        </p:blipFill>
        <p:spPr>
          <a:xfrm>
            <a:off x="2029993" y="0"/>
            <a:ext cx="8132014" cy="6541402"/>
          </a:xfrm>
        </p:spPr>
      </p:pic>
    </p:spTree>
    <p:extLst>
      <p:ext uri="{BB962C8B-B14F-4D97-AF65-F5344CB8AC3E}">
        <p14:creationId xmlns:p14="http://schemas.microsoft.com/office/powerpoint/2010/main" val="2462790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C199E-63C8-6304-9198-4F9C5A674701}"/>
              </a:ext>
            </a:extLst>
          </p:cNvPr>
          <p:cNvSpPr>
            <a:spLocks noGrp="1"/>
          </p:cNvSpPr>
          <p:nvPr>
            <p:ph type="title"/>
          </p:nvPr>
        </p:nvSpPr>
        <p:spPr/>
        <p:txBody>
          <a:bodyPr/>
          <a:lstStyle/>
          <a:p>
            <a:r>
              <a:rPr lang="en-IN" dirty="0"/>
              <a:t>Logical XOR gate</a:t>
            </a:r>
          </a:p>
        </p:txBody>
      </p:sp>
      <p:pic>
        <p:nvPicPr>
          <p:cNvPr id="5" name="Content Placeholder 4">
            <a:extLst>
              <a:ext uri="{FF2B5EF4-FFF2-40B4-BE49-F238E27FC236}">
                <a16:creationId xmlns:a16="http://schemas.microsoft.com/office/drawing/2014/main" id="{D2E8AC78-20E5-082C-727B-0ED136F9A8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2302" y="2923962"/>
            <a:ext cx="6532980" cy="3674801"/>
          </a:xfrm>
        </p:spPr>
      </p:pic>
      <p:pic>
        <p:nvPicPr>
          <p:cNvPr id="7" name="Picture 6">
            <a:extLst>
              <a:ext uri="{FF2B5EF4-FFF2-40B4-BE49-F238E27FC236}">
                <a16:creationId xmlns:a16="http://schemas.microsoft.com/office/drawing/2014/main" id="{B625C2EA-2859-3DB4-5A03-E6EA06661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42" y="3295894"/>
            <a:ext cx="4681895" cy="2633566"/>
          </a:xfrm>
          <a:prstGeom prst="rect">
            <a:avLst/>
          </a:prstGeom>
        </p:spPr>
      </p:pic>
    </p:spTree>
    <p:extLst>
      <p:ext uri="{BB962C8B-B14F-4D97-AF65-F5344CB8AC3E}">
        <p14:creationId xmlns:p14="http://schemas.microsoft.com/office/powerpoint/2010/main" val="3193027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C607-7D41-54A3-35AB-F0433E54915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A57F3F2-D662-2CD5-6C41-542507987D90}"/>
              </a:ext>
            </a:extLst>
          </p:cNvPr>
          <p:cNvPicPr>
            <a:picLocks noGrp="1" noChangeAspect="1"/>
          </p:cNvPicPr>
          <p:nvPr>
            <p:ph idx="1"/>
          </p:nvPr>
        </p:nvPicPr>
        <p:blipFill>
          <a:blip r:embed="rId2"/>
          <a:stretch>
            <a:fillRect/>
          </a:stretch>
        </p:blipFill>
        <p:spPr>
          <a:xfrm>
            <a:off x="2158738" y="1814410"/>
            <a:ext cx="6896700" cy="4173103"/>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D7EC058-2D3E-EBAD-7817-698D24486EB4}"/>
                  </a:ext>
                </a:extLst>
              </p14:cNvPr>
              <p14:cNvContentPartPr/>
              <p14:nvPr/>
            </p14:nvContentPartPr>
            <p14:xfrm>
              <a:off x="2978993" y="4873665"/>
              <a:ext cx="360" cy="360"/>
            </p14:xfrm>
          </p:contentPart>
        </mc:Choice>
        <mc:Fallback xmlns="">
          <p:pic>
            <p:nvPicPr>
              <p:cNvPr id="6" name="Ink 5">
                <a:extLst>
                  <a:ext uri="{FF2B5EF4-FFF2-40B4-BE49-F238E27FC236}">
                    <a16:creationId xmlns:a16="http://schemas.microsoft.com/office/drawing/2014/main" id="{6D7EC058-2D3E-EBAD-7817-698D24486EB4}"/>
                  </a:ext>
                </a:extLst>
              </p:cNvPr>
              <p:cNvPicPr/>
              <p:nvPr/>
            </p:nvPicPr>
            <p:blipFill>
              <a:blip r:embed="rId4"/>
              <a:stretch>
                <a:fillRect/>
              </a:stretch>
            </p:blipFill>
            <p:spPr>
              <a:xfrm>
                <a:off x="2924993" y="476566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38E2EED-1AA4-9B91-BA11-B118ACBEC8A1}"/>
                  </a:ext>
                </a:extLst>
              </p14:cNvPr>
              <p14:cNvContentPartPr/>
              <p14:nvPr/>
            </p14:nvContentPartPr>
            <p14:xfrm>
              <a:off x="2884313" y="4873665"/>
              <a:ext cx="5553720" cy="1056960"/>
            </p14:xfrm>
          </p:contentPart>
        </mc:Choice>
        <mc:Fallback xmlns="">
          <p:pic>
            <p:nvPicPr>
              <p:cNvPr id="7" name="Ink 6">
                <a:extLst>
                  <a:ext uri="{FF2B5EF4-FFF2-40B4-BE49-F238E27FC236}">
                    <a16:creationId xmlns:a16="http://schemas.microsoft.com/office/drawing/2014/main" id="{138E2EED-1AA4-9B91-BA11-B118ACBEC8A1}"/>
                  </a:ext>
                </a:extLst>
              </p:cNvPr>
              <p:cNvPicPr/>
              <p:nvPr/>
            </p:nvPicPr>
            <p:blipFill>
              <a:blip r:embed="rId6"/>
              <a:stretch>
                <a:fillRect/>
              </a:stretch>
            </p:blipFill>
            <p:spPr>
              <a:xfrm>
                <a:off x="2830313" y="4765665"/>
                <a:ext cx="5661360" cy="1272600"/>
              </a:xfrm>
              <a:prstGeom prst="rect">
                <a:avLst/>
              </a:prstGeom>
            </p:spPr>
          </p:pic>
        </mc:Fallback>
      </mc:AlternateContent>
    </p:spTree>
    <p:extLst>
      <p:ext uri="{BB962C8B-B14F-4D97-AF65-F5344CB8AC3E}">
        <p14:creationId xmlns:p14="http://schemas.microsoft.com/office/powerpoint/2010/main" val="3856499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0F0E-3963-44FF-9EDC-3113FB65A4E0}"/>
              </a:ext>
            </a:extLst>
          </p:cNvPr>
          <p:cNvSpPr>
            <a:spLocks noGrp="1"/>
          </p:cNvSpPr>
          <p:nvPr>
            <p:ph type="title"/>
          </p:nvPr>
        </p:nvSpPr>
        <p:spPr/>
        <p:txBody>
          <a:bodyPr>
            <a:normAutofit fontScale="90000"/>
          </a:bodyPr>
          <a:lstStyle/>
          <a:p>
            <a:br>
              <a:rPr lang="en-US" sz="3600" b="1" i="0" dirty="0">
                <a:solidFill>
                  <a:srgbClr val="002060"/>
                </a:solidFill>
                <a:effectLst/>
                <a:latin typeface="Open Sans" panose="020B0606030504020204" pitchFamily="34" charset="0"/>
              </a:rPr>
            </a:br>
            <a:r>
              <a:rPr lang="en-US" sz="3600" b="1" i="0" dirty="0">
                <a:solidFill>
                  <a:srgbClr val="002060"/>
                </a:solidFill>
                <a:effectLst/>
                <a:latin typeface="Open Sans" panose="020B0606030504020204" pitchFamily="34" charset="0"/>
              </a:rPr>
              <a:t>What is Multi-Layer Perceptron (Artificial Neural Network)?</a:t>
            </a:r>
            <a:br>
              <a:rPr lang="en-US" b="1" i="0" dirty="0">
                <a:solidFill>
                  <a:srgbClr val="002060"/>
                </a:solidFill>
                <a:effectLst/>
                <a:latin typeface="Open Sans" panose="020B0606030504020204" pitchFamily="34" charset="0"/>
              </a:rPr>
            </a:br>
            <a:endParaRPr lang="en-IN" b="1" dirty="0">
              <a:solidFill>
                <a:srgbClr val="002060"/>
              </a:solidFill>
            </a:endParaRPr>
          </a:p>
        </p:txBody>
      </p:sp>
      <p:sp>
        <p:nvSpPr>
          <p:cNvPr id="3" name="Content Placeholder 2">
            <a:extLst>
              <a:ext uri="{FF2B5EF4-FFF2-40B4-BE49-F238E27FC236}">
                <a16:creationId xmlns:a16="http://schemas.microsoft.com/office/drawing/2014/main" id="{8182C82C-CAD3-40DD-9082-22829298C96E}"/>
              </a:ext>
            </a:extLst>
          </p:cNvPr>
          <p:cNvSpPr>
            <a:spLocks noGrp="1"/>
          </p:cNvSpPr>
          <p:nvPr>
            <p:ph idx="1"/>
          </p:nvPr>
        </p:nvSpPr>
        <p:spPr/>
        <p:txBody>
          <a:bodyPr/>
          <a:lstStyle/>
          <a:p>
            <a:r>
              <a:rPr lang="en-US" b="0" i="0" dirty="0">
                <a:solidFill>
                  <a:srgbClr val="4A4A4A"/>
                </a:solidFill>
                <a:effectLst/>
                <a:latin typeface="Open Sans" panose="020B0606030504020204" pitchFamily="34" charset="0"/>
              </a:rPr>
              <a:t>As you know our brain is made up of millions of neurons, so a Neural Network is really just a composition of </a:t>
            </a:r>
            <a:r>
              <a:rPr lang="en-US" b="0" i="0" dirty="0" err="1">
                <a:solidFill>
                  <a:srgbClr val="4A4A4A"/>
                </a:solidFill>
                <a:effectLst/>
                <a:latin typeface="Open Sans" panose="020B0606030504020204" pitchFamily="34" charset="0"/>
              </a:rPr>
              <a:t>Perceptrons</a:t>
            </a:r>
            <a:r>
              <a:rPr lang="en-US" b="0" i="0" dirty="0">
                <a:solidFill>
                  <a:srgbClr val="4A4A4A"/>
                </a:solidFill>
                <a:effectLst/>
                <a:latin typeface="Open Sans" panose="020B0606030504020204" pitchFamily="34" charset="0"/>
              </a:rPr>
              <a:t>, connected in different ways and operating on different activation functions. </a:t>
            </a:r>
            <a:r>
              <a:rPr lang="en-US" b="0" i="0" dirty="0">
                <a:effectLst/>
                <a:highlight>
                  <a:srgbClr val="FFFF00"/>
                </a:highlight>
                <a:latin typeface="Open Sans" panose="020B0606030504020204" pitchFamily="34" charset="0"/>
              </a:rPr>
              <a:t>A multi layer perception can deal with non linear Boolean functions such as XOR.</a:t>
            </a:r>
          </a:p>
          <a:p>
            <a:endParaRPr lang="en-US" dirty="0">
              <a:solidFill>
                <a:srgbClr val="4A4A4A"/>
              </a:solidFill>
              <a:latin typeface="Open Sans" panose="020B0606030504020204" pitchFamily="34" charset="0"/>
            </a:endParaRPr>
          </a:p>
          <a:p>
            <a:endParaRPr lang="en-IN" dirty="0"/>
          </a:p>
        </p:txBody>
      </p:sp>
      <p:pic>
        <p:nvPicPr>
          <p:cNvPr id="11266" name="Picture 2" descr="Multi-Layer Perceptron - Neural Network Tutorial - Edureka">
            <a:extLst>
              <a:ext uri="{FF2B5EF4-FFF2-40B4-BE49-F238E27FC236}">
                <a16:creationId xmlns:a16="http://schemas.microsoft.com/office/drawing/2014/main" id="{4001F049-059C-4ED9-B2C9-E87672732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073" y="4034672"/>
            <a:ext cx="6883854" cy="214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449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406D-569F-98B3-41BB-FACEF15B94D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02AAF54-9A89-173C-AF73-7612566D7581}"/>
              </a:ext>
            </a:extLst>
          </p:cNvPr>
          <p:cNvPicPr>
            <a:picLocks noGrp="1" noChangeAspect="1"/>
          </p:cNvPicPr>
          <p:nvPr>
            <p:ph idx="1"/>
          </p:nvPr>
        </p:nvPicPr>
        <p:blipFill>
          <a:blip r:embed="rId2"/>
          <a:stretch>
            <a:fillRect/>
          </a:stretch>
        </p:blipFill>
        <p:spPr>
          <a:xfrm>
            <a:off x="1249536" y="366016"/>
            <a:ext cx="8719348" cy="6126859"/>
          </a:xfrm>
        </p:spPr>
      </p:pic>
    </p:spTree>
    <p:extLst>
      <p:ext uri="{BB962C8B-B14F-4D97-AF65-F5344CB8AC3E}">
        <p14:creationId xmlns:p14="http://schemas.microsoft.com/office/powerpoint/2010/main" val="1694077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89FA-79DF-40E2-9056-6CA9392598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8CC5E1-4733-4C97-8306-281AD5931427}"/>
              </a:ext>
            </a:extLst>
          </p:cNvPr>
          <p:cNvSpPr>
            <a:spLocks noGrp="1"/>
          </p:cNvSpPr>
          <p:nvPr>
            <p:ph idx="1"/>
          </p:nvPr>
        </p:nvSpPr>
        <p:spPr/>
        <p:txBody>
          <a:bodyPr>
            <a:normAutofit fontScale="92500" lnSpcReduction="10000"/>
          </a:bodyPr>
          <a:lstStyle/>
          <a:p>
            <a:pPr algn="just">
              <a:buFont typeface="Arial" panose="020B0604020202020204" pitchFamily="34" charset="0"/>
              <a:buChar char="•"/>
            </a:pPr>
            <a:r>
              <a:rPr lang="en-US" sz="2600" b="0" i="0" dirty="0">
                <a:solidFill>
                  <a:srgbClr val="4A4A4A"/>
                </a:solidFill>
                <a:effectLst/>
                <a:highlight>
                  <a:srgbClr val="FFFF00"/>
                </a:highlight>
                <a:latin typeface="Times New Roman" panose="02020603050405020304" pitchFamily="18" charset="0"/>
                <a:cs typeface="Times New Roman" panose="02020603050405020304" pitchFamily="18" charset="0"/>
              </a:rPr>
              <a:t>Input Nodes </a:t>
            </a:r>
            <a:r>
              <a:rPr lang="en-US" sz="2600" b="0" i="0" dirty="0">
                <a:solidFill>
                  <a:srgbClr val="4A4A4A"/>
                </a:solidFill>
                <a:effectLst/>
                <a:latin typeface="Times New Roman" panose="02020603050405020304" pitchFamily="18" charset="0"/>
                <a:cs typeface="Times New Roman" panose="02020603050405020304" pitchFamily="18" charset="0"/>
              </a:rPr>
              <a:t>– The Input nodes provide information from the outside world to the network and are together referred to as the “Input Layer”. No computation is performed in any of the Input nodes – they just pass on the information to the hidden nodes.</a:t>
            </a:r>
          </a:p>
          <a:p>
            <a:pPr algn="just">
              <a:buFont typeface="Arial" panose="020B0604020202020204" pitchFamily="34" charset="0"/>
              <a:buChar char="•"/>
            </a:pPr>
            <a:r>
              <a:rPr lang="en-US" sz="2600" dirty="0">
                <a:solidFill>
                  <a:srgbClr val="4A4A4A"/>
                </a:solidFill>
                <a:highlight>
                  <a:srgbClr val="FFFF00"/>
                </a:highlight>
                <a:latin typeface="Times New Roman" panose="02020603050405020304" pitchFamily="18" charset="0"/>
                <a:cs typeface="Times New Roman" panose="02020603050405020304" pitchFamily="18" charset="0"/>
              </a:rPr>
              <a:t>Hidden Nodes </a:t>
            </a:r>
            <a:r>
              <a:rPr lang="en-US" sz="2600" b="0" i="0" dirty="0">
                <a:solidFill>
                  <a:srgbClr val="4A4A4A"/>
                </a:solidFill>
                <a:effectLst/>
                <a:latin typeface="Times New Roman" panose="02020603050405020304" pitchFamily="18" charset="0"/>
                <a:cs typeface="Times New Roman" panose="02020603050405020304" pitchFamily="18" charset="0"/>
              </a:rPr>
              <a:t>– The Hidden nodes have no direct connection with the outside world (hence the name “hidden”). They perform computations and transfer information from the input nodes to the output nodes. A collection of hidden nodes forms a “Hidden Layer”. While a network will only have a single input layer and a single output layer, it can have zero or multiple Hidden Layers. A Multi-Layer Perceptron has one or more hidden layers.</a:t>
            </a:r>
          </a:p>
          <a:p>
            <a:pPr algn="just">
              <a:buFont typeface="Arial" panose="020B0604020202020204" pitchFamily="34" charset="0"/>
              <a:buChar char="•"/>
            </a:pPr>
            <a:r>
              <a:rPr lang="en-US" sz="2600" b="0" i="0" dirty="0">
                <a:solidFill>
                  <a:srgbClr val="4A4A4A"/>
                </a:solidFill>
                <a:effectLst/>
                <a:highlight>
                  <a:srgbClr val="FFFF00"/>
                </a:highlight>
                <a:latin typeface="Times New Roman" panose="02020603050405020304" pitchFamily="18" charset="0"/>
                <a:cs typeface="Times New Roman" panose="02020603050405020304" pitchFamily="18" charset="0"/>
              </a:rPr>
              <a:t>Output Nodes </a:t>
            </a:r>
            <a:r>
              <a:rPr lang="en-US" sz="2600" b="0" i="0" dirty="0">
                <a:solidFill>
                  <a:srgbClr val="4A4A4A"/>
                </a:solidFill>
                <a:effectLst/>
                <a:latin typeface="Times New Roman" panose="02020603050405020304" pitchFamily="18" charset="0"/>
                <a:cs typeface="Times New Roman" panose="02020603050405020304" pitchFamily="18" charset="0"/>
              </a:rPr>
              <a:t>– The Output nodes are collectively referred to as the “Output Layer” and are responsible for computations and transferring information from the network to the outside world.</a:t>
            </a:r>
          </a:p>
          <a:p>
            <a:endParaRPr lang="en-IN" dirty="0"/>
          </a:p>
        </p:txBody>
      </p:sp>
    </p:spTree>
    <p:extLst>
      <p:ext uri="{BB962C8B-B14F-4D97-AF65-F5344CB8AC3E}">
        <p14:creationId xmlns:p14="http://schemas.microsoft.com/office/powerpoint/2010/main" val="2474706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4F03-0FDF-A6F6-3F90-21CB17B84BFC}"/>
              </a:ext>
            </a:extLst>
          </p:cNvPr>
          <p:cNvSpPr>
            <a:spLocks noGrp="1"/>
          </p:cNvSpPr>
          <p:nvPr>
            <p:ph type="title"/>
          </p:nvPr>
        </p:nvSpPr>
        <p:spPr/>
        <p:txBody>
          <a:bodyPr/>
          <a:lstStyle/>
          <a:p>
            <a:r>
              <a:rPr lang="en-IN" b="1" dirty="0"/>
              <a:t>3-layer Multilayer Network</a:t>
            </a:r>
          </a:p>
        </p:txBody>
      </p:sp>
      <p:pic>
        <p:nvPicPr>
          <p:cNvPr id="7" name="Content Placeholder 6">
            <a:extLst>
              <a:ext uri="{FF2B5EF4-FFF2-40B4-BE49-F238E27FC236}">
                <a16:creationId xmlns:a16="http://schemas.microsoft.com/office/drawing/2014/main" id="{BC7CF014-59FB-B683-EC66-7C483CEFAF75}"/>
              </a:ext>
            </a:extLst>
          </p:cNvPr>
          <p:cNvPicPr>
            <a:picLocks noGrp="1" noChangeAspect="1"/>
          </p:cNvPicPr>
          <p:nvPr>
            <p:ph idx="1"/>
          </p:nvPr>
        </p:nvPicPr>
        <p:blipFill>
          <a:blip r:embed="rId2"/>
          <a:stretch>
            <a:fillRect/>
          </a:stretch>
        </p:blipFill>
        <p:spPr>
          <a:xfrm>
            <a:off x="1467371" y="1825625"/>
            <a:ext cx="9257258" cy="4351338"/>
          </a:xfrm>
        </p:spPr>
      </p:pic>
    </p:spTree>
    <p:extLst>
      <p:ext uri="{BB962C8B-B14F-4D97-AF65-F5344CB8AC3E}">
        <p14:creationId xmlns:p14="http://schemas.microsoft.com/office/powerpoint/2010/main" val="2523249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9A2B-84FC-0AFC-A9A9-3A3D3E318642}"/>
              </a:ext>
            </a:extLst>
          </p:cNvPr>
          <p:cNvSpPr>
            <a:spLocks noGrp="1"/>
          </p:cNvSpPr>
          <p:nvPr>
            <p:ph type="title"/>
          </p:nvPr>
        </p:nvSpPr>
        <p:spPr/>
        <p:txBody>
          <a:bodyPr/>
          <a:lstStyle/>
          <a:p>
            <a:r>
              <a:rPr lang="en-IN" b="1" dirty="0"/>
              <a:t>2-layer Multilayer Network</a:t>
            </a:r>
          </a:p>
        </p:txBody>
      </p:sp>
      <p:pic>
        <p:nvPicPr>
          <p:cNvPr id="5" name="Content Placeholder 4">
            <a:extLst>
              <a:ext uri="{FF2B5EF4-FFF2-40B4-BE49-F238E27FC236}">
                <a16:creationId xmlns:a16="http://schemas.microsoft.com/office/drawing/2014/main" id="{1262858B-109B-1FAE-F388-D6FA2FE7416A}"/>
              </a:ext>
            </a:extLst>
          </p:cNvPr>
          <p:cNvPicPr>
            <a:picLocks noGrp="1" noChangeAspect="1"/>
          </p:cNvPicPr>
          <p:nvPr>
            <p:ph idx="1"/>
          </p:nvPr>
        </p:nvPicPr>
        <p:blipFill>
          <a:blip r:embed="rId3"/>
          <a:stretch>
            <a:fillRect/>
          </a:stretch>
        </p:blipFill>
        <p:spPr>
          <a:xfrm>
            <a:off x="1413697" y="1919893"/>
            <a:ext cx="8157975" cy="4351338"/>
          </a:xfrm>
        </p:spPr>
      </p:pic>
      <p:pic>
        <p:nvPicPr>
          <p:cNvPr id="7" name="Picture 6">
            <a:extLst>
              <a:ext uri="{FF2B5EF4-FFF2-40B4-BE49-F238E27FC236}">
                <a16:creationId xmlns:a16="http://schemas.microsoft.com/office/drawing/2014/main" id="{866DCE2C-A03A-FF42-5656-C51FBD8FFFB5}"/>
              </a:ext>
            </a:extLst>
          </p:cNvPr>
          <p:cNvPicPr>
            <a:picLocks noChangeAspect="1"/>
          </p:cNvPicPr>
          <p:nvPr/>
        </p:nvPicPr>
        <p:blipFill>
          <a:blip r:embed="rId4"/>
          <a:stretch>
            <a:fillRect/>
          </a:stretch>
        </p:blipFill>
        <p:spPr>
          <a:xfrm>
            <a:off x="8040813" y="5605625"/>
            <a:ext cx="1530859" cy="668012"/>
          </a:xfrm>
          <a:prstGeom prst="rect">
            <a:avLst/>
          </a:prstGeom>
        </p:spPr>
      </p:pic>
    </p:spTree>
    <p:extLst>
      <p:ext uri="{BB962C8B-B14F-4D97-AF65-F5344CB8AC3E}">
        <p14:creationId xmlns:p14="http://schemas.microsoft.com/office/powerpoint/2010/main" val="1820385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8D1A-5F35-4DC7-8ACC-14803075DA2A}"/>
              </a:ext>
            </a:extLst>
          </p:cNvPr>
          <p:cNvSpPr>
            <a:spLocks noGrp="1"/>
          </p:cNvSpPr>
          <p:nvPr>
            <p:ph type="title"/>
          </p:nvPr>
        </p:nvSpPr>
        <p:spPr/>
        <p:txBody>
          <a:bodyPr>
            <a:normAutofit/>
          </a:bodyPr>
          <a:lstStyle/>
          <a:p>
            <a:r>
              <a:rPr lang="en-US" sz="2800" b="1" dirty="0">
                <a:solidFill>
                  <a:srgbClr val="002060"/>
                </a:solidFill>
                <a:highlight>
                  <a:srgbClr val="FFFF00"/>
                </a:highlight>
              </a:rPr>
              <a:t>Feedforward Neural Networks (a.k.a. multilayered network of neurons)</a:t>
            </a:r>
            <a:endParaRPr lang="en-IN" sz="2800" b="1" dirty="0">
              <a:solidFill>
                <a:srgbClr val="002060"/>
              </a:solidFill>
              <a:highlight>
                <a:srgbClr val="FFFF00"/>
              </a:highlight>
            </a:endParaRPr>
          </a:p>
        </p:txBody>
      </p:sp>
      <p:pic>
        <p:nvPicPr>
          <p:cNvPr id="4" name="Picture 3">
            <a:extLst>
              <a:ext uri="{FF2B5EF4-FFF2-40B4-BE49-F238E27FC236}">
                <a16:creationId xmlns:a16="http://schemas.microsoft.com/office/drawing/2014/main" id="{C80F8649-7B4C-4236-855C-715940BB642C}"/>
              </a:ext>
            </a:extLst>
          </p:cNvPr>
          <p:cNvPicPr>
            <a:picLocks noChangeAspect="1"/>
          </p:cNvPicPr>
          <p:nvPr/>
        </p:nvPicPr>
        <p:blipFill>
          <a:blip r:embed="rId3"/>
          <a:stretch>
            <a:fillRect/>
          </a:stretch>
        </p:blipFill>
        <p:spPr>
          <a:xfrm>
            <a:off x="685800" y="1231900"/>
            <a:ext cx="11239500" cy="5510212"/>
          </a:xfrm>
          <a:prstGeom prst="rect">
            <a:avLst/>
          </a:prstGeom>
        </p:spPr>
      </p:pic>
      <p:cxnSp>
        <p:nvCxnSpPr>
          <p:cNvPr id="5" name="Straight Arrow Connector 4">
            <a:extLst>
              <a:ext uri="{FF2B5EF4-FFF2-40B4-BE49-F238E27FC236}">
                <a16:creationId xmlns:a16="http://schemas.microsoft.com/office/drawing/2014/main" id="{14B69C5E-6521-45B9-AB35-0F42068E59DE}"/>
              </a:ext>
            </a:extLst>
          </p:cNvPr>
          <p:cNvCxnSpPr/>
          <p:nvPr/>
        </p:nvCxnSpPr>
        <p:spPr>
          <a:xfrm flipH="1">
            <a:off x="685800" y="4953000"/>
            <a:ext cx="424543" cy="141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C018192-0834-423D-8113-0F17E6B8158B}"/>
              </a:ext>
            </a:extLst>
          </p:cNvPr>
          <p:cNvSpPr txBox="1"/>
          <p:nvPr/>
        </p:nvSpPr>
        <p:spPr>
          <a:xfrm>
            <a:off x="76200" y="4887686"/>
            <a:ext cx="1191986" cy="646331"/>
          </a:xfrm>
          <a:prstGeom prst="rect">
            <a:avLst/>
          </a:prstGeom>
          <a:noFill/>
        </p:spPr>
        <p:txBody>
          <a:bodyPr wrap="square" rtlCol="0">
            <a:spAutoFit/>
          </a:bodyPr>
          <a:lstStyle/>
          <a:p>
            <a:r>
              <a:rPr lang="en-US" dirty="0">
                <a:solidFill>
                  <a:srgbClr val="C00000"/>
                </a:solidFill>
              </a:rPr>
              <a:t>Pre-activation</a:t>
            </a:r>
            <a:endParaRPr lang="en-IN" dirty="0">
              <a:solidFill>
                <a:srgbClr val="C00000"/>
              </a:solidFill>
            </a:endParaRPr>
          </a:p>
        </p:txBody>
      </p:sp>
      <p:cxnSp>
        <p:nvCxnSpPr>
          <p:cNvPr id="8" name="Straight Arrow Connector 7">
            <a:extLst>
              <a:ext uri="{FF2B5EF4-FFF2-40B4-BE49-F238E27FC236}">
                <a16:creationId xmlns:a16="http://schemas.microsoft.com/office/drawing/2014/main" id="{7A87963F-4D1B-4A5E-AFD6-8E37C235F85E}"/>
              </a:ext>
            </a:extLst>
          </p:cNvPr>
          <p:cNvCxnSpPr>
            <a:cxnSpLocks/>
          </p:cNvCxnSpPr>
          <p:nvPr/>
        </p:nvCxnSpPr>
        <p:spPr>
          <a:xfrm flipH="1" flipV="1">
            <a:off x="473528" y="4191001"/>
            <a:ext cx="794658" cy="457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5876378-C29B-4C96-A314-2761A950F883}"/>
              </a:ext>
            </a:extLst>
          </p:cNvPr>
          <p:cNvSpPr txBox="1"/>
          <p:nvPr/>
        </p:nvSpPr>
        <p:spPr>
          <a:xfrm>
            <a:off x="81643" y="3836547"/>
            <a:ext cx="1191986" cy="369332"/>
          </a:xfrm>
          <a:prstGeom prst="rect">
            <a:avLst/>
          </a:prstGeom>
          <a:noFill/>
        </p:spPr>
        <p:txBody>
          <a:bodyPr wrap="square" rtlCol="0">
            <a:spAutoFit/>
          </a:bodyPr>
          <a:lstStyle/>
          <a:p>
            <a:r>
              <a:rPr lang="en-US" dirty="0">
                <a:solidFill>
                  <a:srgbClr val="C00000"/>
                </a:solidFill>
              </a:rPr>
              <a:t>activation</a:t>
            </a:r>
            <a:endParaRPr lang="en-IN" dirty="0">
              <a:solidFill>
                <a:srgbClr val="C00000"/>
              </a:solidFill>
            </a:endParaRPr>
          </a:p>
        </p:txBody>
      </p:sp>
    </p:spTree>
    <p:extLst>
      <p:ext uri="{BB962C8B-B14F-4D97-AF65-F5344CB8AC3E}">
        <p14:creationId xmlns:p14="http://schemas.microsoft.com/office/powerpoint/2010/main" val="3769113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3787-679C-4AC1-AFC1-1CB6ABFF1CA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EBD775F-4682-426F-BB90-B461DC675440}"/>
              </a:ext>
            </a:extLst>
          </p:cNvPr>
          <p:cNvPicPr>
            <a:picLocks noChangeAspect="1"/>
          </p:cNvPicPr>
          <p:nvPr/>
        </p:nvPicPr>
        <p:blipFill>
          <a:blip r:embed="rId2"/>
          <a:stretch>
            <a:fillRect/>
          </a:stretch>
        </p:blipFill>
        <p:spPr>
          <a:xfrm>
            <a:off x="276225" y="400050"/>
            <a:ext cx="11639550" cy="6057900"/>
          </a:xfrm>
          <a:prstGeom prst="rect">
            <a:avLst/>
          </a:prstGeom>
        </p:spPr>
      </p:pic>
    </p:spTree>
    <p:extLst>
      <p:ext uri="{BB962C8B-B14F-4D97-AF65-F5344CB8AC3E}">
        <p14:creationId xmlns:p14="http://schemas.microsoft.com/office/powerpoint/2010/main" val="4241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971E-ADF3-42DF-88BE-007A9304BA1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75F1983-67D9-4824-8DF6-75E4BDF05362}"/>
              </a:ext>
            </a:extLst>
          </p:cNvPr>
          <p:cNvPicPr>
            <a:picLocks noGrp="1" noChangeAspect="1"/>
          </p:cNvPicPr>
          <p:nvPr>
            <p:ph idx="1"/>
          </p:nvPr>
        </p:nvPicPr>
        <p:blipFill>
          <a:blip r:embed="rId2"/>
          <a:stretch>
            <a:fillRect/>
          </a:stretch>
        </p:blipFill>
        <p:spPr>
          <a:xfrm>
            <a:off x="756535" y="1087395"/>
            <a:ext cx="9326188" cy="5089568"/>
          </a:xfrm>
        </p:spPr>
      </p:pic>
    </p:spTree>
    <p:extLst>
      <p:ext uri="{BB962C8B-B14F-4D97-AF65-F5344CB8AC3E}">
        <p14:creationId xmlns:p14="http://schemas.microsoft.com/office/powerpoint/2010/main" val="6875550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89286-5B07-4A3D-93EB-75369D36354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3534C62-AC79-44E0-AF63-2451BACBDB0B}"/>
              </a:ext>
            </a:extLst>
          </p:cNvPr>
          <p:cNvPicPr>
            <a:picLocks noChangeAspect="1"/>
          </p:cNvPicPr>
          <p:nvPr/>
        </p:nvPicPr>
        <p:blipFill>
          <a:blip r:embed="rId2"/>
          <a:stretch>
            <a:fillRect/>
          </a:stretch>
        </p:blipFill>
        <p:spPr>
          <a:xfrm>
            <a:off x="219075" y="314325"/>
            <a:ext cx="11753850" cy="6229350"/>
          </a:xfrm>
          <a:prstGeom prst="rect">
            <a:avLst/>
          </a:prstGeom>
        </p:spPr>
      </p:pic>
    </p:spTree>
    <p:extLst>
      <p:ext uri="{BB962C8B-B14F-4D97-AF65-F5344CB8AC3E}">
        <p14:creationId xmlns:p14="http://schemas.microsoft.com/office/powerpoint/2010/main" val="1162062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838200"/>
          </a:xfrm>
        </p:spPr>
        <p:txBody>
          <a:bodyPr/>
          <a:lstStyle/>
          <a:p>
            <a:pPr algn="ctr"/>
            <a:r>
              <a:rPr lang="en-US" b="1" dirty="0">
                <a:solidFill>
                  <a:srgbClr val="002060"/>
                </a:solidFill>
              </a:rPr>
              <a:t>Activation Functions</a:t>
            </a:r>
          </a:p>
        </p:txBody>
      </p:sp>
      <p:sp>
        <p:nvSpPr>
          <p:cNvPr id="3" name="Content Placeholder 2"/>
          <p:cNvSpPr>
            <a:spLocks noGrp="1"/>
          </p:cNvSpPr>
          <p:nvPr>
            <p:ph idx="1"/>
          </p:nvPr>
        </p:nvSpPr>
        <p:spPr>
          <a:xfrm>
            <a:off x="1828800" y="1554163"/>
            <a:ext cx="8839200" cy="3398838"/>
          </a:xfrm>
        </p:spPr>
        <p:txBody>
          <a:bodyPr/>
          <a:lstStyle/>
          <a:p>
            <a:pPr algn="just">
              <a:buNone/>
            </a:pPr>
            <a:r>
              <a:rPr lang="en-US" dirty="0"/>
              <a:t>	Activation functions are an extremely important feature of the artificial neural networks. </a:t>
            </a:r>
            <a:r>
              <a:rPr lang="en-US" dirty="0">
                <a:solidFill>
                  <a:srgbClr val="C00000"/>
                </a:solidFill>
              </a:rPr>
              <a:t>They basically decide whether a neuron should be activated or not</a:t>
            </a:r>
            <a:r>
              <a:rPr lang="en-US" dirty="0"/>
              <a:t>. Whether the information that the neuron is receiving is relevant for the given information or should it be ignored.</a:t>
            </a:r>
          </a:p>
        </p:txBody>
      </p:sp>
      <p:pic>
        <p:nvPicPr>
          <p:cNvPr id="25602" name="Picture 2" descr="https://s3-ap-south-1.amazonaws.com/av-blog-media/wp-content/uploads/2017/10/17123344/act.png"/>
          <p:cNvPicPr>
            <a:picLocks noChangeAspect="1" noChangeArrowheads="1"/>
          </p:cNvPicPr>
          <p:nvPr/>
        </p:nvPicPr>
        <p:blipFill>
          <a:blip r:embed="rId2"/>
          <a:srcRect/>
          <a:stretch>
            <a:fillRect/>
          </a:stretch>
        </p:blipFill>
        <p:spPr bwMode="auto">
          <a:xfrm>
            <a:off x="2775408" y="3861062"/>
            <a:ext cx="5761260" cy="695326"/>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398F-314A-FB47-949C-16BE56DC71C1}"/>
              </a:ext>
            </a:extLst>
          </p:cNvPr>
          <p:cNvSpPr>
            <a:spLocks noGrp="1"/>
          </p:cNvSpPr>
          <p:nvPr>
            <p:ph type="title"/>
          </p:nvPr>
        </p:nvSpPr>
        <p:spPr/>
        <p:txBody>
          <a:bodyPr/>
          <a:lstStyle/>
          <a:p>
            <a:r>
              <a:rPr lang="en-US" dirty="0"/>
              <a:t>Different activation functions are:</a:t>
            </a:r>
          </a:p>
        </p:txBody>
      </p:sp>
      <p:pic>
        <p:nvPicPr>
          <p:cNvPr id="2050" name="Picture 2">
            <a:extLst>
              <a:ext uri="{FF2B5EF4-FFF2-40B4-BE49-F238E27FC236}">
                <a16:creationId xmlns:a16="http://schemas.microsoft.com/office/drawing/2014/main" id="{9BC3C0D9-3E91-1AAB-021C-9996F11917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2225" y="1690688"/>
            <a:ext cx="8462477" cy="496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793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1631833" y="1066801"/>
            <a:ext cx="8928330" cy="3962399"/>
          </a:xfrm>
          <a:prstGeom prst="rect">
            <a:avLst/>
          </a:prstGeom>
          <a:noFill/>
          <a:ln w="9525">
            <a:noFill/>
            <a:miter lim="800000"/>
            <a:headEnd/>
            <a:tailEnd/>
          </a:ln>
          <a:effectLst/>
        </p:spPr>
      </p:pic>
      <p:sp>
        <p:nvSpPr>
          <p:cNvPr id="5" name="TextBox 4"/>
          <p:cNvSpPr txBox="1"/>
          <p:nvPr/>
        </p:nvSpPr>
        <p:spPr>
          <a:xfrm>
            <a:off x="2743200" y="5244406"/>
            <a:ext cx="7543800" cy="1384995"/>
          </a:xfrm>
          <a:prstGeom prst="rect">
            <a:avLst/>
          </a:prstGeom>
          <a:noFill/>
        </p:spPr>
        <p:txBody>
          <a:bodyPr wrap="square" rtlCol="0">
            <a:spAutoFit/>
          </a:bodyPr>
          <a:lstStyle/>
          <a:p>
            <a:pPr marL="514350" indent="-514350">
              <a:buFont typeface="+mj-lt"/>
              <a:buAutoNum type="arabicPeriod"/>
            </a:pPr>
            <a:r>
              <a:rPr lang="en-US" sz="2800" dirty="0">
                <a:latin typeface="Bookman Old Style" pitchFamily="18" charset="0"/>
              </a:rPr>
              <a:t>Simple type of function</a:t>
            </a:r>
          </a:p>
          <a:p>
            <a:pPr marL="514350" indent="-514350">
              <a:buFont typeface="+mj-lt"/>
              <a:buAutoNum type="arabicPeriod"/>
            </a:pPr>
            <a:r>
              <a:rPr lang="en-US" sz="2800" dirty="0">
                <a:latin typeface="Bookman Old Style" pitchFamily="18" charset="0"/>
              </a:rPr>
              <a:t>Very Straight forward</a:t>
            </a:r>
          </a:p>
          <a:p>
            <a:pPr marL="514350" indent="-514350">
              <a:buFont typeface="+mj-lt"/>
              <a:buAutoNum type="arabicPeriod"/>
            </a:pPr>
            <a:r>
              <a:rPr lang="en-US" sz="2800" dirty="0">
                <a:latin typeface="Bookman Old Style" pitchFamily="18" charset="0"/>
              </a:rPr>
              <a:t>Rigid type of function only yes or no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1600200" y="609601"/>
            <a:ext cx="8991600" cy="4314825"/>
          </a:xfrm>
          <a:prstGeom prst="rect">
            <a:avLst/>
          </a:prstGeom>
          <a:noFill/>
          <a:ln w="9525">
            <a:noFill/>
            <a:miter lim="800000"/>
            <a:headEnd/>
            <a:tailEnd/>
          </a:ln>
          <a:effectLst/>
        </p:spPr>
      </p:pic>
      <p:sp>
        <p:nvSpPr>
          <p:cNvPr id="5" name="Rectangle 4"/>
          <p:cNvSpPr/>
          <p:nvPr/>
        </p:nvSpPr>
        <p:spPr>
          <a:xfrm>
            <a:off x="1752600" y="4876800"/>
            <a:ext cx="8686800" cy="1938992"/>
          </a:xfrm>
          <a:prstGeom prst="rect">
            <a:avLst/>
          </a:prstGeom>
        </p:spPr>
        <p:txBody>
          <a:bodyPr wrap="square">
            <a:spAutoFit/>
          </a:bodyPr>
          <a:lstStyle/>
          <a:p>
            <a:pPr marL="457200" indent="-457200">
              <a:buFont typeface="+mj-lt"/>
              <a:buAutoNum type="arabicPeriod"/>
            </a:pPr>
            <a:r>
              <a:rPr lang="en-US" sz="2400" dirty="0">
                <a:latin typeface="Bookman Old Style" pitchFamily="18" charset="0"/>
              </a:rPr>
              <a:t>A sigmoid function is a bounded, differentiable, real function that is defined for all real input values and has a non-negative derivative at each point.</a:t>
            </a:r>
          </a:p>
          <a:p>
            <a:pPr marL="457200" indent="-457200">
              <a:buFont typeface="+mj-lt"/>
              <a:buAutoNum type="arabicPeriod"/>
            </a:pPr>
            <a:r>
              <a:rPr lang="en-US" sz="2400" dirty="0">
                <a:latin typeface="Bookman Old Style" pitchFamily="18" charset="0"/>
              </a:rPr>
              <a:t>Used in Logistic regression</a:t>
            </a:r>
          </a:p>
          <a:p>
            <a:pPr marL="457200" indent="-457200">
              <a:buFont typeface="+mj-lt"/>
              <a:buAutoNum type="arabicPeriod"/>
            </a:pPr>
            <a:r>
              <a:rPr lang="en-US" sz="2400" dirty="0">
                <a:latin typeface="Bookman Old Style" pitchFamily="18" charset="0"/>
              </a:rPr>
              <a:t>Very smooth (Predict the Probability)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2773-BFE1-4DD7-D438-423EF695650F}"/>
              </a:ext>
            </a:extLst>
          </p:cNvPr>
          <p:cNvSpPr>
            <a:spLocks noGrp="1"/>
          </p:cNvSpPr>
          <p:nvPr>
            <p:ph type="title"/>
          </p:nvPr>
        </p:nvSpPr>
        <p:spPr/>
        <p:txBody>
          <a:bodyPr/>
          <a:lstStyle/>
          <a:p>
            <a:r>
              <a:rPr lang="en-IN" dirty="0"/>
              <a:t>sigmoid</a:t>
            </a:r>
          </a:p>
        </p:txBody>
      </p:sp>
      <p:pic>
        <p:nvPicPr>
          <p:cNvPr id="1026" name="Picture 2" descr="Logistic Regression: A Simplified Approach Using Python | by Surya Remanan  | Towards Data Science">
            <a:extLst>
              <a:ext uri="{FF2B5EF4-FFF2-40B4-BE49-F238E27FC236}">
                <a16:creationId xmlns:a16="http://schemas.microsoft.com/office/drawing/2014/main" id="{E9977D24-77FE-DDDA-9F01-1A9CB221CD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73806" y="1825625"/>
            <a:ext cx="684438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749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1676400" y="444742"/>
            <a:ext cx="8915400" cy="3834984"/>
          </a:xfrm>
          <a:prstGeom prst="rect">
            <a:avLst/>
          </a:prstGeom>
          <a:noFill/>
          <a:ln w="9525">
            <a:noFill/>
            <a:miter lim="800000"/>
            <a:headEnd/>
            <a:tailEnd/>
          </a:ln>
          <a:effectLst/>
        </p:spPr>
      </p:pic>
      <p:sp>
        <p:nvSpPr>
          <p:cNvPr id="5" name="TextBox 4"/>
          <p:cNvSpPr txBox="1"/>
          <p:nvPr/>
        </p:nvSpPr>
        <p:spPr>
          <a:xfrm>
            <a:off x="1905000" y="4648200"/>
            <a:ext cx="8458200" cy="1132618"/>
          </a:xfrm>
          <a:prstGeom prst="rect">
            <a:avLst/>
          </a:prstGeom>
          <a:noFill/>
        </p:spPr>
        <p:txBody>
          <a:bodyPr wrap="square" rtlCol="0">
            <a:spAutoFit/>
          </a:bodyPr>
          <a:lstStyle/>
          <a:p>
            <a:pPr marL="342900" indent="-342900">
              <a:lnSpc>
                <a:spcPct val="150000"/>
              </a:lnSpc>
              <a:buFont typeface="+mj-lt"/>
              <a:buAutoNum type="arabicPeriod"/>
            </a:pPr>
            <a:r>
              <a:rPr lang="en-US" sz="2400" dirty="0"/>
              <a:t>One of the most popular function in Artificial Neural Network</a:t>
            </a:r>
          </a:p>
          <a:p>
            <a:pPr marL="342900" indent="-342900">
              <a:lnSpc>
                <a:spcPct val="150000"/>
              </a:lnSpc>
              <a:buFont typeface="+mj-lt"/>
              <a:buAutoNum type="arabicPeriod"/>
            </a:pPr>
            <a:r>
              <a:rPr lang="en-US" sz="2400" dirty="0"/>
              <a:t>Gradually progress</a:t>
            </a:r>
          </a:p>
        </p:txBody>
      </p:sp>
      <p:sp>
        <p:nvSpPr>
          <p:cNvPr id="2" name="TextBox 1">
            <a:extLst>
              <a:ext uri="{FF2B5EF4-FFF2-40B4-BE49-F238E27FC236}">
                <a16:creationId xmlns:a16="http://schemas.microsoft.com/office/drawing/2014/main" id="{5163C820-BDEA-DED6-3CE8-47DA854B0ABA}"/>
              </a:ext>
            </a:extLst>
          </p:cNvPr>
          <p:cNvSpPr txBox="1"/>
          <p:nvPr/>
        </p:nvSpPr>
        <p:spPr>
          <a:xfrm>
            <a:off x="4072379" y="904973"/>
            <a:ext cx="3073139" cy="830997"/>
          </a:xfrm>
          <a:prstGeom prst="rect">
            <a:avLst/>
          </a:prstGeom>
          <a:noFill/>
        </p:spPr>
        <p:txBody>
          <a:bodyPr wrap="square" rtlCol="0">
            <a:spAutoFit/>
          </a:bodyPr>
          <a:lstStyle/>
          <a:p>
            <a:pPr algn="ctr"/>
            <a:r>
              <a:rPr lang="en-IN" sz="2400" b="1" dirty="0">
                <a:solidFill>
                  <a:srgbClr val="C00000"/>
                </a:solidFill>
              </a:rPr>
              <a:t>Rectified Linear Unit (</a:t>
            </a:r>
            <a:r>
              <a:rPr lang="en-IN" sz="2400" b="1" dirty="0" err="1">
                <a:solidFill>
                  <a:srgbClr val="C00000"/>
                </a:solidFill>
              </a:rPr>
              <a:t>Relu</a:t>
            </a:r>
            <a:r>
              <a:rPr lang="en-IN" sz="2400" b="1" dirty="0">
                <a:solidFill>
                  <a:srgbClr val="C00000"/>
                </a:solidFill>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D330-79CE-E47C-C435-C9BFCAD3AD0F}"/>
              </a:ext>
            </a:extLst>
          </p:cNvPr>
          <p:cNvSpPr>
            <a:spLocks noGrp="1"/>
          </p:cNvSpPr>
          <p:nvPr>
            <p:ph type="title"/>
          </p:nvPr>
        </p:nvSpPr>
        <p:spPr/>
        <p:txBody>
          <a:bodyPr/>
          <a:lstStyle/>
          <a:p>
            <a:r>
              <a:rPr lang="en-US" dirty="0" err="1"/>
              <a:t>Relu</a:t>
            </a:r>
            <a:r>
              <a:rPr lang="en-US" dirty="0"/>
              <a:t> function</a:t>
            </a:r>
          </a:p>
        </p:txBody>
      </p:sp>
      <p:sp>
        <p:nvSpPr>
          <p:cNvPr id="3" name="Content Placeholder 2">
            <a:extLst>
              <a:ext uri="{FF2B5EF4-FFF2-40B4-BE49-F238E27FC236}">
                <a16:creationId xmlns:a16="http://schemas.microsoft.com/office/drawing/2014/main" id="{C74364FA-52A0-4EF6-2A4A-4CABE62BE474}"/>
              </a:ext>
            </a:extLst>
          </p:cNvPr>
          <p:cNvSpPr>
            <a:spLocks noGrp="1"/>
          </p:cNvSpPr>
          <p:nvPr>
            <p:ph idx="1"/>
          </p:nvPr>
        </p:nvSpPr>
        <p:spPr/>
        <p:txBody>
          <a:bodyPr/>
          <a:lstStyle/>
          <a:p>
            <a:r>
              <a:rPr lang="en-US" b="0" i="0" dirty="0">
                <a:solidFill>
                  <a:srgbClr val="202124"/>
                </a:solidFill>
                <a:effectLst/>
                <a:highlight>
                  <a:srgbClr val="FFFFFF"/>
                </a:highlight>
                <a:latin typeface="Google Sans"/>
              </a:rPr>
              <a:t>The rectified linear unit (</a:t>
            </a:r>
            <a:r>
              <a:rPr lang="en-US" b="0" i="0" dirty="0" err="1">
                <a:solidFill>
                  <a:srgbClr val="202124"/>
                </a:solidFill>
                <a:effectLst/>
                <a:highlight>
                  <a:srgbClr val="FFFFFF"/>
                </a:highlight>
                <a:latin typeface="Google Sans"/>
              </a:rPr>
              <a:t>ReLU</a:t>
            </a:r>
            <a:r>
              <a:rPr lang="en-US" b="0" i="0" dirty="0">
                <a:solidFill>
                  <a:srgbClr val="202124"/>
                </a:solidFill>
                <a:effectLst/>
                <a:highlight>
                  <a:srgbClr val="FFFFFF"/>
                </a:highlight>
                <a:latin typeface="Google Sans"/>
              </a:rPr>
              <a:t>) or rectifier activation function </a:t>
            </a:r>
            <a:r>
              <a:rPr lang="en-US" b="0" i="0" dirty="0">
                <a:solidFill>
                  <a:srgbClr val="040C28"/>
                </a:solidFill>
                <a:effectLst/>
                <a:latin typeface="Google Sans"/>
              </a:rPr>
              <a:t>introduces the property of nonlinearity to a deep learning model and solves the vanishing gradients issue</a:t>
            </a:r>
            <a:r>
              <a:rPr lang="en-US" b="0" i="0" dirty="0">
                <a:solidFill>
                  <a:srgbClr val="202124"/>
                </a:solidFill>
                <a:effectLst/>
                <a:highlight>
                  <a:srgbClr val="FFFFFF"/>
                </a:highlight>
                <a:latin typeface="Google Sans"/>
              </a:rPr>
              <a:t>. It interprets the positive part of its argument.</a:t>
            </a:r>
            <a:endParaRPr lang="en-US" dirty="0"/>
          </a:p>
        </p:txBody>
      </p:sp>
    </p:spTree>
    <p:extLst>
      <p:ext uri="{BB962C8B-B14F-4D97-AF65-F5344CB8AC3E}">
        <p14:creationId xmlns:p14="http://schemas.microsoft.com/office/powerpoint/2010/main" val="2390168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1524000" y="387706"/>
            <a:ext cx="9144000" cy="4336695"/>
          </a:xfrm>
          <a:prstGeom prst="rect">
            <a:avLst/>
          </a:prstGeom>
          <a:noFill/>
          <a:ln w="9525">
            <a:noFill/>
            <a:miter lim="800000"/>
            <a:headEnd/>
            <a:tailEnd/>
          </a:ln>
          <a:effectLst/>
        </p:spPr>
      </p:pic>
      <p:sp>
        <p:nvSpPr>
          <p:cNvPr id="5" name="TextBox 4"/>
          <p:cNvSpPr txBox="1"/>
          <p:nvPr/>
        </p:nvSpPr>
        <p:spPr>
          <a:xfrm>
            <a:off x="2209800" y="4953001"/>
            <a:ext cx="8001000" cy="830997"/>
          </a:xfrm>
          <a:prstGeom prst="rect">
            <a:avLst/>
          </a:prstGeom>
          <a:noFill/>
        </p:spPr>
        <p:txBody>
          <a:bodyPr wrap="square" rtlCol="0">
            <a:spAutoFit/>
          </a:bodyPr>
          <a:lstStyle/>
          <a:p>
            <a:r>
              <a:rPr lang="en-US" sz="2400" dirty="0">
                <a:latin typeface="Bookman Old Style" pitchFamily="18" charset="0"/>
              </a:rPr>
              <a:t>Similar to the sigmoid function only the difference is goes below to Zero.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CB35-3D77-E35B-92BD-6727FD39242D}"/>
              </a:ext>
            </a:extLst>
          </p:cNvPr>
          <p:cNvSpPr>
            <a:spLocks noGrp="1"/>
          </p:cNvSpPr>
          <p:nvPr>
            <p:ph type="title"/>
          </p:nvPr>
        </p:nvSpPr>
        <p:spPr/>
        <p:txBody>
          <a:bodyPr/>
          <a:lstStyle/>
          <a:p>
            <a:r>
              <a:rPr lang="en-US" dirty="0"/>
              <a:t>Tanh function</a:t>
            </a:r>
          </a:p>
        </p:txBody>
      </p:sp>
      <p:sp>
        <p:nvSpPr>
          <p:cNvPr id="3" name="Content Placeholder 2">
            <a:extLst>
              <a:ext uri="{FF2B5EF4-FFF2-40B4-BE49-F238E27FC236}">
                <a16:creationId xmlns:a16="http://schemas.microsoft.com/office/drawing/2014/main" id="{01CAD2F8-D76B-55BC-1874-A4AEF0F34B86}"/>
              </a:ext>
            </a:extLst>
          </p:cNvPr>
          <p:cNvSpPr>
            <a:spLocks noGrp="1"/>
          </p:cNvSpPr>
          <p:nvPr>
            <p:ph idx="1"/>
          </p:nvPr>
        </p:nvSpPr>
        <p:spPr/>
        <p:txBody>
          <a:bodyPr/>
          <a:lstStyle/>
          <a:p>
            <a:pPr algn="just"/>
            <a:r>
              <a:rPr lang="en-US" b="0" i="0" dirty="0">
                <a:solidFill>
                  <a:srgbClr val="374151"/>
                </a:solidFill>
                <a:effectLst/>
                <a:highlight>
                  <a:srgbClr val="FFFFFF"/>
                </a:highlight>
                <a:latin typeface="Droid Serif"/>
              </a:rPr>
              <a:t>The </a:t>
            </a:r>
            <a:r>
              <a:rPr lang="en-US" b="1" i="0" dirty="0">
                <a:solidFill>
                  <a:srgbClr val="374151"/>
                </a:solidFill>
                <a:effectLst/>
                <a:highlight>
                  <a:srgbClr val="FFFFFF"/>
                </a:highlight>
                <a:latin typeface="Droid Serif"/>
              </a:rPr>
              <a:t>tanh</a:t>
            </a:r>
            <a:r>
              <a:rPr lang="en-US" b="0" i="0" dirty="0">
                <a:solidFill>
                  <a:srgbClr val="374151"/>
                </a:solidFill>
                <a:effectLst/>
                <a:highlight>
                  <a:srgbClr val="FFFFFF"/>
                </a:highlight>
                <a:latin typeface="Droid Serif"/>
              </a:rPr>
              <a:t> activation function, also called the </a:t>
            </a:r>
            <a:r>
              <a:rPr lang="en-US" b="1" i="0" dirty="0">
                <a:solidFill>
                  <a:srgbClr val="374151"/>
                </a:solidFill>
                <a:effectLst/>
                <a:highlight>
                  <a:srgbClr val="FFFFFF"/>
                </a:highlight>
                <a:latin typeface="Droid Serif"/>
              </a:rPr>
              <a:t>hyperbolic tangent activation function</a:t>
            </a:r>
            <a:r>
              <a:rPr lang="en-US" b="0" i="0" dirty="0">
                <a:solidFill>
                  <a:srgbClr val="374151"/>
                </a:solidFill>
                <a:effectLst/>
                <a:highlight>
                  <a:srgbClr val="FFFFFF"/>
                </a:highlight>
                <a:latin typeface="Droid Serif"/>
              </a:rPr>
              <a:t>, is a mathematical function commonly used in artificial neural networks for their hidden layers. </a:t>
            </a:r>
            <a:r>
              <a:rPr lang="en-US" b="0" i="0" dirty="0">
                <a:solidFill>
                  <a:srgbClr val="374151"/>
                </a:solidFill>
                <a:effectLst/>
                <a:highlight>
                  <a:srgbClr val="FFFF00"/>
                </a:highlight>
                <a:latin typeface="Droid Serif"/>
              </a:rPr>
              <a:t>It transforms input values to produce output values between -1 and 1.</a:t>
            </a:r>
            <a:r>
              <a:rPr lang="en-US" b="0" i="0" dirty="0">
                <a:solidFill>
                  <a:srgbClr val="374151"/>
                </a:solidFill>
                <a:effectLst/>
                <a:highlight>
                  <a:srgbClr val="FFFFFF"/>
                </a:highlight>
                <a:latin typeface="Droid Serif"/>
              </a:rPr>
              <a:t> It is expressed as the ratio of the difference between the exponential of the input value and the exponential of its negation to the sum of these exponentials.</a:t>
            </a:r>
            <a:endParaRPr lang="en-US" dirty="0"/>
          </a:p>
        </p:txBody>
      </p:sp>
      <p:pic>
        <p:nvPicPr>
          <p:cNvPr id="5" name="Picture 4">
            <a:extLst>
              <a:ext uri="{FF2B5EF4-FFF2-40B4-BE49-F238E27FC236}">
                <a16:creationId xmlns:a16="http://schemas.microsoft.com/office/drawing/2014/main" id="{3EF1668D-6A84-2B52-2999-E828DC0E1A7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2000"/>
                    </a14:imgEffect>
                  </a14:imgLayer>
                </a14:imgProps>
              </a:ext>
            </a:extLst>
          </a:blip>
          <a:stretch>
            <a:fillRect/>
          </a:stretch>
        </p:blipFill>
        <p:spPr>
          <a:xfrm>
            <a:off x="3184952" y="4247627"/>
            <a:ext cx="5997460" cy="2446232"/>
          </a:xfrm>
          <a:prstGeom prst="rect">
            <a:avLst/>
          </a:prstGeom>
        </p:spPr>
      </p:pic>
    </p:spTree>
    <p:extLst>
      <p:ext uri="{BB962C8B-B14F-4D97-AF65-F5344CB8AC3E}">
        <p14:creationId xmlns:p14="http://schemas.microsoft.com/office/powerpoint/2010/main" val="146131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10C2-E1E1-6428-1538-AD2E61186611}"/>
              </a:ext>
            </a:extLst>
          </p:cNvPr>
          <p:cNvSpPr>
            <a:spLocks noGrp="1"/>
          </p:cNvSpPr>
          <p:nvPr>
            <p:ph type="title"/>
          </p:nvPr>
        </p:nvSpPr>
        <p:spPr/>
        <p:txBody>
          <a:bodyPr/>
          <a:lstStyle/>
          <a:p>
            <a:r>
              <a:rPr lang="en-US" dirty="0"/>
              <a:t>Block diagram for neural network</a:t>
            </a:r>
          </a:p>
        </p:txBody>
      </p:sp>
      <p:pic>
        <p:nvPicPr>
          <p:cNvPr id="1026" name="Picture 2" descr="Block Diagram of a Human Nervous System ...">
            <a:extLst>
              <a:ext uri="{FF2B5EF4-FFF2-40B4-BE49-F238E27FC236}">
                <a16:creationId xmlns:a16="http://schemas.microsoft.com/office/drawing/2014/main" id="{5EC0C9CF-F912-A33D-D094-9468148373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1207" y="3097030"/>
            <a:ext cx="9029358" cy="179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39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90C8-33A9-4C24-8323-071A62A90ABA}"/>
              </a:ext>
            </a:extLst>
          </p:cNvPr>
          <p:cNvSpPr>
            <a:spLocks noGrp="1"/>
          </p:cNvSpPr>
          <p:nvPr>
            <p:ph type="title"/>
          </p:nvPr>
        </p:nvSpPr>
        <p:spPr/>
        <p:txBody>
          <a:bodyPr/>
          <a:lstStyle/>
          <a:p>
            <a:r>
              <a:rPr lang="en-IN" b="0" i="0" dirty="0">
                <a:solidFill>
                  <a:srgbClr val="002060"/>
                </a:solidFill>
                <a:effectLst/>
                <a:latin typeface="Google Sans"/>
              </a:rPr>
              <a:t>Backpropagation in neural network</a:t>
            </a:r>
            <a:br>
              <a:rPr lang="en-IN" b="0" i="0" dirty="0">
                <a:solidFill>
                  <a:srgbClr val="002060"/>
                </a:solidFill>
                <a:effectLst/>
                <a:latin typeface="Google Sans"/>
              </a:rPr>
            </a:br>
            <a:endParaRPr lang="en-IN" dirty="0">
              <a:solidFill>
                <a:srgbClr val="002060"/>
              </a:solidFill>
            </a:endParaRPr>
          </a:p>
        </p:txBody>
      </p:sp>
      <p:sp>
        <p:nvSpPr>
          <p:cNvPr id="3" name="Content Placeholder 2">
            <a:extLst>
              <a:ext uri="{FF2B5EF4-FFF2-40B4-BE49-F238E27FC236}">
                <a16:creationId xmlns:a16="http://schemas.microsoft.com/office/drawing/2014/main" id="{2541B8F7-D37B-4944-BF6A-796226ABE1DB}"/>
              </a:ext>
            </a:extLst>
          </p:cNvPr>
          <p:cNvSpPr>
            <a:spLocks noGrp="1"/>
          </p:cNvSpPr>
          <p:nvPr>
            <p:ph idx="1"/>
          </p:nvPr>
        </p:nvSpPr>
        <p:spPr/>
        <p:txBody>
          <a:bodyPr/>
          <a:lstStyle/>
          <a:p>
            <a:pPr algn="just">
              <a:lnSpc>
                <a:spcPct val="150000"/>
              </a:lnSpc>
            </a:pPr>
            <a:r>
              <a:rPr lang="en-IN" b="0" i="0" dirty="0">
                <a:solidFill>
                  <a:srgbClr val="202124"/>
                </a:solidFill>
                <a:effectLst/>
                <a:latin typeface="arial" panose="020B0604020202020204" pitchFamily="34" charset="0"/>
              </a:rPr>
              <a:t>Backpropagation is the essence of neural network training. ... Backpropagation in neural network is a </a:t>
            </a:r>
            <a:r>
              <a:rPr lang="en-IN" b="1" i="0" dirty="0">
                <a:solidFill>
                  <a:srgbClr val="202124"/>
                </a:solidFill>
                <a:effectLst/>
                <a:latin typeface="arial" panose="020B0604020202020204" pitchFamily="34" charset="0"/>
              </a:rPr>
              <a:t>short form for "backward propagation of errors</a:t>
            </a:r>
            <a:r>
              <a:rPr lang="en-IN" b="0" i="0" dirty="0">
                <a:solidFill>
                  <a:srgbClr val="202124"/>
                </a:solidFill>
                <a:effectLst/>
                <a:latin typeface="arial" panose="020B0604020202020204" pitchFamily="34" charset="0"/>
              </a:rPr>
              <a:t>." It is a standard method of training artificial neural networks. This method helps calculate the gradient of a loss function with respect to all the weights in the network</a:t>
            </a:r>
          </a:p>
          <a:p>
            <a:endParaRPr lang="en-IN" dirty="0"/>
          </a:p>
        </p:txBody>
      </p:sp>
    </p:spTree>
    <p:extLst>
      <p:ext uri="{BB962C8B-B14F-4D97-AF65-F5344CB8AC3E}">
        <p14:creationId xmlns:p14="http://schemas.microsoft.com/office/powerpoint/2010/main" val="2543920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4AE6-D240-4072-852D-706DAF836FC5}"/>
              </a:ext>
            </a:extLst>
          </p:cNvPr>
          <p:cNvSpPr>
            <a:spLocks noGrp="1"/>
          </p:cNvSpPr>
          <p:nvPr>
            <p:ph type="title"/>
          </p:nvPr>
        </p:nvSpPr>
        <p:spPr/>
        <p:txBody>
          <a:bodyPr>
            <a:normAutofit/>
          </a:bodyPr>
          <a:lstStyle/>
          <a:p>
            <a:r>
              <a:rPr lang="en-IN" sz="4000" b="1" i="0" dirty="0">
                <a:solidFill>
                  <a:srgbClr val="4A4A4A"/>
                </a:solidFill>
                <a:effectLst/>
                <a:latin typeface="Open Sans" panose="020B0606030504020204" pitchFamily="34" charset="0"/>
              </a:rPr>
              <a:t>Why We Need Backpropagation?</a:t>
            </a:r>
            <a:br>
              <a:rPr lang="en-IN" sz="4000" b="0" i="0" dirty="0">
                <a:solidFill>
                  <a:srgbClr val="4A4A4A"/>
                </a:solidFill>
                <a:effectLst/>
                <a:latin typeface="Open Sans" panose="020B0606030504020204" pitchFamily="34" charset="0"/>
              </a:rPr>
            </a:br>
            <a:endParaRPr lang="en-IN" sz="4000" dirty="0"/>
          </a:p>
        </p:txBody>
      </p:sp>
      <p:sp>
        <p:nvSpPr>
          <p:cNvPr id="3" name="Content Placeholder 2">
            <a:extLst>
              <a:ext uri="{FF2B5EF4-FFF2-40B4-BE49-F238E27FC236}">
                <a16:creationId xmlns:a16="http://schemas.microsoft.com/office/drawing/2014/main" id="{79182EB8-E487-49CF-BAD5-F211C1AD31FF}"/>
              </a:ext>
            </a:extLst>
          </p:cNvPr>
          <p:cNvSpPr>
            <a:spLocks noGrp="1"/>
          </p:cNvSpPr>
          <p:nvPr>
            <p:ph idx="1"/>
          </p:nvPr>
        </p:nvSpPr>
        <p:spPr/>
        <p:txBody>
          <a:bodyPr>
            <a:normAutofit fontScale="55000" lnSpcReduction="20000"/>
          </a:bodyPr>
          <a:lstStyle/>
          <a:p>
            <a:pPr algn="just">
              <a:lnSpc>
                <a:spcPct val="170000"/>
              </a:lnSpc>
            </a:pPr>
            <a:r>
              <a:rPr lang="en-US" sz="2600" b="0" i="0" dirty="0">
                <a:solidFill>
                  <a:srgbClr val="4A4A4A"/>
                </a:solidFill>
                <a:effectLst/>
                <a:latin typeface="Open Sans" panose="020B0606030504020204" pitchFamily="34" charset="0"/>
              </a:rPr>
              <a:t>While designing a Neural Network, in the beginning, we initialize weights with some random values or any variable for that fact.</a:t>
            </a:r>
          </a:p>
          <a:p>
            <a:pPr algn="just">
              <a:lnSpc>
                <a:spcPct val="170000"/>
              </a:lnSpc>
            </a:pPr>
            <a:r>
              <a:rPr lang="en-US" sz="2600" b="0" i="0" dirty="0">
                <a:solidFill>
                  <a:srgbClr val="4A4A4A"/>
                </a:solidFill>
                <a:effectLst/>
                <a:latin typeface="Open Sans" panose="020B0606030504020204" pitchFamily="34" charset="0"/>
              </a:rPr>
              <a:t>Now obviously, we are not </a:t>
            </a:r>
            <a:r>
              <a:rPr lang="en-US" sz="2600" b="0" i="1" dirty="0">
                <a:solidFill>
                  <a:srgbClr val="4A4A4A"/>
                </a:solidFill>
                <a:effectLst/>
                <a:latin typeface="Open Sans" panose="020B0606030504020204" pitchFamily="34" charset="0"/>
              </a:rPr>
              <a:t>superhuman. </a:t>
            </a:r>
            <a:r>
              <a:rPr lang="en-US" sz="2600" b="0" i="0" dirty="0">
                <a:solidFill>
                  <a:srgbClr val="4A4A4A"/>
                </a:solidFill>
                <a:effectLst/>
                <a:latin typeface="Open Sans" panose="020B0606030504020204" pitchFamily="34" charset="0"/>
              </a:rPr>
              <a:t>So, it’s not necessary that whatever weight values we have selected will be correct, or it fits our model the best.</a:t>
            </a:r>
          </a:p>
          <a:p>
            <a:pPr algn="just">
              <a:lnSpc>
                <a:spcPct val="170000"/>
              </a:lnSpc>
            </a:pPr>
            <a:r>
              <a:rPr lang="en-US" sz="2600" b="0" i="0" dirty="0">
                <a:solidFill>
                  <a:srgbClr val="4A4A4A"/>
                </a:solidFill>
                <a:effectLst/>
                <a:latin typeface="Open Sans" panose="020B0606030504020204" pitchFamily="34" charset="0"/>
              </a:rPr>
              <a:t>Okay, fine, we have selected some weight values in the beginning, but our model output is way different than our actual output i.e. the error value is huge.</a:t>
            </a:r>
          </a:p>
          <a:p>
            <a:pPr algn="l">
              <a:lnSpc>
                <a:spcPct val="170000"/>
              </a:lnSpc>
            </a:pPr>
            <a:r>
              <a:rPr lang="en-US" sz="2600" b="0" i="0" dirty="0">
                <a:solidFill>
                  <a:srgbClr val="4A4A4A"/>
                </a:solidFill>
                <a:effectLst/>
                <a:latin typeface="Open Sans" panose="020B0606030504020204" pitchFamily="34" charset="0"/>
              </a:rPr>
              <a:t>Now, how will you reduce the error?</a:t>
            </a:r>
          </a:p>
          <a:p>
            <a:pPr algn="just">
              <a:lnSpc>
                <a:spcPct val="170000"/>
              </a:lnSpc>
            </a:pPr>
            <a:r>
              <a:rPr lang="en-US" sz="2600" b="0" i="0" dirty="0">
                <a:solidFill>
                  <a:srgbClr val="4A4A4A"/>
                </a:solidFill>
                <a:effectLst/>
                <a:latin typeface="Open Sans" panose="020B0606030504020204" pitchFamily="34" charset="0"/>
              </a:rPr>
              <a:t>Basically, what we need to do, we need to somehow explain the model to change the parameters (weights), such that error becomes minimum.</a:t>
            </a:r>
          </a:p>
          <a:p>
            <a:pPr algn="just">
              <a:lnSpc>
                <a:spcPct val="170000"/>
              </a:lnSpc>
            </a:pPr>
            <a:r>
              <a:rPr lang="en-US" sz="2600" b="0" i="0" dirty="0">
                <a:solidFill>
                  <a:srgbClr val="4A4A4A"/>
                </a:solidFill>
                <a:effectLst/>
                <a:latin typeface="Open Sans" panose="020B0606030504020204" pitchFamily="34" charset="0"/>
              </a:rPr>
              <a:t>Let’s put it in an another way, we need to train our model.</a:t>
            </a:r>
          </a:p>
          <a:p>
            <a:endParaRPr lang="en-IN" dirty="0"/>
          </a:p>
        </p:txBody>
      </p:sp>
    </p:spTree>
    <p:extLst>
      <p:ext uri="{BB962C8B-B14F-4D97-AF65-F5344CB8AC3E}">
        <p14:creationId xmlns:p14="http://schemas.microsoft.com/office/powerpoint/2010/main" val="40533606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ADA3-8E90-40D2-B7B2-4CA22ACD2F3D}"/>
              </a:ext>
            </a:extLst>
          </p:cNvPr>
          <p:cNvSpPr>
            <a:spLocks noGrp="1"/>
          </p:cNvSpPr>
          <p:nvPr>
            <p:ph type="title"/>
          </p:nvPr>
        </p:nvSpPr>
        <p:spPr/>
        <p:txBody>
          <a:bodyPr/>
          <a:lstStyle/>
          <a:p>
            <a:r>
              <a:rPr lang="en-IN" sz="4400" b="1" i="0" dirty="0">
                <a:solidFill>
                  <a:srgbClr val="4A4A4A"/>
                </a:solidFill>
                <a:effectLst/>
                <a:latin typeface="Open Sans" panose="020B0606030504020204" pitchFamily="34" charset="0"/>
              </a:rPr>
              <a:t>Backpropagation</a:t>
            </a:r>
            <a:endParaRPr lang="en-IN" dirty="0"/>
          </a:p>
        </p:txBody>
      </p:sp>
      <p:pic>
        <p:nvPicPr>
          <p:cNvPr id="1026" name="Picture 2" descr="Training A Neural Network - Backpropagation - Edureka">
            <a:extLst>
              <a:ext uri="{FF2B5EF4-FFF2-40B4-BE49-F238E27FC236}">
                <a16:creationId xmlns:a16="http://schemas.microsoft.com/office/drawing/2014/main" id="{817AB703-DB6B-467D-BC0F-908A1687B1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7271" y="2354754"/>
            <a:ext cx="9662324" cy="3952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800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C7C9C-40E7-4D59-97E2-DD286DA2E1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56042F-38F4-46D9-9CCD-0A6CB2A30D5A}"/>
              </a:ext>
            </a:extLst>
          </p:cNvPr>
          <p:cNvSpPr>
            <a:spLocks noGrp="1"/>
          </p:cNvSpPr>
          <p:nvPr>
            <p:ph idx="1"/>
          </p:nvPr>
        </p:nvSpPr>
        <p:spPr/>
        <p:txBody>
          <a:bodyPr>
            <a:normAutofit/>
          </a:bodyPr>
          <a:lstStyle/>
          <a:p>
            <a:pPr marL="0" indent="0" algn="just">
              <a:buNone/>
            </a:pPr>
            <a:r>
              <a:rPr lang="en-US" b="0" i="0" dirty="0">
                <a:solidFill>
                  <a:srgbClr val="4A4A4A"/>
                </a:solidFill>
                <a:effectLst/>
                <a:latin typeface="Open Sans" panose="020B0606030504020204" pitchFamily="34" charset="0"/>
              </a:rPr>
              <a:t>Let me summarize the steps:</a:t>
            </a:r>
          </a:p>
          <a:p>
            <a:pPr marL="0" indent="0" algn="just">
              <a:buNone/>
            </a:pPr>
            <a:endParaRPr lang="en-US" b="0" i="0" dirty="0">
              <a:solidFill>
                <a:srgbClr val="4A4A4A"/>
              </a:solidFill>
              <a:effectLst/>
              <a:latin typeface="Open Sans" panose="020B0606030504020204" pitchFamily="34" charset="0"/>
            </a:endParaRPr>
          </a:p>
          <a:p>
            <a:pPr algn="just">
              <a:buFont typeface="Arial" panose="020B0604020202020204" pitchFamily="34" charset="0"/>
              <a:buChar char="•"/>
            </a:pPr>
            <a:r>
              <a:rPr lang="en-US" b="1" i="0" dirty="0">
                <a:solidFill>
                  <a:srgbClr val="4A4A4A"/>
                </a:solidFill>
                <a:effectLst/>
                <a:latin typeface="Open Sans" panose="020B0606030504020204" pitchFamily="34" charset="0"/>
              </a:rPr>
              <a:t>Calculate the error</a:t>
            </a:r>
            <a:r>
              <a:rPr lang="en-US" b="0" i="0" dirty="0">
                <a:solidFill>
                  <a:srgbClr val="4A4A4A"/>
                </a:solidFill>
                <a:effectLst/>
                <a:latin typeface="Open Sans" panose="020B0606030504020204" pitchFamily="34" charset="0"/>
              </a:rPr>
              <a:t> </a:t>
            </a:r>
          </a:p>
          <a:p>
            <a:pPr algn="just">
              <a:buFont typeface="Arial" panose="020B0604020202020204" pitchFamily="34" charset="0"/>
              <a:buChar char="•"/>
            </a:pPr>
            <a:r>
              <a:rPr lang="en-US" b="1" i="0" dirty="0">
                <a:solidFill>
                  <a:srgbClr val="4A4A4A"/>
                </a:solidFill>
                <a:effectLst/>
                <a:latin typeface="Open Sans" panose="020B0606030504020204" pitchFamily="34" charset="0"/>
              </a:rPr>
              <a:t>Minimum Error</a:t>
            </a:r>
            <a:r>
              <a:rPr lang="en-US" b="0" i="0" dirty="0">
                <a:solidFill>
                  <a:srgbClr val="4A4A4A"/>
                </a:solidFill>
                <a:effectLst/>
                <a:latin typeface="Open Sans" panose="020B0606030504020204" pitchFamily="34" charset="0"/>
              </a:rPr>
              <a:t> </a:t>
            </a:r>
          </a:p>
          <a:p>
            <a:pPr algn="just">
              <a:buFont typeface="Arial" panose="020B0604020202020204" pitchFamily="34" charset="0"/>
              <a:buChar char="•"/>
            </a:pPr>
            <a:r>
              <a:rPr lang="en-US" b="1" i="0" dirty="0">
                <a:solidFill>
                  <a:srgbClr val="4A4A4A"/>
                </a:solidFill>
                <a:effectLst/>
                <a:latin typeface="Open Sans" panose="020B0606030504020204" pitchFamily="34" charset="0"/>
              </a:rPr>
              <a:t>Update the parameters</a:t>
            </a:r>
            <a:r>
              <a:rPr lang="en-US" b="0" i="0" dirty="0">
                <a:solidFill>
                  <a:srgbClr val="4A4A4A"/>
                </a:solidFill>
                <a:effectLst/>
                <a:latin typeface="Open Sans" panose="020B0606030504020204" pitchFamily="34" charset="0"/>
              </a:rPr>
              <a:t> </a:t>
            </a:r>
          </a:p>
          <a:p>
            <a:pPr algn="just">
              <a:buFont typeface="Arial" panose="020B0604020202020204" pitchFamily="34" charset="0"/>
              <a:buChar char="•"/>
            </a:pPr>
            <a:r>
              <a:rPr lang="en-US" b="1" i="0" dirty="0">
                <a:solidFill>
                  <a:srgbClr val="4A4A4A"/>
                </a:solidFill>
                <a:effectLst/>
                <a:latin typeface="Open Sans" panose="020B0606030504020204" pitchFamily="34" charset="0"/>
              </a:rPr>
              <a:t>Model is ready to make a prediction</a:t>
            </a:r>
            <a:r>
              <a:rPr lang="en-US" b="0" i="0" dirty="0">
                <a:solidFill>
                  <a:srgbClr val="4A4A4A"/>
                </a:solidFill>
                <a:effectLst/>
                <a:latin typeface="Open Sans" panose="020B0606030504020204" pitchFamily="34" charset="0"/>
              </a:rPr>
              <a:t> </a:t>
            </a:r>
            <a:endParaRPr lang="en-IN" dirty="0"/>
          </a:p>
        </p:txBody>
      </p:sp>
    </p:spTree>
    <p:extLst>
      <p:ext uri="{BB962C8B-B14F-4D97-AF65-F5344CB8AC3E}">
        <p14:creationId xmlns:p14="http://schemas.microsoft.com/office/powerpoint/2010/main" val="566668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4382-21CB-43BF-BC87-D2A3A3EC44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A9BE06-416C-4C74-92A9-BC86AC041907}"/>
              </a:ext>
            </a:extLst>
          </p:cNvPr>
          <p:cNvSpPr>
            <a:spLocks noGrp="1"/>
          </p:cNvSpPr>
          <p:nvPr>
            <p:ph idx="1"/>
          </p:nvPr>
        </p:nvSpPr>
        <p:spPr/>
        <p:txBody>
          <a:bodyPr/>
          <a:lstStyle/>
          <a:p>
            <a:pPr algn="l"/>
            <a:r>
              <a:rPr lang="en-US" b="1" i="0" dirty="0">
                <a:solidFill>
                  <a:srgbClr val="4A4A4A"/>
                </a:solidFill>
                <a:effectLst/>
                <a:latin typeface="Open Sans" panose="020B0606030504020204" pitchFamily="34" charset="0"/>
              </a:rPr>
              <a:t>What is Backpropagation?</a:t>
            </a:r>
            <a:endParaRPr lang="en-US" b="0" i="0" dirty="0">
              <a:solidFill>
                <a:srgbClr val="4A4A4A"/>
              </a:solidFill>
              <a:effectLst/>
              <a:latin typeface="Open Sans" panose="020B0606030504020204" pitchFamily="34" charset="0"/>
            </a:endParaRPr>
          </a:p>
          <a:p>
            <a:pPr algn="just"/>
            <a:r>
              <a:rPr lang="en-US" b="0" i="0" dirty="0">
                <a:solidFill>
                  <a:srgbClr val="4A4A4A"/>
                </a:solidFill>
                <a:effectLst/>
                <a:latin typeface="Open Sans" panose="020B0606030504020204" pitchFamily="34" charset="0"/>
              </a:rPr>
              <a:t>The Backpropagation algorithm looks for the minimum value of the error function in weight space using a technique called the delta rule or gradient descent. The weights that minimize the error function is then considered to be a solution to the learning problem. </a:t>
            </a:r>
          </a:p>
          <a:p>
            <a:pPr algn="just"/>
            <a:r>
              <a:rPr lang="en-US" b="0" i="0" dirty="0">
                <a:solidFill>
                  <a:srgbClr val="4A4A4A"/>
                </a:solidFill>
                <a:effectLst/>
                <a:latin typeface="Open Sans" panose="020B0606030504020204" pitchFamily="34" charset="0"/>
              </a:rPr>
              <a:t>Let’s understand how it works with an example:</a:t>
            </a:r>
          </a:p>
          <a:p>
            <a:endParaRPr lang="en-IN" dirty="0"/>
          </a:p>
        </p:txBody>
      </p:sp>
    </p:spTree>
    <p:extLst>
      <p:ext uri="{BB962C8B-B14F-4D97-AF65-F5344CB8AC3E}">
        <p14:creationId xmlns:p14="http://schemas.microsoft.com/office/powerpoint/2010/main" val="2612631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985E-AF02-4A60-8E5C-2A6641797D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508BC3-0B30-49E2-B819-18706896419B}"/>
              </a:ext>
            </a:extLst>
          </p:cNvPr>
          <p:cNvSpPr>
            <a:spLocks noGrp="1"/>
          </p:cNvSpPr>
          <p:nvPr>
            <p:ph idx="1"/>
          </p:nvPr>
        </p:nvSpPr>
        <p:spPr/>
        <p:txBody>
          <a:bodyPr>
            <a:normAutofit fontScale="92500"/>
          </a:bodyPr>
          <a:lstStyle/>
          <a:p>
            <a:pPr algn="l"/>
            <a:r>
              <a:rPr lang="en-US" b="0" i="0" dirty="0">
                <a:solidFill>
                  <a:srgbClr val="4A4A4A"/>
                </a:solidFill>
                <a:effectLst/>
                <a:latin typeface="Open Sans" panose="020B0606030504020204" pitchFamily="34" charset="0"/>
              </a:rPr>
              <a:t>Now, what we did here:</a:t>
            </a:r>
          </a:p>
          <a:p>
            <a:pPr algn="l">
              <a:buFont typeface="Arial" panose="020B0604020202020204" pitchFamily="34" charset="0"/>
              <a:buChar char="•"/>
            </a:pPr>
            <a:r>
              <a:rPr lang="en-US" b="0" i="0" dirty="0">
                <a:solidFill>
                  <a:srgbClr val="4A4A4A"/>
                </a:solidFill>
                <a:effectLst/>
                <a:latin typeface="Open Sans" panose="020B0606030504020204" pitchFamily="34" charset="0"/>
              </a:rPr>
              <a:t>We first initialized some random value to ‘W’ and propagated forward.</a:t>
            </a:r>
          </a:p>
          <a:p>
            <a:pPr algn="l">
              <a:buFont typeface="Arial" panose="020B0604020202020204" pitchFamily="34" charset="0"/>
              <a:buChar char="•"/>
            </a:pPr>
            <a:r>
              <a:rPr lang="en-US" b="0" i="0" dirty="0">
                <a:solidFill>
                  <a:srgbClr val="4A4A4A"/>
                </a:solidFill>
                <a:effectLst/>
                <a:latin typeface="Open Sans" panose="020B0606030504020204" pitchFamily="34" charset="0"/>
              </a:rPr>
              <a:t>Then, we noticed that there is some error. To reduce that error, we propagated backwards and increased the value of ‘W’.</a:t>
            </a:r>
          </a:p>
          <a:p>
            <a:pPr algn="l">
              <a:buFont typeface="Arial" panose="020B0604020202020204" pitchFamily="34" charset="0"/>
              <a:buChar char="•"/>
            </a:pPr>
            <a:r>
              <a:rPr lang="en-US" b="0" i="0" dirty="0">
                <a:solidFill>
                  <a:srgbClr val="4A4A4A"/>
                </a:solidFill>
                <a:effectLst/>
                <a:latin typeface="Open Sans" panose="020B0606030504020204" pitchFamily="34" charset="0"/>
              </a:rPr>
              <a:t>After that, also we noticed that the error has increased. We came to know that, we can’t increase the ‘W’ value. </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So, we again propagated backwards and we decreased ‘W’ value.</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Now, we noticed that the error has reduced.</a:t>
            </a:r>
          </a:p>
          <a:p>
            <a:endParaRPr lang="en-IN" dirty="0"/>
          </a:p>
        </p:txBody>
      </p:sp>
    </p:spTree>
    <p:extLst>
      <p:ext uri="{BB962C8B-B14F-4D97-AF65-F5344CB8AC3E}">
        <p14:creationId xmlns:p14="http://schemas.microsoft.com/office/powerpoint/2010/main" val="39283036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89E3-F52E-4446-9340-829296C8258A}"/>
              </a:ext>
            </a:extLst>
          </p:cNvPr>
          <p:cNvSpPr>
            <a:spLocks noGrp="1"/>
          </p:cNvSpPr>
          <p:nvPr>
            <p:ph type="title"/>
          </p:nvPr>
        </p:nvSpPr>
        <p:spPr/>
        <p:txBody>
          <a:bodyPr/>
          <a:lstStyle/>
          <a:p>
            <a:endParaRPr lang="en-IN" dirty="0"/>
          </a:p>
        </p:txBody>
      </p:sp>
      <p:pic>
        <p:nvPicPr>
          <p:cNvPr id="8" name="Content Placeholder 7">
            <a:extLst>
              <a:ext uri="{FF2B5EF4-FFF2-40B4-BE49-F238E27FC236}">
                <a16:creationId xmlns:a16="http://schemas.microsoft.com/office/drawing/2014/main" id="{04B36E84-D463-41F8-8BC6-2EF810324F28}"/>
              </a:ext>
            </a:extLst>
          </p:cNvPr>
          <p:cNvPicPr>
            <a:picLocks noGrp="1" noChangeAspect="1"/>
          </p:cNvPicPr>
          <p:nvPr>
            <p:ph idx="1"/>
          </p:nvPr>
        </p:nvPicPr>
        <p:blipFill>
          <a:blip r:embed="rId2"/>
          <a:stretch>
            <a:fillRect/>
          </a:stretch>
        </p:blipFill>
        <p:spPr>
          <a:xfrm>
            <a:off x="283653" y="365125"/>
            <a:ext cx="10836875" cy="4892515"/>
          </a:xfrm>
        </p:spPr>
      </p:pic>
      <p:sp>
        <p:nvSpPr>
          <p:cNvPr id="6" name="Rectangle 5">
            <a:extLst>
              <a:ext uri="{FF2B5EF4-FFF2-40B4-BE49-F238E27FC236}">
                <a16:creationId xmlns:a16="http://schemas.microsoft.com/office/drawing/2014/main" id="{4D8CBC6B-8E1B-4762-9208-1425100908CA}"/>
              </a:ext>
            </a:extLst>
          </p:cNvPr>
          <p:cNvSpPr/>
          <p:nvPr/>
        </p:nvSpPr>
        <p:spPr>
          <a:xfrm>
            <a:off x="8814133" y="3405403"/>
            <a:ext cx="2829698" cy="1886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first W is the updated weight</a:t>
            </a:r>
          </a:p>
          <a:p>
            <a:pPr algn="ctr"/>
            <a:r>
              <a:rPr lang="en-US" dirty="0"/>
              <a:t>Second W previous weight</a:t>
            </a:r>
          </a:p>
          <a:p>
            <a:pPr algn="ctr"/>
            <a:r>
              <a:rPr lang="en-US" dirty="0"/>
              <a:t>Yi is the original label</a:t>
            </a:r>
          </a:p>
          <a:p>
            <a:pPr algn="ctr"/>
            <a:r>
              <a:rPr lang="en-US" dirty="0"/>
              <a:t>Yi hat is the predicted label</a:t>
            </a:r>
          </a:p>
          <a:p>
            <a:pPr algn="ctr"/>
            <a:r>
              <a:rPr lang="en-US" dirty="0"/>
              <a:t>Eta is the learning rate</a:t>
            </a:r>
          </a:p>
          <a:p>
            <a:pPr algn="ctr"/>
            <a:r>
              <a:rPr lang="en-US" dirty="0"/>
              <a:t> </a:t>
            </a:r>
            <a:endParaRPr lang="en-IN" dirty="0"/>
          </a:p>
        </p:txBody>
      </p:sp>
    </p:spTree>
    <p:extLst>
      <p:ext uri="{BB962C8B-B14F-4D97-AF65-F5344CB8AC3E}">
        <p14:creationId xmlns:p14="http://schemas.microsoft.com/office/powerpoint/2010/main" val="15501641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57C2F-D9E3-4409-9CB9-35C2FA909DC6}"/>
              </a:ext>
            </a:extLst>
          </p:cNvPr>
          <p:cNvSpPr>
            <a:spLocks noGrp="1"/>
          </p:cNvSpPr>
          <p:nvPr>
            <p:ph type="title"/>
          </p:nvPr>
        </p:nvSpPr>
        <p:spPr/>
        <p:txBody>
          <a:bodyPr>
            <a:normAutofit/>
          </a:bodyPr>
          <a:lstStyle/>
          <a:p>
            <a:r>
              <a:rPr lang="en-IN" sz="4000" b="0" i="0" dirty="0">
                <a:solidFill>
                  <a:srgbClr val="4A4A4A"/>
                </a:solidFill>
                <a:effectLst/>
                <a:latin typeface="Open Sans" panose="020B0606030504020204" pitchFamily="34" charset="0"/>
              </a:rPr>
              <a:t>Consider the graph below:</a:t>
            </a:r>
            <a:r>
              <a:rPr lang="en-US" sz="2400" b="1" i="0" dirty="0">
                <a:solidFill>
                  <a:srgbClr val="4A4A4A"/>
                </a:solidFill>
                <a:effectLst/>
                <a:latin typeface="Open Sans" panose="020B0606030504020204" pitchFamily="34" charset="0"/>
              </a:rPr>
              <a:t>Gradient Descent </a:t>
            </a:r>
            <a:endParaRPr lang="en-IN" sz="4000" dirty="0"/>
          </a:p>
        </p:txBody>
      </p:sp>
      <p:sp>
        <p:nvSpPr>
          <p:cNvPr id="3" name="Content Placeholder 2">
            <a:extLst>
              <a:ext uri="{FF2B5EF4-FFF2-40B4-BE49-F238E27FC236}">
                <a16:creationId xmlns:a16="http://schemas.microsoft.com/office/drawing/2014/main" id="{CC8E7242-7ADC-4372-8DDA-249D5F993F77}"/>
              </a:ext>
            </a:extLst>
          </p:cNvPr>
          <p:cNvSpPr>
            <a:spLocks noGrp="1"/>
          </p:cNvSpPr>
          <p:nvPr>
            <p:ph idx="1"/>
          </p:nvPr>
        </p:nvSpPr>
        <p:spPr/>
        <p:txBody>
          <a:bodyPr/>
          <a:lstStyle/>
          <a:p>
            <a:endParaRPr lang="en-IN" dirty="0"/>
          </a:p>
        </p:txBody>
      </p:sp>
      <p:pic>
        <p:nvPicPr>
          <p:cNvPr id="2050" name="Picture 2" descr="Optimizer - Backpropagation - Edureka">
            <a:extLst>
              <a:ext uri="{FF2B5EF4-FFF2-40B4-BE49-F238E27FC236}">
                <a16:creationId xmlns:a16="http://schemas.microsoft.com/office/drawing/2014/main" id="{2247B65E-E931-4A10-91C5-D51D53FC1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158" y="2286793"/>
            <a:ext cx="4970771" cy="389017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314E7F8-63E8-400A-ABD4-E84E6D9F84F6}"/>
              </a:ext>
            </a:extLst>
          </p:cNvPr>
          <p:cNvSpPr/>
          <p:nvPr/>
        </p:nvSpPr>
        <p:spPr>
          <a:xfrm>
            <a:off x="4057095" y="2974019"/>
            <a:ext cx="177554" cy="16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DD979B84-9204-41EB-A012-343D5C8473AA}"/>
              </a:ext>
            </a:extLst>
          </p:cNvPr>
          <p:cNvCxnSpPr/>
          <p:nvPr/>
        </p:nvCxnSpPr>
        <p:spPr>
          <a:xfrm>
            <a:off x="3648722" y="5335480"/>
            <a:ext cx="870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23B0708-90E8-4F6D-A4F3-D75619424CA5}"/>
              </a:ext>
            </a:extLst>
          </p:cNvPr>
          <p:cNvSpPr/>
          <p:nvPr/>
        </p:nvSpPr>
        <p:spPr>
          <a:xfrm>
            <a:off x="4236129" y="3508982"/>
            <a:ext cx="177554" cy="16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5588A5C-AFC0-4874-B459-312BFECCFC3C}"/>
              </a:ext>
            </a:extLst>
          </p:cNvPr>
          <p:cNvSpPr/>
          <p:nvPr/>
        </p:nvSpPr>
        <p:spPr>
          <a:xfrm>
            <a:off x="4431437" y="4056193"/>
            <a:ext cx="174593" cy="111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6CEEFBC3-6806-415A-916A-3E31E0DACBCB}"/>
              </a:ext>
            </a:extLst>
          </p:cNvPr>
          <p:cNvSpPr/>
          <p:nvPr/>
        </p:nvSpPr>
        <p:spPr>
          <a:xfrm>
            <a:off x="4623784" y="4421657"/>
            <a:ext cx="174593" cy="111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1832278-799A-4541-9F26-6FCB6B92462B}"/>
              </a:ext>
            </a:extLst>
          </p:cNvPr>
          <p:cNvSpPr/>
          <p:nvPr/>
        </p:nvSpPr>
        <p:spPr>
          <a:xfrm>
            <a:off x="4845957" y="4813754"/>
            <a:ext cx="174593" cy="111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90B36BED-C1C1-4F92-A251-B03C20C4D6E9}"/>
              </a:ext>
            </a:extLst>
          </p:cNvPr>
          <p:cNvSpPr/>
          <p:nvPr/>
        </p:nvSpPr>
        <p:spPr>
          <a:xfrm>
            <a:off x="5335708" y="4757987"/>
            <a:ext cx="174593" cy="111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a:extLst>
              <a:ext uri="{FF2B5EF4-FFF2-40B4-BE49-F238E27FC236}">
                <a16:creationId xmlns:a16="http://schemas.microsoft.com/office/drawing/2014/main" id="{339E1389-A72C-440A-99B8-A04108E520FD}"/>
              </a:ext>
            </a:extLst>
          </p:cNvPr>
          <p:cNvCxnSpPr/>
          <p:nvPr/>
        </p:nvCxnSpPr>
        <p:spPr>
          <a:xfrm flipH="1">
            <a:off x="5211192" y="5228948"/>
            <a:ext cx="408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FEE285C-F309-46D0-83C0-9F258C5D6763}"/>
              </a:ext>
            </a:extLst>
          </p:cNvPr>
          <p:cNvSpPr/>
          <p:nvPr/>
        </p:nvSpPr>
        <p:spPr>
          <a:xfrm>
            <a:off x="5020550" y="5055176"/>
            <a:ext cx="174593" cy="11162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94446DB6-19B0-47F0-81CC-11A708327984}"/>
              </a:ext>
            </a:extLst>
          </p:cNvPr>
          <p:cNvSpPr/>
          <p:nvPr/>
        </p:nvSpPr>
        <p:spPr>
          <a:xfrm>
            <a:off x="4147352" y="3233362"/>
            <a:ext cx="177554" cy="16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40F4696-70B8-4901-BFBD-6973D59E4912}"/>
              </a:ext>
            </a:extLst>
          </p:cNvPr>
          <p:cNvSpPr/>
          <p:nvPr/>
        </p:nvSpPr>
        <p:spPr>
          <a:xfrm>
            <a:off x="4413683" y="3795699"/>
            <a:ext cx="177554" cy="16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B62F6D06-FA0A-4A42-9104-A685C30F418E}"/>
              </a:ext>
            </a:extLst>
          </p:cNvPr>
          <p:cNvSpPr/>
          <p:nvPr/>
        </p:nvSpPr>
        <p:spPr>
          <a:xfrm>
            <a:off x="4563122" y="4247098"/>
            <a:ext cx="177554" cy="16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ED9A3EE5-8D18-4146-BCFD-BDD619BC2C64}"/>
              </a:ext>
            </a:extLst>
          </p:cNvPr>
          <p:cNvSpPr/>
          <p:nvPr/>
        </p:nvSpPr>
        <p:spPr>
          <a:xfrm>
            <a:off x="4733271" y="4630895"/>
            <a:ext cx="177554" cy="16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B8041D53-4768-4A54-BA7C-DB65A2E67818}"/>
              </a:ext>
            </a:extLst>
          </p:cNvPr>
          <p:cNvSpPr/>
          <p:nvPr/>
        </p:nvSpPr>
        <p:spPr>
          <a:xfrm>
            <a:off x="4998357" y="4966154"/>
            <a:ext cx="174593" cy="111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90515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6A69-D0D1-4964-BF4F-2FD7883A12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7EC148-8842-4E92-8949-38DB815A35F6}"/>
              </a:ext>
            </a:extLst>
          </p:cNvPr>
          <p:cNvSpPr>
            <a:spLocks noGrp="1"/>
          </p:cNvSpPr>
          <p:nvPr>
            <p:ph idx="1"/>
          </p:nvPr>
        </p:nvSpPr>
        <p:spPr/>
        <p:txBody>
          <a:bodyPr>
            <a:normAutofit/>
          </a:bodyPr>
          <a:lstStyle/>
          <a:p>
            <a:pPr algn="l"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gradient at different points is found out.</a:t>
            </a:r>
          </a:p>
          <a:p>
            <a:pPr algn="l"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If the gradient value is positive at a point, it will be required to move to left or reduce the weight.</a:t>
            </a:r>
          </a:p>
          <a:p>
            <a:pPr algn="l"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If the gradient value is negative at a point, it will be required to increment the value of weight.</a:t>
            </a:r>
          </a:p>
          <a:p>
            <a:pPr algn="l"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above two steps are done until the minima is reached.</a:t>
            </a:r>
          </a:p>
          <a:p>
            <a:pPr algn="l"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minima could either be local minima or the global minima. There are different techniques which can be used to find local vs global minima. </a:t>
            </a:r>
            <a:endParaRPr lang="en-IN" dirty="0"/>
          </a:p>
        </p:txBody>
      </p:sp>
    </p:spTree>
    <p:extLst>
      <p:ext uri="{BB962C8B-B14F-4D97-AF65-F5344CB8AC3E}">
        <p14:creationId xmlns:p14="http://schemas.microsoft.com/office/powerpoint/2010/main" val="40399127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8192A-C9CC-053F-562E-0CA32E191F8E}"/>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9EFE61A7-2B25-DAE6-7493-7FCD8440557C}"/>
              </a:ext>
            </a:extLst>
          </p:cNvPr>
          <p:cNvPicPr>
            <a:picLocks noGrp="1" noChangeAspect="1"/>
          </p:cNvPicPr>
          <p:nvPr>
            <p:ph idx="1"/>
          </p:nvPr>
        </p:nvPicPr>
        <p:blipFill>
          <a:blip r:embed="rId2"/>
          <a:stretch>
            <a:fillRect/>
          </a:stretch>
        </p:blipFill>
        <p:spPr>
          <a:xfrm>
            <a:off x="634413" y="1772678"/>
            <a:ext cx="11557587" cy="2507091"/>
          </a:xfrm>
        </p:spPr>
      </p:pic>
      <p:pic>
        <p:nvPicPr>
          <p:cNvPr id="11" name="Picture 10">
            <a:extLst>
              <a:ext uri="{FF2B5EF4-FFF2-40B4-BE49-F238E27FC236}">
                <a16:creationId xmlns:a16="http://schemas.microsoft.com/office/drawing/2014/main" id="{403D3D3D-0083-BF4A-EAD4-D6707587A5DA}"/>
              </a:ext>
            </a:extLst>
          </p:cNvPr>
          <p:cNvPicPr>
            <a:picLocks noChangeAspect="1"/>
          </p:cNvPicPr>
          <p:nvPr/>
        </p:nvPicPr>
        <p:blipFill>
          <a:blip r:embed="rId3"/>
          <a:stretch>
            <a:fillRect/>
          </a:stretch>
        </p:blipFill>
        <p:spPr>
          <a:xfrm>
            <a:off x="956665" y="4440162"/>
            <a:ext cx="9446524" cy="1743821"/>
          </a:xfrm>
          <a:prstGeom prst="rect">
            <a:avLst/>
          </a:prstGeom>
        </p:spPr>
      </p:pic>
    </p:spTree>
    <p:extLst>
      <p:ext uri="{BB962C8B-B14F-4D97-AF65-F5344CB8AC3E}">
        <p14:creationId xmlns:p14="http://schemas.microsoft.com/office/powerpoint/2010/main" val="276206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DE82-45B7-44B1-B445-A44684FF56A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B8FDCD2-CB81-468A-B647-E700E52E0001}"/>
              </a:ext>
            </a:extLst>
          </p:cNvPr>
          <p:cNvPicPr>
            <a:picLocks noGrp="1" noChangeAspect="1"/>
          </p:cNvPicPr>
          <p:nvPr>
            <p:ph idx="1"/>
          </p:nvPr>
        </p:nvPicPr>
        <p:blipFill>
          <a:blip r:embed="rId2"/>
          <a:stretch>
            <a:fillRect/>
          </a:stretch>
        </p:blipFill>
        <p:spPr>
          <a:xfrm>
            <a:off x="1074563" y="1037237"/>
            <a:ext cx="10042874" cy="5387431"/>
          </a:xfrm>
        </p:spPr>
      </p:pic>
    </p:spTree>
    <p:extLst>
      <p:ext uri="{BB962C8B-B14F-4D97-AF65-F5344CB8AC3E}">
        <p14:creationId xmlns:p14="http://schemas.microsoft.com/office/powerpoint/2010/main" val="3108449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E36BA-03C7-37B6-DE8E-4C201D9BD238}"/>
              </a:ext>
            </a:extLst>
          </p:cNvPr>
          <p:cNvSpPr>
            <a:spLocks noGrp="1"/>
          </p:cNvSpPr>
          <p:nvPr>
            <p:ph type="title"/>
          </p:nvPr>
        </p:nvSpPr>
        <p:spPr/>
        <p:txBody>
          <a:bodyPr/>
          <a:lstStyle/>
          <a:p>
            <a:endParaRPr lang="en-IN"/>
          </a:p>
        </p:txBody>
      </p:sp>
      <p:pic>
        <p:nvPicPr>
          <p:cNvPr id="11" name="Content Placeholder 10">
            <a:extLst>
              <a:ext uri="{FF2B5EF4-FFF2-40B4-BE49-F238E27FC236}">
                <a16:creationId xmlns:a16="http://schemas.microsoft.com/office/drawing/2014/main" id="{5358B1E1-F2C1-B2AA-F84B-554CC4177705}"/>
              </a:ext>
            </a:extLst>
          </p:cNvPr>
          <p:cNvPicPr>
            <a:picLocks noGrp="1" noChangeAspect="1"/>
          </p:cNvPicPr>
          <p:nvPr>
            <p:ph idx="1"/>
          </p:nvPr>
        </p:nvPicPr>
        <p:blipFill>
          <a:blip r:embed="rId2"/>
          <a:stretch>
            <a:fillRect/>
          </a:stretch>
        </p:blipFill>
        <p:spPr>
          <a:xfrm>
            <a:off x="1577040" y="1329180"/>
            <a:ext cx="7910066" cy="4833110"/>
          </a:xfrm>
        </p:spPr>
      </p:pic>
    </p:spTree>
    <p:extLst>
      <p:ext uri="{BB962C8B-B14F-4D97-AF65-F5344CB8AC3E}">
        <p14:creationId xmlns:p14="http://schemas.microsoft.com/office/powerpoint/2010/main" val="29757502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46C18-D8EA-4F9A-A68B-9D879B5CFC9A}"/>
              </a:ext>
            </a:extLst>
          </p:cNvPr>
          <p:cNvSpPr>
            <a:spLocks noGrp="1"/>
          </p:cNvSpPr>
          <p:nvPr>
            <p:ph type="title"/>
          </p:nvPr>
        </p:nvSpPr>
        <p:spPr/>
        <p:txBody>
          <a:bodyPr/>
          <a:lstStyle/>
          <a:p>
            <a:endParaRPr lang="en-IN"/>
          </a:p>
        </p:txBody>
      </p:sp>
      <p:pic>
        <p:nvPicPr>
          <p:cNvPr id="1026" name="Picture 2" descr="GRADIENT DESCENT - data science interview questions - edureka">
            <a:extLst>
              <a:ext uri="{FF2B5EF4-FFF2-40B4-BE49-F238E27FC236}">
                <a16:creationId xmlns:a16="http://schemas.microsoft.com/office/drawing/2014/main" id="{B3F7E8C3-B890-4847-B86D-810487B00E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4706" y="2334186"/>
            <a:ext cx="6182588" cy="333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0039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2F75-70F4-4B70-85E5-57B1B47A25C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9E7914-E06E-4FE1-AB9D-81D7016E034B}"/>
              </a:ext>
            </a:extLst>
          </p:cNvPr>
          <p:cNvSpPr>
            <a:spLocks noGrp="1"/>
          </p:cNvSpPr>
          <p:nvPr>
            <p:ph idx="1"/>
          </p:nvPr>
        </p:nvSpPr>
        <p:spPr/>
        <p:txBody>
          <a:bodyPr>
            <a:normAutofit/>
          </a:bodyPr>
          <a:lstStyle/>
          <a:p>
            <a:r>
              <a:rPr lang="en-US" sz="2400" b="0" i="0" dirty="0">
                <a:solidFill>
                  <a:srgbClr val="4A4A4A"/>
                </a:solidFill>
                <a:effectLst/>
                <a:latin typeface="Open Sans" panose="020B0606030504020204" pitchFamily="34" charset="0"/>
              </a:rPr>
              <a:t>So, we are trying to get the value of weight such that the error becomes minimum. Basically, we need to figure out whether we need to increase or decrease the weight value. Once we know that, we keep on updating the weight value in that direction until error becomes minimum. You might reach a point, where if you further update the weight, the error will increase. At that time you need to stop, and that is your final weight value.</a:t>
            </a:r>
          </a:p>
          <a:p>
            <a:pPr algn="just"/>
            <a:r>
              <a:rPr lang="en-US" sz="2400" b="0" i="0" dirty="0">
                <a:solidFill>
                  <a:srgbClr val="4A4A4A"/>
                </a:solidFill>
                <a:effectLst/>
                <a:latin typeface="Open Sans" panose="020B0606030504020204" pitchFamily="34" charset="0"/>
              </a:rPr>
              <a:t>We need to reach the ‘Global Loss Minimum’.</a:t>
            </a:r>
          </a:p>
          <a:p>
            <a:pPr algn="just"/>
            <a:r>
              <a:rPr lang="en-US" sz="2400" b="0" i="0" dirty="0">
                <a:solidFill>
                  <a:srgbClr val="4A4A4A"/>
                </a:solidFill>
                <a:effectLst/>
                <a:latin typeface="Open Sans" panose="020B0606030504020204" pitchFamily="34" charset="0"/>
              </a:rPr>
              <a:t>This is nothing but Backpropagation.</a:t>
            </a:r>
          </a:p>
          <a:p>
            <a:pPr algn="just"/>
            <a:r>
              <a:rPr lang="en-US" sz="2400" b="0" i="0" dirty="0">
                <a:solidFill>
                  <a:srgbClr val="4A4A4A"/>
                </a:solidFill>
                <a:effectLst/>
                <a:latin typeface="Open Sans" panose="020B0606030504020204" pitchFamily="34" charset="0"/>
              </a:rPr>
              <a:t>Let’s now understand the math behind Backpropagation.</a:t>
            </a:r>
          </a:p>
          <a:p>
            <a:endParaRPr lang="en-IN" dirty="0"/>
          </a:p>
        </p:txBody>
      </p:sp>
    </p:spTree>
    <p:extLst>
      <p:ext uri="{BB962C8B-B14F-4D97-AF65-F5344CB8AC3E}">
        <p14:creationId xmlns:p14="http://schemas.microsoft.com/office/powerpoint/2010/main" val="32602418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59A3-B192-E429-FAA2-12231BC3606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051458C-C4D2-B208-2B82-2680428E4CA3}"/>
              </a:ext>
            </a:extLst>
          </p:cNvPr>
          <p:cNvPicPr>
            <a:picLocks noGrp="1" noChangeAspect="1"/>
          </p:cNvPicPr>
          <p:nvPr>
            <p:ph idx="1"/>
          </p:nvPr>
        </p:nvPicPr>
        <p:blipFill>
          <a:blip r:embed="rId2"/>
          <a:stretch>
            <a:fillRect/>
          </a:stretch>
        </p:blipFill>
        <p:spPr>
          <a:xfrm>
            <a:off x="1140644" y="1825625"/>
            <a:ext cx="9059130" cy="4537468"/>
          </a:xfrm>
        </p:spPr>
      </p:pic>
    </p:spTree>
    <p:extLst>
      <p:ext uri="{BB962C8B-B14F-4D97-AF65-F5344CB8AC3E}">
        <p14:creationId xmlns:p14="http://schemas.microsoft.com/office/powerpoint/2010/main" val="27222886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723A-10B6-8705-D381-48F1A0ED749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ED19DC3-1649-8DAA-BA9F-2E99CCC101AD}"/>
              </a:ext>
            </a:extLst>
          </p:cNvPr>
          <p:cNvPicPr>
            <a:picLocks noGrp="1" noChangeAspect="1"/>
          </p:cNvPicPr>
          <p:nvPr>
            <p:ph idx="1"/>
          </p:nvPr>
        </p:nvPicPr>
        <p:blipFill>
          <a:blip r:embed="rId2"/>
          <a:stretch>
            <a:fillRect/>
          </a:stretch>
        </p:blipFill>
        <p:spPr>
          <a:xfrm>
            <a:off x="1348033" y="2180830"/>
            <a:ext cx="8424935" cy="3230286"/>
          </a:xfrm>
        </p:spPr>
      </p:pic>
    </p:spTree>
    <p:extLst>
      <p:ext uri="{BB962C8B-B14F-4D97-AF65-F5344CB8AC3E}">
        <p14:creationId xmlns:p14="http://schemas.microsoft.com/office/powerpoint/2010/main" val="2143752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F19D-E221-7CEE-D2A2-9D9328819DAA}"/>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C0874409-7D47-2BD7-EFBD-FA6C27DA6D52}"/>
              </a:ext>
            </a:extLst>
          </p:cNvPr>
          <p:cNvPicPr>
            <a:picLocks noGrp="1" noChangeAspect="1"/>
          </p:cNvPicPr>
          <p:nvPr>
            <p:ph idx="1"/>
          </p:nvPr>
        </p:nvPicPr>
        <p:blipFill>
          <a:blip r:embed="rId2"/>
          <a:stretch>
            <a:fillRect/>
          </a:stretch>
        </p:blipFill>
        <p:spPr>
          <a:xfrm>
            <a:off x="712940" y="452808"/>
            <a:ext cx="11156954" cy="5735050"/>
          </a:xfrm>
        </p:spPr>
      </p:pic>
    </p:spTree>
    <p:extLst>
      <p:ext uri="{BB962C8B-B14F-4D97-AF65-F5344CB8AC3E}">
        <p14:creationId xmlns:p14="http://schemas.microsoft.com/office/powerpoint/2010/main" val="28160784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757-CD2F-5A29-313F-70BB87E90B3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15B9034-7437-1F6B-BA2C-644C40FC7C62}"/>
              </a:ext>
            </a:extLst>
          </p:cNvPr>
          <p:cNvPicPr>
            <a:picLocks noGrp="1" noChangeAspect="1"/>
          </p:cNvPicPr>
          <p:nvPr>
            <p:ph idx="1"/>
          </p:nvPr>
        </p:nvPicPr>
        <p:blipFill>
          <a:blip r:embed="rId2"/>
          <a:stretch>
            <a:fillRect/>
          </a:stretch>
        </p:blipFill>
        <p:spPr>
          <a:xfrm>
            <a:off x="743860" y="501041"/>
            <a:ext cx="10984769" cy="5824603"/>
          </a:xfrm>
        </p:spPr>
      </p:pic>
    </p:spTree>
    <p:extLst>
      <p:ext uri="{BB962C8B-B14F-4D97-AF65-F5344CB8AC3E}">
        <p14:creationId xmlns:p14="http://schemas.microsoft.com/office/powerpoint/2010/main" val="798684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54345-7F56-0092-97A9-5167C8D3246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133B528-EACA-D850-4E09-40F6ADCE48C2}"/>
              </a:ext>
            </a:extLst>
          </p:cNvPr>
          <p:cNvPicPr>
            <a:picLocks noGrp="1" noChangeAspect="1"/>
          </p:cNvPicPr>
          <p:nvPr>
            <p:ph idx="1"/>
          </p:nvPr>
        </p:nvPicPr>
        <p:blipFill>
          <a:blip r:embed="rId2"/>
          <a:stretch>
            <a:fillRect/>
          </a:stretch>
        </p:blipFill>
        <p:spPr>
          <a:xfrm>
            <a:off x="348763" y="830787"/>
            <a:ext cx="11005037" cy="5974914"/>
          </a:xfrm>
        </p:spPr>
      </p:pic>
    </p:spTree>
    <p:extLst>
      <p:ext uri="{BB962C8B-B14F-4D97-AF65-F5344CB8AC3E}">
        <p14:creationId xmlns:p14="http://schemas.microsoft.com/office/powerpoint/2010/main" val="40529703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37A02-46B5-E8C2-FFE7-2220E134B7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BF657AE-AD60-2EB2-48F8-DD0F210C5C56}"/>
              </a:ext>
            </a:extLst>
          </p:cNvPr>
          <p:cNvPicPr>
            <a:picLocks noGrp="1" noChangeAspect="1"/>
          </p:cNvPicPr>
          <p:nvPr>
            <p:ph idx="1"/>
          </p:nvPr>
        </p:nvPicPr>
        <p:blipFill>
          <a:blip r:embed="rId3"/>
          <a:stretch>
            <a:fillRect/>
          </a:stretch>
        </p:blipFill>
        <p:spPr>
          <a:xfrm>
            <a:off x="784013" y="659931"/>
            <a:ext cx="11132439" cy="5832943"/>
          </a:xfrm>
        </p:spPr>
      </p:pic>
    </p:spTree>
    <p:extLst>
      <p:ext uri="{BB962C8B-B14F-4D97-AF65-F5344CB8AC3E}">
        <p14:creationId xmlns:p14="http://schemas.microsoft.com/office/powerpoint/2010/main" val="25845974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0937-F728-6EAE-A972-94C9685E2C5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4FAA2F9-1B7F-0C26-238B-7D2E984302FE}"/>
              </a:ext>
            </a:extLst>
          </p:cNvPr>
          <p:cNvPicPr>
            <a:picLocks noGrp="1" noChangeAspect="1"/>
          </p:cNvPicPr>
          <p:nvPr>
            <p:ph idx="1"/>
          </p:nvPr>
        </p:nvPicPr>
        <p:blipFill>
          <a:blip r:embed="rId2"/>
          <a:stretch>
            <a:fillRect/>
          </a:stretch>
        </p:blipFill>
        <p:spPr>
          <a:xfrm>
            <a:off x="475990" y="445831"/>
            <a:ext cx="11472334" cy="5966337"/>
          </a:xfrm>
        </p:spPr>
      </p:pic>
    </p:spTree>
    <p:extLst>
      <p:ext uri="{BB962C8B-B14F-4D97-AF65-F5344CB8AC3E}">
        <p14:creationId xmlns:p14="http://schemas.microsoft.com/office/powerpoint/2010/main" val="2780521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81639</TotalTime>
  <Words>2227</Words>
  <Application>Microsoft Office PowerPoint</Application>
  <PresentationFormat>Widescreen</PresentationFormat>
  <Paragraphs>174</Paragraphs>
  <Slides>101</Slides>
  <Notes>13</Notes>
  <HiddenSlides>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101</vt:i4>
      </vt:variant>
    </vt:vector>
  </HeadingPairs>
  <TitlesOfParts>
    <vt:vector size="116" baseType="lpstr">
      <vt:lpstr>Arial</vt:lpstr>
      <vt:lpstr>Arial</vt:lpstr>
      <vt:lpstr>Bookman Old Style</vt:lpstr>
      <vt:lpstr>Calibri</vt:lpstr>
      <vt:lpstr>Calibri Light</vt:lpstr>
      <vt:lpstr>Cambria</vt:lpstr>
      <vt:lpstr>Droid Serif</vt:lpstr>
      <vt:lpstr>Google Sans</vt:lpstr>
      <vt:lpstr>Helvetica Neue</vt:lpstr>
      <vt:lpstr>inter-bold</vt:lpstr>
      <vt:lpstr>inter-regular</vt:lpstr>
      <vt:lpstr>Nunito</vt:lpstr>
      <vt:lpstr>Open Sans</vt:lpstr>
      <vt:lpstr>Times New Roman</vt:lpstr>
      <vt:lpstr>Office Theme</vt:lpstr>
      <vt:lpstr>PowerPoint Presentation</vt:lpstr>
      <vt:lpstr>PowerPoint Presentation</vt:lpstr>
      <vt:lpstr>Neural networks to the rescue…</vt:lpstr>
      <vt:lpstr>Definition of ANN</vt:lpstr>
      <vt:lpstr>Artificial neural networks</vt:lpstr>
      <vt:lpstr>PowerPoint Presentation</vt:lpstr>
      <vt:lpstr>PowerPoint Presentation</vt:lpstr>
      <vt:lpstr>Block diagram for neural network</vt:lpstr>
      <vt:lpstr>PowerPoint Presentation</vt:lpstr>
      <vt:lpstr>Biological neuron</vt:lpstr>
      <vt:lpstr>PowerPoint Presentation</vt:lpstr>
      <vt:lpstr>PowerPoint Presentation</vt:lpstr>
      <vt:lpstr>McCulloch Pitts Neuron, Thresholding Logic </vt:lpstr>
      <vt:lpstr>PowerPoint Presentation</vt:lpstr>
      <vt:lpstr>PowerPoint Presentation</vt:lpstr>
      <vt:lpstr>PowerPoint Presentation</vt:lpstr>
      <vt:lpstr>PowerPoint Presentation</vt:lpstr>
      <vt:lpstr>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Perceptron</vt:lpstr>
      <vt:lpstr>Perceptron</vt:lpstr>
      <vt:lpstr>Perceptron</vt:lpstr>
      <vt:lpstr>PowerPoint Presentation</vt:lpstr>
      <vt:lpstr>PowerPoint Presentation</vt:lpstr>
      <vt:lpstr>Perceptron</vt:lpstr>
      <vt:lpstr>PowerPoint Presentation</vt:lpstr>
      <vt:lpstr>PowerPoint Presentation</vt:lpstr>
      <vt:lpstr>PowerPoint Presentation</vt:lpstr>
      <vt:lpstr>PowerPoint Presentation</vt:lpstr>
      <vt:lpstr>General Notation for Single-Layer Neural Networks</vt:lpstr>
      <vt:lpstr>Limitations of Single-Layer Perceptron: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vt:lpstr>
      <vt:lpstr>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Logical XOR gate</vt:lpstr>
      <vt:lpstr>PowerPoint Presentation</vt:lpstr>
      <vt:lpstr> What is Multi-Layer Perceptron (Artificial Neural Network)? </vt:lpstr>
      <vt:lpstr>PowerPoint Presentation</vt:lpstr>
      <vt:lpstr>PowerPoint Presentation</vt:lpstr>
      <vt:lpstr>3-layer Multilayer Network</vt:lpstr>
      <vt:lpstr>2-layer Multilayer Network</vt:lpstr>
      <vt:lpstr>Feedforward Neural Networks (a.k.a. multilayered network of neurons)</vt:lpstr>
      <vt:lpstr>PowerPoint Presentation</vt:lpstr>
      <vt:lpstr>PowerPoint Presentation</vt:lpstr>
      <vt:lpstr>Activation Functions</vt:lpstr>
      <vt:lpstr>Different activation functions are:</vt:lpstr>
      <vt:lpstr>PowerPoint Presentation</vt:lpstr>
      <vt:lpstr>PowerPoint Presentation</vt:lpstr>
      <vt:lpstr>sigmoid</vt:lpstr>
      <vt:lpstr>PowerPoint Presentation</vt:lpstr>
      <vt:lpstr>Relu function</vt:lpstr>
      <vt:lpstr>PowerPoint Presentation</vt:lpstr>
      <vt:lpstr>Tanh function</vt:lpstr>
      <vt:lpstr>Backpropagation in neural network </vt:lpstr>
      <vt:lpstr>Why We Need Backpropagation? </vt:lpstr>
      <vt:lpstr>Backpropagation</vt:lpstr>
      <vt:lpstr>PowerPoint Presentation</vt:lpstr>
      <vt:lpstr>PowerPoint Presentation</vt:lpstr>
      <vt:lpstr>PowerPoint Presentation</vt:lpstr>
      <vt:lpstr>PowerPoint Presentation</vt:lpstr>
      <vt:lpstr>Consider the graph below:Gradient Descent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V</dc:title>
  <dc:creator>kriti ohri</dc:creator>
  <cp:lastModifiedBy>Kriti Ohri</cp:lastModifiedBy>
  <cp:revision>14</cp:revision>
  <dcterms:created xsi:type="dcterms:W3CDTF">2021-07-23T19:44:35Z</dcterms:created>
  <dcterms:modified xsi:type="dcterms:W3CDTF">2024-11-21T04:58:04Z</dcterms:modified>
</cp:coreProperties>
</file>